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326" r:id="rId3"/>
    <p:sldId id="359" r:id="rId4"/>
    <p:sldId id="358" r:id="rId5"/>
    <p:sldId id="334" r:id="rId6"/>
    <p:sldId id="335" r:id="rId7"/>
    <p:sldId id="336" r:id="rId8"/>
    <p:sldId id="337" r:id="rId9"/>
    <p:sldId id="339" r:id="rId10"/>
    <p:sldId id="340" r:id="rId11"/>
    <p:sldId id="341" r:id="rId12"/>
    <p:sldId id="342" r:id="rId13"/>
    <p:sldId id="354" r:id="rId14"/>
    <p:sldId id="355" r:id="rId15"/>
    <p:sldId id="343" r:id="rId16"/>
    <p:sldId id="344" r:id="rId17"/>
    <p:sldId id="346" r:id="rId18"/>
    <p:sldId id="345" r:id="rId19"/>
    <p:sldId id="347" r:id="rId20"/>
    <p:sldId id="349" r:id="rId21"/>
    <p:sldId id="348" r:id="rId22"/>
    <p:sldId id="350" r:id="rId23"/>
    <p:sldId id="356" r:id="rId24"/>
    <p:sldId id="351" r:id="rId25"/>
    <p:sldId id="357" r:id="rId26"/>
    <p:sldId id="352" r:id="rId27"/>
    <p:sldId id="353" r:id="rId28"/>
    <p:sldId id="333" r:id="rId2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  <a:srgbClr val="FFB9B9"/>
    <a:srgbClr val="79FF79"/>
    <a:srgbClr val="B8E08C"/>
    <a:srgbClr val="FF7979"/>
    <a:srgbClr val="90EB35"/>
    <a:srgbClr val="E3C864"/>
    <a:srgbClr val="E2E7FD"/>
    <a:srgbClr val="ECD88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79" autoAdjust="0"/>
    <p:restoredTop sz="96828" autoAdjust="0"/>
  </p:normalViewPr>
  <p:slideViewPr>
    <p:cSldViewPr snapToGrid="0">
      <p:cViewPr>
        <p:scale>
          <a:sx n="90" d="100"/>
          <a:sy n="90" d="100"/>
        </p:scale>
        <p:origin x="-114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Mis%20documentos\INVESTIGACION\ENVIOS-CONGRESOS\ICCD-2012(BIXBAR)\NOCS-2012(BINOC)\HIPEAC-2011\Figura1-Binoc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Escritorio\BINOC-SINTETICO-LAT-THR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Escritorio\BINOC-SINTETICO-LAT-THR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Escritorio\BINOC-SINTETICO-LAT-THR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Escritorio\HIPEAC-2011\BIXBAR-20-05-2011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Mis%20documentos\INVESTIGACION\ENVIOS-CONGRESOS\ICCD-2012(BIXBAR)\NOCS-2012(BINOC)\HIPEAC-2011\BIXBAR-20-05-2011.xls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Administrador\Mis%20documentos\INVESTIGACION\ENVIOS-CONGRESOS\ICCD-2012(BIXBAR)\NOCS-2012(BINOC)\HIPEAC-2011\NOCS%202011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Escritorio\SINTETICO-NOCS2011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Mis%20documentos\INVESTIGACION\ENVIOS-CONGRESOS\ICCD-2012(BIXBAR)\NOCS-2012(BINOC)\HIPEAC-2011\SINTETICO-NOCS2011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Escritorio\HIPEAC-2011\Bixbar-Wire-Utilization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Escritorio\HIPEAC-2011\Bixbar-Wire-Utiliz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Mis%20documentos\INVESTIGACION\ENVIOS-CONGRESOS\ICCD-2012(BIXBAR)\NOCS-2012(BINOC)\HIPEAC-2011\Figura1-Bino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Mis%20documentos\INVESTIGACION\ENVIOS-CONGRESOS\ICCD-2012(BIXBAR)\NOCS-2012(BINOC)\HIPEAC-2011\Figura1-Bino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Mis%20documentos\INVESTIGACION\ENVIOS-CONGRESOS\ICCD-2012(BIXBAR)\NOCS-2012(BINOC)\HIPEAC-2011\Figura1-Binoc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Mis%20documentos\INVESTIGACION\ENVIOS-CONGRESOS\ICCD-2012(BIXBAR)\NOCS-2012(BINOC)\HIPEAC-2011\NOCS%202011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Escritorio\HIPEAC-2011\NOCS%202011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Mis%20documentos\INVESTIGACION\ENVIOS-CONGRESOS\ICCD-2012(BIXBAR)\NOCS-2012(BINOC)\HIPEAC-2011\NOCS%202011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dministrador\Escritorio\Formula-CBRAM.xlsx" TargetMode="External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dministrador\Escritorio\Formula-CBRAM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"/>
  <c:chart>
    <c:title>
      <c:tx>
        <c:rich>
          <a:bodyPr/>
          <a:lstStyle/>
          <a:p>
            <a:pPr>
              <a:defRPr/>
            </a:pPr>
            <a:r>
              <a:rPr lang="es-ES" sz="1800" dirty="0" smtClean="0"/>
              <a:t>BIT-REVERSAL</a:t>
            </a:r>
            <a:endParaRPr lang="es-ES" dirty="0"/>
          </a:p>
        </c:rich>
      </c:tx>
      <c:layout/>
      <c:overlay val="1"/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c:spPr>
    </c:title>
    <c:view3D>
      <c:rotX val="20"/>
      <c:hPercent val="100"/>
      <c:rotY val="50"/>
      <c:depthPercent val="100"/>
      <c:perspective val="14"/>
    </c:view3D>
    <c:plotArea>
      <c:layout>
        <c:manualLayout>
          <c:layoutTarget val="inner"/>
          <c:xMode val="edge"/>
          <c:yMode val="edge"/>
          <c:x val="1.3716345535172631E-2"/>
          <c:y val="2.1170235274555149E-2"/>
          <c:w val="0.9327817993795251"/>
          <c:h val="0.91186440677966096"/>
        </c:manualLayout>
      </c:layout>
      <c:surface3DChart>
        <c:ser>
          <c:idx val="0"/>
          <c:order val="0"/>
          <c:tx>
            <c:strRef>
              <c:f>Hoja1!$A$29</c:f>
              <c:strCache>
                <c:ptCount val="1"/>
                <c:pt idx="0">
                  <c:v>0</c:v>
                </c:pt>
              </c:strCache>
            </c:strRef>
          </c:tx>
          <c:cat>
            <c:numRef>
              <c:f>Hoja1!$B$28:$I$28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Hoja1!$B$29:$I$29</c:f>
              <c:numCache>
                <c:formatCode>General</c:formatCode>
                <c:ptCount val="8"/>
                <c:pt idx="0">
                  <c:v>0.23515</c:v>
                </c:pt>
                <c:pt idx="1">
                  <c:v>0.23530000000000001</c:v>
                </c:pt>
                <c:pt idx="2">
                  <c:v>0.11786700000000003</c:v>
                </c:pt>
                <c:pt idx="3">
                  <c:v>5.9191700000000035E-2</c:v>
                </c:pt>
                <c:pt idx="4">
                  <c:v>2.9866699999999993E-2</c:v>
                </c:pt>
                <c:pt idx="5">
                  <c:v>1.5200000000000009E-2</c:v>
                </c:pt>
                <c:pt idx="6">
                  <c:v>7.8666700000000062E-3</c:v>
                </c:pt>
                <c:pt idx="7">
                  <c:v>4.2666700000000037E-3</c:v>
                </c:pt>
              </c:numCache>
            </c:numRef>
          </c:val>
        </c:ser>
        <c:ser>
          <c:idx val="1"/>
          <c:order val="1"/>
          <c:tx>
            <c:strRef>
              <c:f>Hoja1!$A$30</c:f>
              <c:strCache>
                <c:ptCount val="1"/>
                <c:pt idx="0">
                  <c:v>1</c:v>
                </c:pt>
              </c:strCache>
            </c:strRef>
          </c:tx>
          <c:cat>
            <c:numRef>
              <c:f>Hoja1!$B$28:$I$28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Hoja1!$B$30:$I$30</c:f>
              <c:numCache>
                <c:formatCode>General</c:formatCode>
                <c:ptCount val="8"/>
                <c:pt idx="0">
                  <c:v>0.2364500000000001</c:v>
                </c:pt>
                <c:pt idx="1">
                  <c:v>0.16440000000000013</c:v>
                </c:pt>
                <c:pt idx="2">
                  <c:v>0.15716700000000011</c:v>
                </c:pt>
                <c:pt idx="3">
                  <c:v>0.15704200000000013</c:v>
                </c:pt>
                <c:pt idx="4">
                  <c:v>0.25103300000000001</c:v>
                </c:pt>
                <c:pt idx="5">
                  <c:v>0.137325</c:v>
                </c:pt>
                <c:pt idx="6">
                  <c:v>6.8000000000000033E-2</c:v>
                </c:pt>
                <c:pt idx="7">
                  <c:v>3.5333300000000026E-2</c:v>
                </c:pt>
              </c:numCache>
            </c:numRef>
          </c:val>
        </c:ser>
        <c:ser>
          <c:idx val="2"/>
          <c:order val="2"/>
          <c:tx>
            <c:strRef>
              <c:f>Hoja1!$A$31</c:f>
              <c:strCache>
                <c:ptCount val="1"/>
                <c:pt idx="0">
                  <c:v>2</c:v>
                </c:pt>
              </c:strCache>
            </c:strRef>
          </c:tx>
          <c:cat>
            <c:numRef>
              <c:f>Hoja1!$B$28:$I$28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Hoja1!$B$31:$I$31</c:f>
              <c:numCache>
                <c:formatCode>General</c:formatCode>
                <c:ptCount val="8"/>
                <c:pt idx="0">
                  <c:v>0.25588300000000008</c:v>
                </c:pt>
                <c:pt idx="1">
                  <c:v>0.34052500000000024</c:v>
                </c:pt>
                <c:pt idx="2">
                  <c:v>0.37640000000000023</c:v>
                </c:pt>
                <c:pt idx="3">
                  <c:v>0.28228300000000001</c:v>
                </c:pt>
                <c:pt idx="4">
                  <c:v>0.29824200000000001</c:v>
                </c:pt>
                <c:pt idx="5">
                  <c:v>0.15310799999999999</c:v>
                </c:pt>
                <c:pt idx="6">
                  <c:v>6.8000000000000033E-2</c:v>
                </c:pt>
                <c:pt idx="7">
                  <c:v>4.5333300000000035E-2</c:v>
                </c:pt>
              </c:numCache>
            </c:numRef>
          </c:val>
        </c:ser>
        <c:ser>
          <c:idx val="3"/>
          <c:order val="3"/>
          <c:tx>
            <c:strRef>
              <c:f>Hoja1!$A$32</c:f>
              <c:strCache>
                <c:ptCount val="1"/>
                <c:pt idx="0">
                  <c:v>3</c:v>
                </c:pt>
              </c:strCache>
            </c:strRef>
          </c:tx>
          <c:cat>
            <c:numRef>
              <c:f>Hoja1!$B$28:$I$28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Hoja1!$B$32:$I$32</c:f>
              <c:numCache>
                <c:formatCode>General</c:formatCode>
                <c:ptCount val="8"/>
                <c:pt idx="0">
                  <c:v>0.16320000000000009</c:v>
                </c:pt>
                <c:pt idx="1">
                  <c:v>0.24071700000000013</c:v>
                </c:pt>
                <c:pt idx="2">
                  <c:v>0.24345800000000012</c:v>
                </c:pt>
                <c:pt idx="3">
                  <c:v>0.19626700000000016</c:v>
                </c:pt>
                <c:pt idx="4">
                  <c:v>0.25099200000000005</c:v>
                </c:pt>
                <c:pt idx="5">
                  <c:v>0.28607500000000002</c:v>
                </c:pt>
                <c:pt idx="6">
                  <c:v>0.28906700000000002</c:v>
                </c:pt>
                <c:pt idx="7">
                  <c:v>0.17306700000000011</c:v>
                </c:pt>
              </c:numCache>
            </c:numRef>
          </c:val>
        </c:ser>
        <c:ser>
          <c:idx val="4"/>
          <c:order val="4"/>
          <c:tx>
            <c:strRef>
              <c:f>Hoja1!$A$33</c:f>
              <c:strCache>
                <c:ptCount val="1"/>
                <c:pt idx="0">
                  <c:v>4</c:v>
                </c:pt>
              </c:strCache>
            </c:strRef>
          </c:tx>
          <c:cat>
            <c:numRef>
              <c:f>Hoja1!$B$28:$I$28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Hoja1!$B$33:$I$33</c:f>
              <c:numCache>
                <c:formatCode>General</c:formatCode>
                <c:ptCount val="8"/>
                <c:pt idx="0">
                  <c:v>0.17322499999999999</c:v>
                </c:pt>
                <c:pt idx="1">
                  <c:v>0.28935800000000023</c:v>
                </c:pt>
                <c:pt idx="2">
                  <c:v>0.28613300000000003</c:v>
                </c:pt>
                <c:pt idx="3">
                  <c:v>0.25109199999999998</c:v>
                </c:pt>
                <c:pt idx="4">
                  <c:v>0.19615800000000005</c:v>
                </c:pt>
                <c:pt idx="5">
                  <c:v>0.243175</c:v>
                </c:pt>
                <c:pt idx="6">
                  <c:v>0.24038300000000001</c:v>
                </c:pt>
                <c:pt idx="7">
                  <c:v>0.16346700000000017</c:v>
                </c:pt>
              </c:numCache>
            </c:numRef>
          </c:val>
        </c:ser>
        <c:ser>
          <c:idx val="5"/>
          <c:order val="5"/>
          <c:tx>
            <c:strRef>
              <c:f>Hoja1!$A$34</c:f>
              <c:strCache>
                <c:ptCount val="1"/>
                <c:pt idx="0">
                  <c:v>5</c:v>
                </c:pt>
              </c:strCache>
            </c:strRef>
          </c:tx>
          <c:cat>
            <c:numRef>
              <c:f>Hoja1!$B$28:$I$28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Hoja1!$B$34:$I$34</c:f>
              <c:numCache>
                <c:formatCode>General</c:formatCode>
                <c:ptCount val="8"/>
                <c:pt idx="0">
                  <c:v>4.5200000000000004E-2</c:v>
                </c:pt>
                <c:pt idx="1">
                  <c:v>6.8133300000000022E-2</c:v>
                </c:pt>
                <c:pt idx="2">
                  <c:v>0.15320800000000018</c:v>
                </c:pt>
                <c:pt idx="3">
                  <c:v>0.29813300000000004</c:v>
                </c:pt>
                <c:pt idx="4">
                  <c:v>0.28240000000000021</c:v>
                </c:pt>
                <c:pt idx="5">
                  <c:v>0.3762580000000002</c:v>
                </c:pt>
                <c:pt idx="6">
                  <c:v>0.34009200000000012</c:v>
                </c:pt>
                <c:pt idx="7">
                  <c:v>0.25589200000000001</c:v>
                </c:pt>
              </c:numCache>
            </c:numRef>
          </c:val>
        </c:ser>
        <c:ser>
          <c:idx val="6"/>
          <c:order val="6"/>
          <c:tx>
            <c:strRef>
              <c:f>Hoja1!$A$35</c:f>
              <c:strCache>
                <c:ptCount val="1"/>
                <c:pt idx="0">
                  <c:v>6</c:v>
                </c:pt>
              </c:strCache>
            </c:strRef>
          </c:tx>
          <c:cat>
            <c:numRef>
              <c:f>Hoja1!$B$28:$I$28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Hoja1!$B$35:$I$35</c:f>
              <c:numCache>
                <c:formatCode>General</c:formatCode>
                <c:ptCount val="8"/>
                <c:pt idx="0">
                  <c:v>3.5466699999999997E-2</c:v>
                </c:pt>
                <c:pt idx="1">
                  <c:v>6.8000000000000033E-2</c:v>
                </c:pt>
                <c:pt idx="2">
                  <c:v>0.13733300000000001</c:v>
                </c:pt>
                <c:pt idx="3">
                  <c:v>0.25090800000000002</c:v>
                </c:pt>
                <c:pt idx="4">
                  <c:v>0.15693300000000018</c:v>
                </c:pt>
                <c:pt idx="5">
                  <c:v>0.15720000000000012</c:v>
                </c:pt>
                <c:pt idx="6">
                  <c:v>0.16400000000000006</c:v>
                </c:pt>
                <c:pt idx="7">
                  <c:v>0.2364500000000001</c:v>
                </c:pt>
              </c:numCache>
            </c:numRef>
          </c:val>
        </c:ser>
        <c:ser>
          <c:idx val="7"/>
          <c:order val="7"/>
          <c:tx>
            <c:strRef>
              <c:f>Hoja1!$A$36</c:f>
              <c:strCache>
                <c:ptCount val="1"/>
                <c:pt idx="0">
                  <c:v>7</c:v>
                </c:pt>
              </c:strCache>
            </c:strRef>
          </c:tx>
          <c:cat>
            <c:numRef>
              <c:f>Hoja1!$B$28:$I$28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Hoja1!$B$36:$I$36</c:f>
              <c:numCache>
                <c:formatCode>General</c:formatCode>
                <c:ptCount val="8"/>
                <c:pt idx="0">
                  <c:v>4.2666700000000037E-3</c:v>
                </c:pt>
                <c:pt idx="1">
                  <c:v>7.7333300000000087E-3</c:v>
                </c:pt>
                <c:pt idx="2">
                  <c:v>1.5200000000000009E-2</c:v>
                </c:pt>
                <c:pt idx="3">
                  <c:v>2.9866699999999993E-2</c:v>
                </c:pt>
                <c:pt idx="4">
                  <c:v>5.9191700000000035E-2</c:v>
                </c:pt>
                <c:pt idx="5">
                  <c:v>0.11786700000000003</c:v>
                </c:pt>
                <c:pt idx="6">
                  <c:v>0.23530000000000001</c:v>
                </c:pt>
                <c:pt idx="7">
                  <c:v>0.23515</c:v>
                </c:pt>
              </c:numCache>
            </c:numRef>
          </c:val>
        </c:ser>
        <c:bandFmts/>
        <c:axId val="137433856"/>
        <c:axId val="137435776"/>
        <c:axId val="94842368"/>
      </c:surface3DChart>
      <c:catAx>
        <c:axId val="1374338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s-ES" sz="1000" dirty="0" smtClean="0"/>
                  <a:t>Position </a:t>
                </a:r>
                <a:r>
                  <a:rPr lang="es-ES" sz="1000" dirty="0"/>
                  <a:t>X</a:t>
                </a:r>
              </a:p>
            </c:rich>
          </c:tx>
          <c:layout>
            <c:manualLayout>
              <c:xMode val="edge"/>
              <c:yMode val="edge"/>
              <c:x val="9.1728707785756383E-2"/>
              <c:y val="0.89499183231750712"/>
            </c:manualLayout>
          </c:layout>
        </c:title>
        <c:numFmt formatCode="General" sourceLinked="1"/>
        <c:tickLblPos val="low"/>
        <c:txPr>
          <a:bodyPr rot="0" vert="horz"/>
          <a:lstStyle/>
          <a:p>
            <a:pPr>
              <a:defRPr sz="1000" b="1"/>
            </a:pPr>
            <a:endParaRPr lang="es-ES"/>
          </a:p>
        </c:txPr>
        <c:crossAx val="137435776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37435776"/>
        <c:scaling>
          <c:orientation val="minMax"/>
          <c:max val="0.70000000000000062"/>
          <c:min val="0"/>
        </c:scaling>
        <c:axPos val="r"/>
        <c:majorGridlines/>
        <c:title>
          <c:tx>
            <c:rich>
              <a:bodyPr/>
              <a:lstStyle/>
              <a:p>
                <a:pPr>
                  <a:defRPr sz="1050"/>
                </a:pPr>
                <a:r>
                  <a:rPr lang="es-ES" sz="1050"/>
                  <a:t>Link Utilization</a:t>
                </a:r>
              </a:p>
            </c:rich>
          </c:tx>
          <c:layout>
            <c:manualLayout>
              <c:xMode val="edge"/>
              <c:yMode val="edge"/>
              <c:x val="0.92490520635488338"/>
              <c:y val="0.32850076483979795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 sz="1000" b="1"/>
            </a:pPr>
            <a:endParaRPr lang="es-ES"/>
          </a:p>
        </c:txPr>
        <c:crossAx val="137433856"/>
        <c:crosses val="max"/>
        <c:crossBetween val="between"/>
        <c:majorUnit val="0.1"/>
      </c:valAx>
      <c:serAx>
        <c:axId val="948423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s-ES" sz="1000"/>
                  <a:t>Position Y</a:t>
                </a:r>
              </a:p>
            </c:rich>
          </c:tx>
          <c:layout>
            <c:manualLayout>
              <c:xMode val="edge"/>
              <c:yMode val="edge"/>
              <c:x val="0.6359875904860397"/>
              <c:y val="0.88135593220339092"/>
            </c:manualLayout>
          </c:layout>
        </c:title>
        <c:numFmt formatCode="General" sourceLinked="1"/>
        <c:tickLblPos val="low"/>
        <c:txPr>
          <a:bodyPr rot="0" vert="horz"/>
          <a:lstStyle/>
          <a:p>
            <a:pPr>
              <a:defRPr sz="1000"/>
            </a:pPr>
            <a:endParaRPr lang="es-ES"/>
          </a:p>
        </c:txPr>
        <c:crossAx val="137435776"/>
        <c:crosses val="autoZero"/>
        <c:tickLblSkip val="1"/>
        <c:tickMarkSkip val="1"/>
      </c:serAx>
    </c:plotArea>
    <c:legend>
      <c:legendPos val="r"/>
      <c:legendEntry>
        <c:idx val="0"/>
        <c:txPr>
          <a:bodyPr/>
          <a:lstStyle/>
          <a:p>
            <a:pPr rtl="0">
              <a:defRPr sz="1000"/>
            </a:pPr>
            <a:endParaRPr lang="es-ES"/>
          </a:p>
        </c:txPr>
      </c:legendEntry>
      <c:legendEntry>
        <c:idx val="1"/>
        <c:txPr>
          <a:bodyPr/>
          <a:lstStyle/>
          <a:p>
            <a:pPr rtl="0">
              <a:defRPr sz="1000"/>
            </a:pPr>
            <a:endParaRPr lang="es-ES"/>
          </a:p>
        </c:txPr>
      </c:legendEntry>
      <c:layout>
        <c:manualLayout>
          <c:xMode val="edge"/>
          <c:yMode val="edge"/>
          <c:x val="3.9757324338213135E-2"/>
          <c:y val="3.4217534912216074E-2"/>
          <c:w val="0.19931278906043526"/>
          <c:h val="0.37011727543568823"/>
        </c:manualLayout>
      </c:layout>
      <c:spPr>
        <a:solidFill>
          <a:schemeClr val="bg1"/>
        </a:solidFill>
      </c:spPr>
      <c:txPr>
        <a:bodyPr/>
        <a:lstStyle/>
        <a:p>
          <a:pPr rtl="0">
            <a:defRPr sz="1000"/>
          </a:pPr>
          <a:endParaRPr lang="es-ES"/>
        </a:p>
      </c:txPr>
    </c:legend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"/>
  <c:chart>
    <c:plotArea>
      <c:layout>
        <c:manualLayout>
          <c:layoutTarget val="inner"/>
          <c:xMode val="edge"/>
          <c:yMode val="edge"/>
          <c:x val="8.4773508276857021E-2"/>
          <c:y val="6.7261934292224032E-2"/>
          <c:w val="0.87380622116265916"/>
          <c:h val="0.71321257746559241"/>
        </c:manualLayout>
      </c:layout>
      <c:scatterChart>
        <c:scatterStyle val="lineMarker"/>
        <c:ser>
          <c:idx val="0"/>
          <c:order val="0"/>
          <c:tx>
            <c:v>TNOC</c:v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MESH8x8!$A$5:$A$32</c:f>
              <c:numCache>
                <c:formatCode>General</c:formatCode>
                <c:ptCount val="28"/>
                <c:pt idx="0">
                  <c:v>2.5000000000000015E-2</c:v>
                </c:pt>
                <c:pt idx="1">
                  <c:v>5.0000000000000024E-2</c:v>
                </c:pt>
                <c:pt idx="2">
                  <c:v>7.5000000000000039E-2</c:v>
                </c:pt>
                <c:pt idx="3">
                  <c:v>0.1</c:v>
                </c:pt>
                <c:pt idx="4">
                  <c:v>0.125</c:v>
                </c:pt>
                <c:pt idx="5">
                  <c:v>0.15000000000000024</c:v>
                </c:pt>
                <c:pt idx="6">
                  <c:v>0.17500000000000004</c:v>
                </c:pt>
                <c:pt idx="7">
                  <c:v>0.2</c:v>
                </c:pt>
                <c:pt idx="8">
                  <c:v>0.22500000000000003</c:v>
                </c:pt>
                <c:pt idx="9">
                  <c:v>0.25</c:v>
                </c:pt>
                <c:pt idx="10">
                  <c:v>0.27500000000000002</c:v>
                </c:pt>
                <c:pt idx="11">
                  <c:v>0.30000000000000032</c:v>
                </c:pt>
                <c:pt idx="12">
                  <c:v>0.32500000000000334</c:v>
                </c:pt>
                <c:pt idx="13">
                  <c:v>0.35000000000000031</c:v>
                </c:pt>
                <c:pt idx="14">
                  <c:v>0.37500000000000316</c:v>
                </c:pt>
                <c:pt idx="15">
                  <c:v>0.4</c:v>
                </c:pt>
                <c:pt idx="16">
                  <c:v>0.42500000000000032</c:v>
                </c:pt>
                <c:pt idx="17">
                  <c:v>0.45</c:v>
                </c:pt>
                <c:pt idx="18">
                  <c:v>0.47500000000000031</c:v>
                </c:pt>
                <c:pt idx="19">
                  <c:v>0.5</c:v>
                </c:pt>
                <c:pt idx="20">
                  <c:v>0.52500000000000002</c:v>
                </c:pt>
                <c:pt idx="21">
                  <c:v>0.55000000000000004</c:v>
                </c:pt>
                <c:pt idx="22">
                  <c:v>0.57500000000000162</c:v>
                </c:pt>
                <c:pt idx="23">
                  <c:v>0.60000000000000164</c:v>
                </c:pt>
                <c:pt idx="24">
                  <c:v>0.70000000000000162</c:v>
                </c:pt>
                <c:pt idx="25">
                  <c:v>0.8</c:v>
                </c:pt>
                <c:pt idx="26">
                  <c:v>0.9</c:v>
                </c:pt>
                <c:pt idx="27">
                  <c:v>1</c:v>
                </c:pt>
              </c:numCache>
            </c:numRef>
          </c:xVal>
          <c:yVal>
            <c:numRef>
              <c:f>MESH8x8!$D$5:$D$32</c:f>
              <c:numCache>
                <c:formatCode>General</c:formatCode>
                <c:ptCount val="28"/>
                <c:pt idx="0">
                  <c:v>28.705299999999738</c:v>
                </c:pt>
                <c:pt idx="1">
                  <c:v>29.054600000000001</c:v>
                </c:pt>
                <c:pt idx="2">
                  <c:v>29.40369999999972</c:v>
                </c:pt>
                <c:pt idx="3">
                  <c:v>30.06739999999991</c:v>
                </c:pt>
                <c:pt idx="4">
                  <c:v>30.729800000000001</c:v>
                </c:pt>
                <c:pt idx="5">
                  <c:v>31.615400000000001</c:v>
                </c:pt>
                <c:pt idx="6">
                  <c:v>32.725800000000113</c:v>
                </c:pt>
                <c:pt idx="7">
                  <c:v>34.260000000000012</c:v>
                </c:pt>
                <c:pt idx="8">
                  <c:v>36.472300000000011</c:v>
                </c:pt>
                <c:pt idx="9">
                  <c:v>39.857199999999992</c:v>
                </c:pt>
                <c:pt idx="10">
                  <c:v>45.08</c:v>
                </c:pt>
                <c:pt idx="11">
                  <c:v>57.619400000000006</c:v>
                </c:pt>
                <c:pt idx="12">
                  <c:v>398.55500000000001</c:v>
                </c:pt>
                <c:pt idx="13">
                  <c:v>1833.01</c:v>
                </c:pt>
                <c:pt idx="14">
                  <c:v>3012.01</c:v>
                </c:pt>
                <c:pt idx="15">
                  <c:v>3930.07</c:v>
                </c:pt>
                <c:pt idx="16">
                  <c:v>4900.7300000000005</c:v>
                </c:pt>
                <c:pt idx="17">
                  <c:v>5709.44</c:v>
                </c:pt>
                <c:pt idx="18">
                  <c:v>6441.98</c:v>
                </c:pt>
                <c:pt idx="19">
                  <c:v>7186.35</c:v>
                </c:pt>
                <c:pt idx="20">
                  <c:v>8031</c:v>
                </c:pt>
                <c:pt idx="21">
                  <c:v>8831.129999999981</c:v>
                </c:pt>
                <c:pt idx="22">
                  <c:v>9501.9</c:v>
                </c:pt>
                <c:pt idx="23">
                  <c:v>10116.1</c:v>
                </c:pt>
                <c:pt idx="24">
                  <c:v>12289.7</c:v>
                </c:pt>
                <c:pt idx="25">
                  <c:v>13858.4</c:v>
                </c:pt>
                <c:pt idx="26">
                  <c:v>15092.8</c:v>
                </c:pt>
                <c:pt idx="27">
                  <c:v>16052.1</c:v>
                </c:pt>
              </c:numCache>
            </c:numRef>
          </c:yVal>
        </c:ser>
        <c:ser>
          <c:idx val="1"/>
          <c:order val="1"/>
          <c:tx>
            <c:v>BINOC</c:v>
          </c:tx>
          <c:spPr>
            <a:ln>
              <a:solidFill>
                <a:srgbClr val="00B0F0"/>
              </a:solidFill>
            </a:ln>
          </c:spPr>
          <c:marker>
            <c:symbol val="square"/>
            <c:size val="9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MESH8x8!$A$5:$A$32</c:f>
              <c:numCache>
                <c:formatCode>General</c:formatCode>
                <c:ptCount val="28"/>
                <c:pt idx="0">
                  <c:v>2.5000000000000015E-2</c:v>
                </c:pt>
                <c:pt idx="1">
                  <c:v>5.0000000000000024E-2</c:v>
                </c:pt>
                <c:pt idx="2">
                  <c:v>7.5000000000000039E-2</c:v>
                </c:pt>
                <c:pt idx="3">
                  <c:v>0.1</c:v>
                </c:pt>
                <c:pt idx="4">
                  <c:v>0.125</c:v>
                </c:pt>
                <c:pt idx="5">
                  <c:v>0.15000000000000024</c:v>
                </c:pt>
                <c:pt idx="6">
                  <c:v>0.17500000000000004</c:v>
                </c:pt>
                <c:pt idx="7">
                  <c:v>0.2</c:v>
                </c:pt>
                <c:pt idx="8">
                  <c:v>0.22500000000000003</c:v>
                </c:pt>
                <c:pt idx="9">
                  <c:v>0.25</c:v>
                </c:pt>
                <c:pt idx="10">
                  <c:v>0.27500000000000002</c:v>
                </c:pt>
                <c:pt idx="11">
                  <c:v>0.30000000000000032</c:v>
                </c:pt>
                <c:pt idx="12">
                  <c:v>0.32500000000000334</c:v>
                </c:pt>
                <c:pt idx="13">
                  <c:v>0.35000000000000031</c:v>
                </c:pt>
                <c:pt idx="14">
                  <c:v>0.37500000000000316</c:v>
                </c:pt>
                <c:pt idx="15">
                  <c:v>0.4</c:v>
                </c:pt>
                <c:pt idx="16">
                  <c:v>0.42500000000000032</c:v>
                </c:pt>
                <c:pt idx="17">
                  <c:v>0.45</c:v>
                </c:pt>
                <c:pt idx="18">
                  <c:v>0.47500000000000031</c:v>
                </c:pt>
                <c:pt idx="19">
                  <c:v>0.5</c:v>
                </c:pt>
                <c:pt idx="20">
                  <c:v>0.52500000000000002</c:v>
                </c:pt>
                <c:pt idx="21">
                  <c:v>0.55000000000000004</c:v>
                </c:pt>
                <c:pt idx="22">
                  <c:v>0.57500000000000162</c:v>
                </c:pt>
                <c:pt idx="23">
                  <c:v>0.60000000000000164</c:v>
                </c:pt>
                <c:pt idx="24">
                  <c:v>0.70000000000000162</c:v>
                </c:pt>
                <c:pt idx="25">
                  <c:v>0.8</c:v>
                </c:pt>
                <c:pt idx="26">
                  <c:v>0.9</c:v>
                </c:pt>
                <c:pt idx="27">
                  <c:v>1</c:v>
                </c:pt>
              </c:numCache>
            </c:numRef>
          </c:xVal>
          <c:yVal>
            <c:numRef>
              <c:f>MESH8x8!$G$5:$G$32</c:f>
              <c:numCache>
                <c:formatCode>General</c:formatCode>
                <c:ptCount val="28"/>
                <c:pt idx="0">
                  <c:v>28.5032</c:v>
                </c:pt>
                <c:pt idx="1">
                  <c:v>28.633600000000001</c:v>
                </c:pt>
                <c:pt idx="2">
                  <c:v>28.823</c:v>
                </c:pt>
                <c:pt idx="3">
                  <c:v>29.146699999999903</c:v>
                </c:pt>
                <c:pt idx="4">
                  <c:v>29.410799999999789</c:v>
                </c:pt>
                <c:pt idx="5">
                  <c:v>29.897600000000001</c:v>
                </c:pt>
                <c:pt idx="6">
                  <c:v>30.359500000000001</c:v>
                </c:pt>
                <c:pt idx="7">
                  <c:v>31.00080000000003</c:v>
                </c:pt>
                <c:pt idx="8">
                  <c:v>31.814800000000268</c:v>
                </c:pt>
                <c:pt idx="9">
                  <c:v>32.856999999999992</c:v>
                </c:pt>
                <c:pt idx="10">
                  <c:v>34.161100000000012</c:v>
                </c:pt>
                <c:pt idx="11">
                  <c:v>35.833100000000002</c:v>
                </c:pt>
                <c:pt idx="12">
                  <c:v>38.375100000000003</c:v>
                </c:pt>
                <c:pt idx="13">
                  <c:v>41.659300000000002</c:v>
                </c:pt>
                <c:pt idx="14">
                  <c:v>46.884699999999995</c:v>
                </c:pt>
                <c:pt idx="15">
                  <c:v>55.232000000000063</c:v>
                </c:pt>
                <c:pt idx="16">
                  <c:v>73.668599999999998</c:v>
                </c:pt>
                <c:pt idx="17">
                  <c:v>679.77800000000354</c:v>
                </c:pt>
                <c:pt idx="18">
                  <c:v>1707.5</c:v>
                </c:pt>
                <c:pt idx="19">
                  <c:v>2560.44</c:v>
                </c:pt>
                <c:pt idx="20">
                  <c:v>3499.3700000000022</c:v>
                </c:pt>
                <c:pt idx="21">
                  <c:v>4304.33</c:v>
                </c:pt>
                <c:pt idx="22">
                  <c:v>5017.01</c:v>
                </c:pt>
                <c:pt idx="23">
                  <c:v>5758.22</c:v>
                </c:pt>
                <c:pt idx="24">
                  <c:v>8305.41</c:v>
                </c:pt>
                <c:pt idx="25">
                  <c:v>10399.1</c:v>
                </c:pt>
                <c:pt idx="26">
                  <c:v>11994.7</c:v>
                </c:pt>
                <c:pt idx="27">
                  <c:v>13306.2</c:v>
                </c:pt>
              </c:numCache>
            </c:numRef>
          </c:yVal>
        </c:ser>
        <c:ser>
          <c:idx val="2"/>
          <c:order val="2"/>
          <c:tx>
            <c:v>BIXBAR</c:v>
          </c:tx>
          <c:spPr>
            <a:ln>
              <a:solidFill>
                <a:srgbClr val="92D050"/>
              </a:solidFill>
            </a:ln>
          </c:spPr>
          <c:marker>
            <c:symbol val="triangle"/>
            <c:size val="9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xVal>
            <c:numRef>
              <c:f>MESH8x8!$A$5:$A$32</c:f>
              <c:numCache>
                <c:formatCode>General</c:formatCode>
                <c:ptCount val="28"/>
                <c:pt idx="0">
                  <c:v>2.5000000000000015E-2</c:v>
                </c:pt>
                <c:pt idx="1">
                  <c:v>5.0000000000000024E-2</c:v>
                </c:pt>
                <c:pt idx="2">
                  <c:v>7.5000000000000039E-2</c:v>
                </c:pt>
                <c:pt idx="3">
                  <c:v>0.1</c:v>
                </c:pt>
                <c:pt idx="4">
                  <c:v>0.125</c:v>
                </c:pt>
                <c:pt idx="5">
                  <c:v>0.15000000000000024</c:v>
                </c:pt>
                <c:pt idx="6">
                  <c:v>0.17500000000000004</c:v>
                </c:pt>
                <c:pt idx="7">
                  <c:v>0.2</c:v>
                </c:pt>
                <c:pt idx="8">
                  <c:v>0.22500000000000003</c:v>
                </c:pt>
                <c:pt idx="9">
                  <c:v>0.25</c:v>
                </c:pt>
                <c:pt idx="10">
                  <c:v>0.27500000000000002</c:v>
                </c:pt>
                <c:pt idx="11">
                  <c:v>0.30000000000000032</c:v>
                </c:pt>
                <c:pt idx="12">
                  <c:v>0.32500000000000334</c:v>
                </c:pt>
                <c:pt idx="13">
                  <c:v>0.35000000000000031</c:v>
                </c:pt>
                <c:pt idx="14">
                  <c:v>0.37500000000000316</c:v>
                </c:pt>
                <c:pt idx="15">
                  <c:v>0.4</c:v>
                </c:pt>
                <c:pt idx="16">
                  <c:v>0.42500000000000032</c:v>
                </c:pt>
                <c:pt idx="17">
                  <c:v>0.45</c:v>
                </c:pt>
                <c:pt idx="18">
                  <c:v>0.47500000000000031</c:v>
                </c:pt>
                <c:pt idx="19">
                  <c:v>0.5</c:v>
                </c:pt>
                <c:pt idx="20">
                  <c:v>0.52500000000000002</c:v>
                </c:pt>
                <c:pt idx="21">
                  <c:v>0.55000000000000004</c:v>
                </c:pt>
                <c:pt idx="22">
                  <c:v>0.57500000000000162</c:v>
                </c:pt>
                <c:pt idx="23">
                  <c:v>0.60000000000000164</c:v>
                </c:pt>
                <c:pt idx="24">
                  <c:v>0.70000000000000162</c:v>
                </c:pt>
                <c:pt idx="25">
                  <c:v>0.8</c:v>
                </c:pt>
                <c:pt idx="26">
                  <c:v>0.9</c:v>
                </c:pt>
                <c:pt idx="27">
                  <c:v>1</c:v>
                </c:pt>
              </c:numCache>
            </c:numRef>
          </c:xVal>
          <c:yVal>
            <c:numRef>
              <c:f>MESH8x8!$J$5:$J$32</c:f>
              <c:numCache>
                <c:formatCode>General</c:formatCode>
                <c:ptCount val="28"/>
                <c:pt idx="0">
                  <c:v>28.413699999999789</c:v>
                </c:pt>
                <c:pt idx="1">
                  <c:v>28.671900000000232</c:v>
                </c:pt>
                <c:pt idx="2">
                  <c:v>29.1355</c:v>
                </c:pt>
                <c:pt idx="3">
                  <c:v>29.673200000000001</c:v>
                </c:pt>
                <c:pt idx="4">
                  <c:v>30.309799999999903</c:v>
                </c:pt>
                <c:pt idx="5">
                  <c:v>31.1691</c:v>
                </c:pt>
                <c:pt idx="6">
                  <c:v>32.300000000000004</c:v>
                </c:pt>
                <c:pt idx="7">
                  <c:v>33.685300000000012</c:v>
                </c:pt>
                <c:pt idx="8">
                  <c:v>35.722100000000573</c:v>
                </c:pt>
                <c:pt idx="9">
                  <c:v>38.375100000000003</c:v>
                </c:pt>
                <c:pt idx="10">
                  <c:v>42.686200000000007</c:v>
                </c:pt>
                <c:pt idx="11">
                  <c:v>50.697600000000001</c:v>
                </c:pt>
                <c:pt idx="12">
                  <c:v>92.805299999999988</c:v>
                </c:pt>
                <c:pt idx="13">
                  <c:v>1638.07</c:v>
                </c:pt>
                <c:pt idx="14">
                  <c:v>2996.01</c:v>
                </c:pt>
                <c:pt idx="15">
                  <c:v>4125.67</c:v>
                </c:pt>
                <c:pt idx="16">
                  <c:v>5218.67</c:v>
                </c:pt>
                <c:pt idx="17">
                  <c:v>6005.88</c:v>
                </c:pt>
                <c:pt idx="18">
                  <c:v>6792.1100000000024</c:v>
                </c:pt>
                <c:pt idx="19">
                  <c:v>7487.14</c:v>
                </c:pt>
                <c:pt idx="20">
                  <c:v>8219.98</c:v>
                </c:pt>
                <c:pt idx="21">
                  <c:v>8928.5300000000007</c:v>
                </c:pt>
                <c:pt idx="22">
                  <c:v>9632.7800000000007</c:v>
                </c:pt>
                <c:pt idx="23">
                  <c:v>10328.799999999987</c:v>
                </c:pt>
                <c:pt idx="24">
                  <c:v>12317.7</c:v>
                </c:pt>
                <c:pt idx="25">
                  <c:v>13996.6</c:v>
                </c:pt>
                <c:pt idx="26">
                  <c:v>15241.5</c:v>
                </c:pt>
                <c:pt idx="27">
                  <c:v>16268.2</c:v>
                </c:pt>
              </c:numCache>
            </c:numRef>
          </c:yVal>
        </c:ser>
        <c:axId val="58269696"/>
        <c:axId val="58272000"/>
      </c:scatterChart>
      <c:valAx>
        <c:axId val="58269696"/>
        <c:scaling>
          <c:orientation val="minMax"/>
          <c:max val="0.5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Applied Load (flits/cycle/router)</a:t>
                </a:r>
              </a:p>
            </c:rich>
          </c:tx>
          <c:layout>
            <c:manualLayout>
              <c:xMode val="edge"/>
              <c:yMode val="edge"/>
              <c:x val="0.38940739779409089"/>
              <c:y val="0.8950654921502057"/>
            </c:manualLayout>
          </c:layout>
        </c:title>
        <c:numFmt formatCode="General" sourceLinked="1"/>
        <c:tickLblPos val="nextTo"/>
        <c:crossAx val="58272000"/>
        <c:crosses val="autoZero"/>
        <c:crossBetween val="midCat"/>
        <c:majorUnit val="0.1"/>
      </c:valAx>
      <c:valAx>
        <c:axId val="58272000"/>
        <c:scaling>
          <c:orientation val="minMax"/>
          <c:max val="2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Total Latency</a:t>
                </a:r>
              </a:p>
            </c:rich>
          </c:tx>
          <c:layout>
            <c:manualLayout>
              <c:xMode val="edge"/>
              <c:yMode val="edge"/>
              <c:x val="7.0987225218782984E-3"/>
              <c:y val="0.17919889547581583"/>
            </c:manualLayout>
          </c:layout>
        </c:title>
        <c:numFmt formatCode="General" sourceLinked="1"/>
        <c:tickLblPos val="nextTo"/>
        <c:crossAx val="582696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0895971473960492"/>
          <c:y val="8.7284717160422687E-2"/>
          <c:w val="0.48583972233733941"/>
          <c:h val="0.1491887472935127"/>
        </c:manualLayout>
      </c:layout>
      <c:spPr>
        <a:solidFill>
          <a:schemeClr val="bg1">
            <a:lumMod val="95000"/>
          </a:schemeClr>
        </a:solidFill>
        <a:ln cap="rnd">
          <a:solidFill>
            <a:schemeClr val="tx1">
              <a:lumMod val="50000"/>
            </a:schemeClr>
          </a:solidFill>
        </a:ln>
      </c:spPr>
      <c:txPr>
        <a:bodyPr/>
        <a:lstStyle/>
        <a:p>
          <a:pPr>
            <a:defRPr sz="1600" b="1"/>
          </a:pPr>
          <a:endParaRPr lang="es-ES"/>
        </a:p>
      </c:txPr>
    </c:legend>
    <c:plotVisOnly val="1"/>
    <c:dispBlanksAs val="gap"/>
  </c:chart>
  <c:txPr>
    <a:bodyPr/>
    <a:lstStyle/>
    <a:p>
      <a:pPr>
        <a:defRPr sz="1100"/>
      </a:pPr>
      <a:endParaRPr lang="es-E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"/>
  <c:chart>
    <c:plotArea>
      <c:layout>
        <c:manualLayout>
          <c:layoutTarget val="inner"/>
          <c:xMode val="edge"/>
          <c:yMode val="edge"/>
          <c:x val="8.4025187641018531E-2"/>
          <c:y val="0.13383841286994821"/>
          <c:w val="0.87462558134180624"/>
          <c:h val="0.60785345029105464"/>
        </c:manualLayout>
      </c:layout>
      <c:scatterChart>
        <c:scatterStyle val="lineMarker"/>
        <c:ser>
          <c:idx val="0"/>
          <c:order val="0"/>
          <c:tx>
            <c:v>TNOC</c:v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MESH8x8!$A$36:$A$63</c:f>
              <c:numCache>
                <c:formatCode>General</c:formatCode>
                <c:ptCount val="28"/>
                <c:pt idx="0">
                  <c:v>2.5000000000000012E-2</c:v>
                </c:pt>
                <c:pt idx="1">
                  <c:v>0.05</c:v>
                </c:pt>
                <c:pt idx="2">
                  <c:v>7.5000000000000011E-2</c:v>
                </c:pt>
                <c:pt idx="3">
                  <c:v>0.1</c:v>
                </c:pt>
                <c:pt idx="4">
                  <c:v>0.125</c:v>
                </c:pt>
                <c:pt idx="5">
                  <c:v>0.15000000000000024</c:v>
                </c:pt>
                <c:pt idx="6">
                  <c:v>0.17500000000000004</c:v>
                </c:pt>
                <c:pt idx="7">
                  <c:v>0.2</c:v>
                </c:pt>
                <c:pt idx="8">
                  <c:v>0.22500000000000001</c:v>
                </c:pt>
                <c:pt idx="9">
                  <c:v>0.25</c:v>
                </c:pt>
                <c:pt idx="10">
                  <c:v>0.27500000000000002</c:v>
                </c:pt>
                <c:pt idx="11">
                  <c:v>0.30000000000000032</c:v>
                </c:pt>
                <c:pt idx="12">
                  <c:v>0.32500000000000334</c:v>
                </c:pt>
                <c:pt idx="13">
                  <c:v>0.35000000000000031</c:v>
                </c:pt>
                <c:pt idx="14">
                  <c:v>0.37500000000000316</c:v>
                </c:pt>
                <c:pt idx="15">
                  <c:v>0.4</c:v>
                </c:pt>
                <c:pt idx="16">
                  <c:v>0.42500000000000032</c:v>
                </c:pt>
                <c:pt idx="17">
                  <c:v>0.45</c:v>
                </c:pt>
                <c:pt idx="18">
                  <c:v>0.47500000000000031</c:v>
                </c:pt>
                <c:pt idx="19">
                  <c:v>0.5</c:v>
                </c:pt>
                <c:pt idx="20">
                  <c:v>0.52500000000000002</c:v>
                </c:pt>
                <c:pt idx="21">
                  <c:v>0.55000000000000004</c:v>
                </c:pt>
                <c:pt idx="22">
                  <c:v>0.57500000000000162</c:v>
                </c:pt>
                <c:pt idx="23">
                  <c:v>0.60000000000000164</c:v>
                </c:pt>
                <c:pt idx="24">
                  <c:v>0.70000000000000162</c:v>
                </c:pt>
                <c:pt idx="25">
                  <c:v>0.8</c:v>
                </c:pt>
                <c:pt idx="26">
                  <c:v>0.9</c:v>
                </c:pt>
                <c:pt idx="27">
                  <c:v>1</c:v>
                </c:pt>
              </c:numCache>
            </c:numRef>
          </c:xVal>
          <c:yVal>
            <c:numRef>
              <c:f>MESH8x8!$D$36:$D$63</c:f>
              <c:numCache>
                <c:formatCode>General</c:formatCode>
                <c:ptCount val="28"/>
                <c:pt idx="0">
                  <c:v>31.519300000000001</c:v>
                </c:pt>
                <c:pt idx="1">
                  <c:v>32.3889</c:v>
                </c:pt>
                <c:pt idx="2">
                  <c:v>34.22630000000045</c:v>
                </c:pt>
                <c:pt idx="3">
                  <c:v>41.750600000000006</c:v>
                </c:pt>
                <c:pt idx="4">
                  <c:v>764.90699999999936</c:v>
                </c:pt>
                <c:pt idx="5">
                  <c:v>2750.19</c:v>
                </c:pt>
                <c:pt idx="6">
                  <c:v>3902.8900000000012</c:v>
                </c:pt>
                <c:pt idx="7">
                  <c:v>4663.1200000000044</c:v>
                </c:pt>
                <c:pt idx="8">
                  <c:v>5248.55</c:v>
                </c:pt>
                <c:pt idx="9">
                  <c:v>5952.13</c:v>
                </c:pt>
                <c:pt idx="10">
                  <c:v>6657.56</c:v>
                </c:pt>
                <c:pt idx="11">
                  <c:v>7157.87</c:v>
                </c:pt>
                <c:pt idx="12">
                  <c:v>7921.84</c:v>
                </c:pt>
                <c:pt idx="13">
                  <c:v>8906.84</c:v>
                </c:pt>
                <c:pt idx="14">
                  <c:v>9642.16</c:v>
                </c:pt>
                <c:pt idx="15">
                  <c:v>10525.6</c:v>
                </c:pt>
                <c:pt idx="16">
                  <c:v>11138</c:v>
                </c:pt>
                <c:pt idx="17">
                  <c:v>11904.6</c:v>
                </c:pt>
                <c:pt idx="18">
                  <c:v>12647.5</c:v>
                </c:pt>
                <c:pt idx="19">
                  <c:v>13218.9</c:v>
                </c:pt>
                <c:pt idx="20">
                  <c:v>13871.2</c:v>
                </c:pt>
                <c:pt idx="21">
                  <c:v>14336.7</c:v>
                </c:pt>
                <c:pt idx="22">
                  <c:v>14824.6</c:v>
                </c:pt>
                <c:pt idx="23">
                  <c:v>15174.9</c:v>
                </c:pt>
                <c:pt idx="24">
                  <c:v>16634.7</c:v>
                </c:pt>
                <c:pt idx="25">
                  <c:v>17637.8</c:v>
                </c:pt>
                <c:pt idx="26">
                  <c:v>18469.900000000001</c:v>
                </c:pt>
                <c:pt idx="27">
                  <c:v>19137.3</c:v>
                </c:pt>
              </c:numCache>
            </c:numRef>
          </c:yVal>
        </c:ser>
        <c:ser>
          <c:idx val="1"/>
          <c:order val="1"/>
          <c:tx>
            <c:v>BINOC</c:v>
          </c:tx>
          <c:spPr>
            <a:ln>
              <a:solidFill>
                <a:srgbClr val="00B0F0"/>
              </a:solidFill>
            </a:ln>
          </c:spPr>
          <c:marker>
            <c:symbol val="square"/>
            <c:size val="9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MESH8x8!$A$36:$A$63</c:f>
              <c:numCache>
                <c:formatCode>General</c:formatCode>
                <c:ptCount val="28"/>
                <c:pt idx="0">
                  <c:v>2.5000000000000012E-2</c:v>
                </c:pt>
                <c:pt idx="1">
                  <c:v>0.05</c:v>
                </c:pt>
                <c:pt idx="2">
                  <c:v>7.5000000000000011E-2</c:v>
                </c:pt>
                <c:pt idx="3">
                  <c:v>0.1</c:v>
                </c:pt>
                <c:pt idx="4">
                  <c:v>0.125</c:v>
                </c:pt>
                <c:pt idx="5">
                  <c:v>0.15000000000000024</c:v>
                </c:pt>
                <c:pt idx="6">
                  <c:v>0.17500000000000004</c:v>
                </c:pt>
                <c:pt idx="7">
                  <c:v>0.2</c:v>
                </c:pt>
                <c:pt idx="8">
                  <c:v>0.22500000000000001</c:v>
                </c:pt>
                <c:pt idx="9">
                  <c:v>0.25</c:v>
                </c:pt>
                <c:pt idx="10">
                  <c:v>0.27500000000000002</c:v>
                </c:pt>
                <c:pt idx="11">
                  <c:v>0.30000000000000032</c:v>
                </c:pt>
                <c:pt idx="12">
                  <c:v>0.32500000000000334</c:v>
                </c:pt>
                <c:pt idx="13">
                  <c:v>0.35000000000000031</c:v>
                </c:pt>
                <c:pt idx="14">
                  <c:v>0.37500000000000316</c:v>
                </c:pt>
                <c:pt idx="15">
                  <c:v>0.4</c:v>
                </c:pt>
                <c:pt idx="16">
                  <c:v>0.42500000000000032</c:v>
                </c:pt>
                <c:pt idx="17">
                  <c:v>0.45</c:v>
                </c:pt>
                <c:pt idx="18">
                  <c:v>0.47500000000000031</c:v>
                </c:pt>
                <c:pt idx="19">
                  <c:v>0.5</c:v>
                </c:pt>
                <c:pt idx="20">
                  <c:v>0.52500000000000002</c:v>
                </c:pt>
                <c:pt idx="21">
                  <c:v>0.55000000000000004</c:v>
                </c:pt>
                <c:pt idx="22">
                  <c:v>0.57500000000000162</c:v>
                </c:pt>
                <c:pt idx="23">
                  <c:v>0.60000000000000164</c:v>
                </c:pt>
                <c:pt idx="24">
                  <c:v>0.70000000000000162</c:v>
                </c:pt>
                <c:pt idx="25">
                  <c:v>0.8</c:v>
                </c:pt>
                <c:pt idx="26">
                  <c:v>0.9</c:v>
                </c:pt>
                <c:pt idx="27">
                  <c:v>1</c:v>
                </c:pt>
              </c:numCache>
            </c:numRef>
          </c:xVal>
          <c:yVal>
            <c:numRef>
              <c:f>MESH8x8!$G$36:$G$63</c:f>
              <c:numCache>
                <c:formatCode>General</c:formatCode>
                <c:ptCount val="28"/>
                <c:pt idx="0">
                  <c:v>31.067799999999789</c:v>
                </c:pt>
                <c:pt idx="1">
                  <c:v>31.245699999999637</c:v>
                </c:pt>
                <c:pt idx="2">
                  <c:v>31.361000000000001</c:v>
                </c:pt>
                <c:pt idx="3">
                  <c:v>31.728099999999742</c:v>
                </c:pt>
                <c:pt idx="4">
                  <c:v>32.142100000000013</c:v>
                </c:pt>
                <c:pt idx="5">
                  <c:v>33.002200000000002</c:v>
                </c:pt>
                <c:pt idx="6">
                  <c:v>34.692300000000493</c:v>
                </c:pt>
                <c:pt idx="7">
                  <c:v>40.692200000000113</c:v>
                </c:pt>
                <c:pt idx="8">
                  <c:v>289.64200000000238</c:v>
                </c:pt>
                <c:pt idx="9">
                  <c:v>687.68100000000004</c:v>
                </c:pt>
                <c:pt idx="10">
                  <c:v>1660.32</c:v>
                </c:pt>
                <c:pt idx="11">
                  <c:v>2623.57</c:v>
                </c:pt>
                <c:pt idx="12">
                  <c:v>3654.94</c:v>
                </c:pt>
                <c:pt idx="13">
                  <c:v>4484.74</c:v>
                </c:pt>
                <c:pt idx="14">
                  <c:v>5198.28</c:v>
                </c:pt>
                <c:pt idx="15">
                  <c:v>5977.8</c:v>
                </c:pt>
                <c:pt idx="16">
                  <c:v>6627.18</c:v>
                </c:pt>
                <c:pt idx="17">
                  <c:v>7171.68</c:v>
                </c:pt>
                <c:pt idx="18">
                  <c:v>7660.3600000000024</c:v>
                </c:pt>
                <c:pt idx="19">
                  <c:v>8194.17</c:v>
                </c:pt>
                <c:pt idx="20">
                  <c:v>8664.8599999997678</c:v>
                </c:pt>
                <c:pt idx="21">
                  <c:v>9177.8499999998694</c:v>
                </c:pt>
                <c:pt idx="22">
                  <c:v>9579.5400000000009</c:v>
                </c:pt>
                <c:pt idx="23">
                  <c:v>9907.09</c:v>
                </c:pt>
                <c:pt idx="24">
                  <c:v>11299.2</c:v>
                </c:pt>
                <c:pt idx="25">
                  <c:v>12677.6</c:v>
                </c:pt>
                <c:pt idx="26">
                  <c:v>14072.8</c:v>
                </c:pt>
                <c:pt idx="27">
                  <c:v>15173.7</c:v>
                </c:pt>
              </c:numCache>
            </c:numRef>
          </c:yVal>
        </c:ser>
        <c:ser>
          <c:idx val="2"/>
          <c:order val="2"/>
          <c:tx>
            <c:v>BIXBAR</c:v>
          </c:tx>
          <c:spPr>
            <a:ln>
              <a:solidFill>
                <a:srgbClr val="92D050"/>
              </a:solidFill>
            </a:ln>
          </c:spPr>
          <c:marker>
            <c:symbol val="triangle"/>
            <c:size val="9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xVal>
            <c:numRef>
              <c:f>MESH8x8!$A$36:$A$63</c:f>
              <c:numCache>
                <c:formatCode>General</c:formatCode>
                <c:ptCount val="28"/>
                <c:pt idx="0">
                  <c:v>2.5000000000000012E-2</c:v>
                </c:pt>
                <c:pt idx="1">
                  <c:v>0.05</c:v>
                </c:pt>
                <c:pt idx="2">
                  <c:v>7.5000000000000011E-2</c:v>
                </c:pt>
                <c:pt idx="3">
                  <c:v>0.1</c:v>
                </c:pt>
                <c:pt idx="4">
                  <c:v>0.125</c:v>
                </c:pt>
                <c:pt idx="5">
                  <c:v>0.15000000000000024</c:v>
                </c:pt>
                <c:pt idx="6">
                  <c:v>0.17500000000000004</c:v>
                </c:pt>
                <c:pt idx="7">
                  <c:v>0.2</c:v>
                </c:pt>
                <c:pt idx="8">
                  <c:v>0.22500000000000001</c:v>
                </c:pt>
                <c:pt idx="9">
                  <c:v>0.25</c:v>
                </c:pt>
                <c:pt idx="10">
                  <c:v>0.27500000000000002</c:v>
                </c:pt>
                <c:pt idx="11">
                  <c:v>0.30000000000000032</c:v>
                </c:pt>
                <c:pt idx="12">
                  <c:v>0.32500000000000334</c:v>
                </c:pt>
                <c:pt idx="13">
                  <c:v>0.35000000000000031</c:v>
                </c:pt>
                <c:pt idx="14">
                  <c:v>0.37500000000000316</c:v>
                </c:pt>
                <c:pt idx="15">
                  <c:v>0.4</c:v>
                </c:pt>
                <c:pt idx="16">
                  <c:v>0.42500000000000032</c:v>
                </c:pt>
                <c:pt idx="17">
                  <c:v>0.45</c:v>
                </c:pt>
                <c:pt idx="18">
                  <c:v>0.47500000000000031</c:v>
                </c:pt>
                <c:pt idx="19">
                  <c:v>0.5</c:v>
                </c:pt>
                <c:pt idx="20">
                  <c:v>0.52500000000000002</c:v>
                </c:pt>
                <c:pt idx="21">
                  <c:v>0.55000000000000004</c:v>
                </c:pt>
                <c:pt idx="22">
                  <c:v>0.57500000000000162</c:v>
                </c:pt>
                <c:pt idx="23">
                  <c:v>0.60000000000000164</c:v>
                </c:pt>
                <c:pt idx="24">
                  <c:v>0.70000000000000162</c:v>
                </c:pt>
                <c:pt idx="25">
                  <c:v>0.8</c:v>
                </c:pt>
                <c:pt idx="26">
                  <c:v>0.9</c:v>
                </c:pt>
                <c:pt idx="27">
                  <c:v>1</c:v>
                </c:pt>
              </c:numCache>
            </c:numRef>
          </c:xVal>
          <c:yVal>
            <c:numRef>
              <c:f>MESH8x8!$J$36:$J$63</c:f>
              <c:numCache>
                <c:formatCode>General</c:formatCode>
                <c:ptCount val="28"/>
                <c:pt idx="0">
                  <c:v>31.04509999999976</c:v>
                </c:pt>
                <c:pt idx="1">
                  <c:v>31.291899999999988</c:v>
                </c:pt>
                <c:pt idx="2">
                  <c:v>31.561499999999882</c:v>
                </c:pt>
                <c:pt idx="3">
                  <c:v>31.921499999999909</c:v>
                </c:pt>
                <c:pt idx="4">
                  <c:v>32.540800000000004</c:v>
                </c:pt>
                <c:pt idx="5">
                  <c:v>33.593700000000013</c:v>
                </c:pt>
                <c:pt idx="6">
                  <c:v>36.169100000000213</c:v>
                </c:pt>
                <c:pt idx="7">
                  <c:v>44.471000000000004</c:v>
                </c:pt>
                <c:pt idx="8">
                  <c:v>294.78799999999865</c:v>
                </c:pt>
                <c:pt idx="9">
                  <c:v>832.56099999999799</c:v>
                </c:pt>
                <c:pt idx="10">
                  <c:v>1829.72</c:v>
                </c:pt>
                <c:pt idx="11">
                  <c:v>2968.42</c:v>
                </c:pt>
                <c:pt idx="12">
                  <c:v>3920.2599999999998</c:v>
                </c:pt>
                <c:pt idx="13">
                  <c:v>4824.18</c:v>
                </c:pt>
                <c:pt idx="14">
                  <c:v>5622.81</c:v>
                </c:pt>
                <c:pt idx="15">
                  <c:v>6410.05</c:v>
                </c:pt>
                <c:pt idx="16">
                  <c:v>7128.75</c:v>
                </c:pt>
                <c:pt idx="17">
                  <c:v>7784.01</c:v>
                </c:pt>
                <c:pt idx="18">
                  <c:v>8406.11</c:v>
                </c:pt>
                <c:pt idx="19">
                  <c:v>8963.219999999983</c:v>
                </c:pt>
                <c:pt idx="20">
                  <c:v>9435.4</c:v>
                </c:pt>
                <c:pt idx="21">
                  <c:v>9898.8599999997678</c:v>
                </c:pt>
                <c:pt idx="22">
                  <c:v>10270.299999999987</c:v>
                </c:pt>
                <c:pt idx="23">
                  <c:v>10696.7</c:v>
                </c:pt>
                <c:pt idx="24">
                  <c:v>11956.9</c:v>
                </c:pt>
                <c:pt idx="25">
                  <c:v>13522.6</c:v>
                </c:pt>
                <c:pt idx="26">
                  <c:v>14796.8</c:v>
                </c:pt>
                <c:pt idx="27">
                  <c:v>15811.6</c:v>
                </c:pt>
              </c:numCache>
            </c:numRef>
          </c:yVal>
        </c:ser>
        <c:axId val="58285056"/>
        <c:axId val="58287616"/>
      </c:scatterChart>
      <c:valAx>
        <c:axId val="58285056"/>
        <c:scaling>
          <c:orientation val="minMax"/>
          <c:max val="0.30000000000000032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Applied Load (flits/cycle/router)</a:t>
                </a:r>
              </a:p>
            </c:rich>
          </c:tx>
          <c:layout/>
        </c:title>
        <c:numFmt formatCode="General" sourceLinked="1"/>
        <c:tickLblPos val="nextTo"/>
        <c:crossAx val="58287616"/>
        <c:crosses val="autoZero"/>
        <c:crossBetween val="midCat"/>
        <c:majorUnit val="0.05"/>
      </c:valAx>
      <c:valAx>
        <c:axId val="58287616"/>
        <c:scaling>
          <c:orientation val="minMax"/>
          <c:max val="2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Total Latency</a:t>
                </a:r>
              </a:p>
            </c:rich>
          </c:tx>
          <c:layout>
            <c:manualLayout>
              <c:xMode val="edge"/>
              <c:yMode val="edge"/>
              <c:x val="1.6130796150481185E-3"/>
              <c:y val="0.17857194933966589"/>
            </c:manualLayout>
          </c:layout>
        </c:title>
        <c:numFmt formatCode="General" sourceLinked="1"/>
        <c:tickLblPos val="nextTo"/>
        <c:crossAx val="58285056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100"/>
      </a:pPr>
      <a:endParaRPr lang="es-E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"/>
  <c:chart>
    <c:plotArea>
      <c:layout>
        <c:manualLayout>
          <c:layoutTarget val="inner"/>
          <c:xMode val="edge"/>
          <c:yMode val="edge"/>
          <c:x val="8.8368415296772154E-2"/>
          <c:y val="0.129555662101769"/>
          <c:w val="0.87028235368605245"/>
          <c:h val="0.56958729689859533"/>
        </c:manualLayout>
      </c:layout>
      <c:scatterChart>
        <c:scatterStyle val="lineMarker"/>
        <c:ser>
          <c:idx val="0"/>
          <c:order val="0"/>
          <c:tx>
            <c:v>TNOC</c:v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MESH8x8!$A$67:$A$94</c:f>
              <c:numCache>
                <c:formatCode>General</c:formatCode>
                <c:ptCount val="28"/>
                <c:pt idx="0">
                  <c:v>2.5000000000000012E-2</c:v>
                </c:pt>
                <c:pt idx="1">
                  <c:v>0.05</c:v>
                </c:pt>
                <c:pt idx="2">
                  <c:v>7.5000000000000011E-2</c:v>
                </c:pt>
                <c:pt idx="3">
                  <c:v>0.1</c:v>
                </c:pt>
                <c:pt idx="4">
                  <c:v>0.125</c:v>
                </c:pt>
                <c:pt idx="5">
                  <c:v>0.15000000000000024</c:v>
                </c:pt>
                <c:pt idx="6">
                  <c:v>0.17500000000000004</c:v>
                </c:pt>
                <c:pt idx="7">
                  <c:v>0.2</c:v>
                </c:pt>
                <c:pt idx="8">
                  <c:v>0.22500000000000001</c:v>
                </c:pt>
                <c:pt idx="9">
                  <c:v>0.25</c:v>
                </c:pt>
                <c:pt idx="10">
                  <c:v>0.27500000000000002</c:v>
                </c:pt>
                <c:pt idx="11">
                  <c:v>0.30000000000000032</c:v>
                </c:pt>
                <c:pt idx="12">
                  <c:v>0.32500000000000334</c:v>
                </c:pt>
                <c:pt idx="13">
                  <c:v>0.35000000000000031</c:v>
                </c:pt>
                <c:pt idx="14">
                  <c:v>0.37500000000000316</c:v>
                </c:pt>
                <c:pt idx="15">
                  <c:v>0.4</c:v>
                </c:pt>
                <c:pt idx="16">
                  <c:v>0.42500000000000032</c:v>
                </c:pt>
                <c:pt idx="17">
                  <c:v>0.45</c:v>
                </c:pt>
                <c:pt idx="18">
                  <c:v>0.47500000000000031</c:v>
                </c:pt>
                <c:pt idx="19">
                  <c:v>0.5</c:v>
                </c:pt>
                <c:pt idx="20">
                  <c:v>0.52500000000000002</c:v>
                </c:pt>
                <c:pt idx="21">
                  <c:v>0.55000000000000004</c:v>
                </c:pt>
                <c:pt idx="22">
                  <c:v>0.57500000000000162</c:v>
                </c:pt>
                <c:pt idx="23">
                  <c:v>0.60000000000000164</c:v>
                </c:pt>
                <c:pt idx="24">
                  <c:v>0.70000000000000162</c:v>
                </c:pt>
                <c:pt idx="25">
                  <c:v>0.8</c:v>
                </c:pt>
                <c:pt idx="26">
                  <c:v>0.9</c:v>
                </c:pt>
                <c:pt idx="27">
                  <c:v>1</c:v>
                </c:pt>
              </c:numCache>
            </c:numRef>
          </c:xVal>
          <c:yVal>
            <c:numRef>
              <c:f>MESH8x8!$D$67:$D$94</c:f>
              <c:numCache>
                <c:formatCode>General</c:formatCode>
                <c:ptCount val="28"/>
                <c:pt idx="0">
                  <c:v>23.728999999999903</c:v>
                </c:pt>
                <c:pt idx="1">
                  <c:v>24.16390000000003</c:v>
                </c:pt>
                <c:pt idx="2">
                  <c:v>24.709199999999903</c:v>
                </c:pt>
                <c:pt idx="3">
                  <c:v>25.460699999999623</c:v>
                </c:pt>
                <c:pt idx="4">
                  <c:v>26.820599999999882</c:v>
                </c:pt>
                <c:pt idx="5">
                  <c:v>29.354700000000001</c:v>
                </c:pt>
                <c:pt idx="6">
                  <c:v>41.342400000000005</c:v>
                </c:pt>
                <c:pt idx="7">
                  <c:v>2038.48</c:v>
                </c:pt>
                <c:pt idx="8">
                  <c:v>3437.9900000000002</c:v>
                </c:pt>
                <c:pt idx="9">
                  <c:v>4185.3600000000024</c:v>
                </c:pt>
                <c:pt idx="10">
                  <c:v>4675.59</c:v>
                </c:pt>
                <c:pt idx="11">
                  <c:v>5582.1900000000014</c:v>
                </c:pt>
                <c:pt idx="12">
                  <c:v>5999.8</c:v>
                </c:pt>
                <c:pt idx="13">
                  <c:v>6580.99</c:v>
                </c:pt>
                <c:pt idx="14">
                  <c:v>7253.6200000000044</c:v>
                </c:pt>
                <c:pt idx="15">
                  <c:v>8303.3599999997678</c:v>
                </c:pt>
                <c:pt idx="16">
                  <c:v>8370.6400000000049</c:v>
                </c:pt>
                <c:pt idx="17">
                  <c:v>9467.61</c:v>
                </c:pt>
                <c:pt idx="18">
                  <c:v>10059.9</c:v>
                </c:pt>
                <c:pt idx="19">
                  <c:v>10249.4</c:v>
                </c:pt>
                <c:pt idx="20">
                  <c:v>10777.8</c:v>
                </c:pt>
                <c:pt idx="21">
                  <c:v>11102.8</c:v>
                </c:pt>
                <c:pt idx="22">
                  <c:v>11475.7</c:v>
                </c:pt>
                <c:pt idx="23">
                  <c:v>11654.1</c:v>
                </c:pt>
                <c:pt idx="24">
                  <c:v>12522.7</c:v>
                </c:pt>
                <c:pt idx="25">
                  <c:v>13614.7</c:v>
                </c:pt>
                <c:pt idx="26">
                  <c:v>15017.1</c:v>
                </c:pt>
                <c:pt idx="27">
                  <c:v>15877</c:v>
                </c:pt>
              </c:numCache>
            </c:numRef>
          </c:yVal>
        </c:ser>
        <c:ser>
          <c:idx val="1"/>
          <c:order val="1"/>
          <c:tx>
            <c:v>BINOC</c:v>
          </c:tx>
          <c:spPr>
            <a:ln>
              <a:solidFill>
                <a:srgbClr val="00B0F0"/>
              </a:solidFill>
            </a:ln>
          </c:spPr>
          <c:marker>
            <c:symbol val="square"/>
            <c:size val="9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MESH8x8!$A$67:$A$94</c:f>
              <c:numCache>
                <c:formatCode>General</c:formatCode>
                <c:ptCount val="28"/>
                <c:pt idx="0">
                  <c:v>2.5000000000000012E-2</c:v>
                </c:pt>
                <c:pt idx="1">
                  <c:v>0.05</c:v>
                </c:pt>
                <c:pt idx="2">
                  <c:v>7.5000000000000011E-2</c:v>
                </c:pt>
                <c:pt idx="3">
                  <c:v>0.1</c:v>
                </c:pt>
                <c:pt idx="4">
                  <c:v>0.125</c:v>
                </c:pt>
                <c:pt idx="5">
                  <c:v>0.15000000000000024</c:v>
                </c:pt>
                <c:pt idx="6">
                  <c:v>0.17500000000000004</c:v>
                </c:pt>
                <c:pt idx="7">
                  <c:v>0.2</c:v>
                </c:pt>
                <c:pt idx="8">
                  <c:v>0.22500000000000001</c:v>
                </c:pt>
                <c:pt idx="9">
                  <c:v>0.25</c:v>
                </c:pt>
                <c:pt idx="10">
                  <c:v>0.27500000000000002</c:v>
                </c:pt>
                <c:pt idx="11">
                  <c:v>0.30000000000000032</c:v>
                </c:pt>
                <c:pt idx="12">
                  <c:v>0.32500000000000334</c:v>
                </c:pt>
                <c:pt idx="13">
                  <c:v>0.35000000000000031</c:v>
                </c:pt>
                <c:pt idx="14">
                  <c:v>0.37500000000000316</c:v>
                </c:pt>
                <c:pt idx="15">
                  <c:v>0.4</c:v>
                </c:pt>
                <c:pt idx="16">
                  <c:v>0.42500000000000032</c:v>
                </c:pt>
                <c:pt idx="17">
                  <c:v>0.45</c:v>
                </c:pt>
                <c:pt idx="18">
                  <c:v>0.47500000000000031</c:v>
                </c:pt>
                <c:pt idx="19">
                  <c:v>0.5</c:v>
                </c:pt>
                <c:pt idx="20">
                  <c:v>0.52500000000000002</c:v>
                </c:pt>
                <c:pt idx="21">
                  <c:v>0.55000000000000004</c:v>
                </c:pt>
                <c:pt idx="22">
                  <c:v>0.57500000000000162</c:v>
                </c:pt>
                <c:pt idx="23">
                  <c:v>0.60000000000000164</c:v>
                </c:pt>
                <c:pt idx="24">
                  <c:v>0.70000000000000162</c:v>
                </c:pt>
                <c:pt idx="25">
                  <c:v>0.8</c:v>
                </c:pt>
                <c:pt idx="26">
                  <c:v>0.9</c:v>
                </c:pt>
                <c:pt idx="27">
                  <c:v>1</c:v>
                </c:pt>
              </c:numCache>
            </c:numRef>
          </c:xVal>
          <c:yVal>
            <c:numRef>
              <c:f>MESH8x8!$G$67:$G$94</c:f>
              <c:numCache>
                <c:formatCode>General</c:formatCode>
                <c:ptCount val="28"/>
                <c:pt idx="0">
                  <c:v>23.536799999999982</c:v>
                </c:pt>
                <c:pt idx="1">
                  <c:v>23.7258</c:v>
                </c:pt>
                <c:pt idx="2">
                  <c:v>23.8127</c:v>
                </c:pt>
                <c:pt idx="3">
                  <c:v>23.937200000000001</c:v>
                </c:pt>
                <c:pt idx="4">
                  <c:v>24.156800000000221</c:v>
                </c:pt>
                <c:pt idx="5">
                  <c:v>24.306100000000001</c:v>
                </c:pt>
                <c:pt idx="6">
                  <c:v>24.560399999999742</c:v>
                </c:pt>
                <c:pt idx="7">
                  <c:v>24.901399999999882</c:v>
                </c:pt>
                <c:pt idx="8">
                  <c:v>25.343299999999982</c:v>
                </c:pt>
                <c:pt idx="9">
                  <c:v>26.057000000000031</c:v>
                </c:pt>
                <c:pt idx="10">
                  <c:v>27.08069999999968</c:v>
                </c:pt>
                <c:pt idx="11">
                  <c:v>29.057700000000001</c:v>
                </c:pt>
                <c:pt idx="12">
                  <c:v>31.9176</c:v>
                </c:pt>
                <c:pt idx="13">
                  <c:v>41.069600000000001</c:v>
                </c:pt>
                <c:pt idx="14">
                  <c:v>842.56799999999737</c:v>
                </c:pt>
                <c:pt idx="15">
                  <c:v>1589.1699999999998</c:v>
                </c:pt>
                <c:pt idx="16">
                  <c:v>2130.56</c:v>
                </c:pt>
                <c:pt idx="17">
                  <c:v>2744.32</c:v>
                </c:pt>
                <c:pt idx="18">
                  <c:v>3299.54</c:v>
                </c:pt>
                <c:pt idx="19">
                  <c:v>3693.79</c:v>
                </c:pt>
                <c:pt idx="20">
                  <c:v>4172.7300000000005</c:v>
                </c:pt>
                <c:pt idx="21">
                  <c:v>4788.01</c:v>
                </c:pt>
                <c:pt idx="22">
                  <c:v>5319.85</c:v>
                </c:pt>
                <c:pt idx="23">
                  <c:v>5828.1</c:v>
                </c:pt>
                <c:pt idx="24">
                  <c:v>7322.6900000000014</c:v>
                </c:pt>
                <c:pt idx="25">
                  <c:v>9161.1</c:v>
                </c:pt>
                <c:pt idx="26">
                  <c:v>10923.3</c:v>
                </c:pt>
                <c:pt idx="27">
                  <c:v>12330.7</c:v>
                </c:pt>
              </c:numCache>
            </c:numRef>
          </c:yVal>
        </c:ser>
        <c:ser>
          <c:idx val="2"/>
          <c:order val="2"/>
          <c:tx>
            <c:v>BIXBAR</c:v>
          </c:tx>
          <c:spPr>
            <a:ln>
              <a:solidFill>
                <a:srgbClr val="92D050"/>
              </a:solidFill>
            </a:ln>
          </c:spPr>
          <c:marker>
            <c:symbol val="triangle"/>
            <c:size val="9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xVal>
            <c:numRef>
              <c:f>MESH8x8!$A$67:$A$94</c:f>
              <c:numCache>
                <c:formatCode>General</c:formatCode>
                <c:ptCount val="28"/>
                <c:pt idx="0">
                  <c:v>2.5000000000000012E-2</c:v>
                </c:pt>
                <c:pt idx="1">
                  <c:v>0.05</c:v>
                </c:pt>
                <c:pt idx="2">
                  <c:v>7.5000000000000011E-2</c:v>
                </c:pt>
                <c:pt idx="3">
                  <c:v>0.1</c:v>
                </c:pt>
                <c:pt idx="4">
                  <c:v>0.125</c:v>
                </c:pt>
                <c:pt idx="5">
                  <c:v>0.15000000000000024</c:v>
                </c:pt>
                <c:pt idx="6">
                  <c:v>0.17500000000000004</c:v>
                </c:pt>
                <c:pt idx="7">
                  <c:v>0.2</c:v>
                </c:pt>
                <c:pt idx="8">
                  <c:v>0.22500000000000001</c:v>
                </c:pt>
                <c:pt idx="9">
                  <c:v>0.25</c:v>
                </c:pt>
                <c:pt idx="10">
                  <c:v>0.27500000000000002</c:v>
                </c:pt>
                <c:pt idx="11">
                  <c:v>0.30000000000000032</c:v>
                </c:pt>
                <c:pt idx="12">
                  <c:v>0.32500000000000334</c:v>
                </c:pt>
                <c:pt idx="13">
                  <c:v>0.35000000000000031</c:v>
                </c:pt>
                <c:pt idx="14">
                  <c:v>0.37500000000000316</c:v>
                </c:pt>
                <c:pt idx="15">
                  <c:v>0.4</c:v>
                </c:pt>
                <c:pt idx="16">
                  <c:v>0.42500000000000032</c:v>
                </c:pt>
                <c:pt idx="17">
                  <c:v>0.45</c:v>
                </c:pt>
                <c:pt idx="18">
                  <c:v>0.47500000000000031</c:v>
                </c:pt>
                <c:pt idx="19">
                  <c:v>0.5</c:v>
                </c:pt>
                <c:pt idx="20">
                  <c:v>0.52500000000000002</c:v>
                </c:pt>
                <c:pt idx="21">
                  <c:v>0.55000000000000004</c:v>
                </c:pt>
                <c:pt idx="22">
                  <c:v>0.57500000000000162</c:v>
                </c:pt>
                <c:pt idx="23">
                  <c:v>0.60000000000000164</c:v>
                </c:pt>
                <c:pt idx="24">
                  <c:v>0.70000000000000162</c:v>
                </c:pt>
                <c:pt idx="25">
                  <c:v>0.8</c:v>
                </c:pt>
                <c:pt idx="26">
                  <c:v>0.9</c:v>
                </c:pt>
                <c:pt idx="27">
                  <c:v>1</c:v>
                </c:pt>
              </c:numCache>
            </c:numRef>
          </c:xVal>
          <c:yVal>
            <c:numRef>
              <c:f>MESH8x8!$J$67:$J$94</c:f>
              <c:numCache>
                <c:formatCode>General</c:formatCode>
                <c:ptCount val="28"/>
                <c:pt idx="0">
                  <c:v>23.609500000000001</c:v>
                </c:pt>
                <c:pt idx="1">
                  <c:v>23.672499999999982</c:v>
                </c:pt>
                <c:pt idx="2">
                  <c:v>23.8629</c:v>
                </c:pt>
                <c:pt idx="3">
                  <c:v>24.154900000000254</c:v>
                </c:pt>
                <c:pt idx="4">
                  <c:v>24.425199999999681</c:v>
                </c:pt>
                <c:pt idx="5">
                  <c:v>24.774000000000001</c:v>
                </c:pt>
                <c:pt idx="6">
                  <c:v>25.227599999999882</c:v>
                </c:pt>
                <c:pt idx="7">
                  <c:v>25.883800000000001</c:v>
                </c:pt>
                <c:pt idx="8">
                  <c:v>26.773199999999903</c:v>
                </c:pt>
                <c:pt idx="9">
                  <c:v>28.21880000000003</c:v>
                </c:pt>
                <c:pt idx="10">
                  <c:v>30.273800000000001</c:v>
                </c:pt>
                <c:pt idx="11">
                  <c:v>34.166200000000003</c:v>
                </c:pt>
                <c:pt idx="12">
                  <c:v>41.409200000000006</c:v>
                </c:pt>
                <c:pt idx="13">
                  <c:v>587.03800000000001</c:v>
                </c:pt>
                <c:pt idx="14">
                  <c:v>1463.52</c:v>
                </c:pt>
                <c:pt idx="15">
                  <c:v>2183.3200000000002</c:v>
                </c:pt>
                <c:pt idx="16">
                  <c:v>3022.79</c:v>
                </c:pt>
                <c:pt idx="17">
                  <c:v>3592.13</c:v>
                </c:pt>
                <c:pt idx="18">
                  <c:v>4100.17</c:v>
                </c:pt>
                <c:pt idx="19">
                  <c:v>4514.57</c:v>
                </c:pt>
                <c:pt idx="20">
                  <c:v>5168.09</c:v>
                </c:pt>
                <c:pt idx="21">
                  <c:v>5831.57</c:v>
                </c:pt>
                <c:pt idx="22">
                  <c:v>6486.95</c:v>
                </c:pt>
                <c:pt idx="23">
                  <c:v>6985.58</c:v>
                </c:pt>
                <c:pt idx="24">
                  <c:v>8516.5499999999811</c:v>
                </c:pt>
                <c:pt idx="25">
                  <c:v>9873.0599999999213</c:v>
                </c:pt>
                <c:pt idx="26">
                  <c:v>11560.2</c:v>
                </c:pt>
                <c:pt idx="27">
                  <c:v>12936</c:v>
                </c:pt>
              </c:numCache>
            </c:numRef>
          </c:yVal>
        </c:ser>
        <c:axId val="58320768"/>
        <c:axId val="58343808"/>
      </c:scatterChart>
      <c:valAx>
        <c:axId val="58320768"/>
        <c:scaling>
          <c:orientation val="minMax"/>
          <c:max val="0.4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Applied Load (flits/cycle/router)</a:t>
                </a:r>
              </a:p>
            </c:rich>
          </c:tx>
          <c:layout/>
        </c:title>
        <c:numFmt formatCode="General" sourceLinked="1"/>
        <c:tickLblPos val="nextTo"/>
        <c:crossAx val="58343808"/>
        <c:crosses val="autoZero"/>
        <c:crossBetween val="midCat"/>
        <c:majorUnit val="0.05"/>
      </c:valAx>
      <c:valAx>
        <c:axId val="58343808"/>
        <c:scaling>
          <c:orientation val="minMax"/>
          <c:max val="2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Total Latency</a:t>
                </a:r>
              </a:p>
            </c:rich>
          </c:tx>
          <c:layout>
            <c:manualLayout>
              <c:xMode val="edge"/>
              <c:yMode val="edge"/>
              <c:x val="5.9563072708016807E-3"/>
              <c:y val="0.15515612631754364"/>
            </c:manualLayout>
          </c:layout>
        </c:title>
        <c:numFmt formatCode="General" sourceLinked="1"/>
        <c:tickLblPos val="nextTo"/>
        <c:crossAx val="58320768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100"/>
      </a:pPr>
      <a:endParaRPr lang="es-E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"/>
  <c:chart>
    <c:plotArea>
      <c:layout>
        <c:manualLayout>
          <c:layoutTarget val="inner"/>
          <c:xMode val="edge"/>
          <c:yMode val="edge"/>
          <c:x val="8.3497157308206157E-2"/>
          <c:y val="3.5728607182858509E-2"/>
          <c:w val="0.91379468510200468"/>
          <c:h val="0.65114477930937376"/>
        </c:manualLayout>
      </c:layout>
      <c:barChart>
        <c:barDir val="col"/>
        <c:grouping val="clustered"/>
        <c:ser>
          <c:idx val="0"/>
          <c:order val="0"/>
          <c:tx>
            <c:v>TNOC</c:v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errBars>
            <c:errBarType val="both"/>
            <c:errValType val="cust"/>
            <c:noEndCap val="1"/>
            <c:plus>
              <c:numRef>
                <c:f>(Hoja1!$F$3;Hoja1!$F$8;Hoja1!$F$13;Hoja1!$F$18;Hoja1!$F$21;Hoja1!$F$23;Hoja1!$F$28;Hoja1!$F$33;Hoja1!$F$38;Hoja1!$F$41;Hoja1!$F$43;Hoja1!$F$48;Hoja1!$F$53;Hoja1!$F$58;Hoja1!$F$63;Hoja1!$F$66;Hoja1!$F$68;Hoja1!$F$73;Hoja1!$F$78;Hoja1!$F$83)</c:f>
                <c:numCache>
                  <c:formatCode>General</c:formatCode>
                  <c:ptCount val="20"/>
                  <c:pt idx="0">
                    <c:v>1.3000000000000041E-2</c:v>
                  </c:pt>
                  <c:pt idx="1">
                    <c:v>5.4000000000000124E-3</c:v>
                  </c:pt>
                  <c:pt idx="2">
                    <c:v>3.2000000000000366E-3</c:v>
                  </c:pt>
                  <c:pt idx="3">
                    <c:v>3.0000000000000355E-4</c:v>
                  </c:pt>
                  <c:pt idx="5">
                    <c:v>1.0000000000000154E-4</c:v>
                  </c:pt>
                  <c:pt idx="6">
                    <c:v>0</c:v>
                  </c:pt>
                  <c:pt idx="7">
                    <c:v>3.0000000000000355E-4</c:v>
                  </c:pt>
                  <c:pt idx="8">
                    <c:v>0</c:v>
                  </c:pt>
                  <c:pt idx="10">
                    <c:v>1.7000000000000155E-3</c:v>
                  </c:pt>
                  <c:pt idx="11">
                    <c:v>2.2000000000000244E-3</c:v>
                  </c:pt>
                  <c:pt idx="12">
                    <c:v>2.0000000000000052E-4</c:v>
                  </c:pt>
                  <c:pt idx="13">
                    <c:v>4.6000000000000034E-3</c:v>
                  </c:pt>
                  <c:pt idx="14">
                    <c:v>1.1000000000000152E-3</c:v>
                  </c:pt>
                  <c:pt idx="16">
                    <c:v>4.0000000000000034E-4</c:v>
                  </c:pt>
                  <c:pt idx="17">
                    <c:v>1.8000000000000171E-3</c:v>
                  </c:pt>
                  <c:pt idx="18">
                    <c:v>2.0000000000000052E-4</c:v>
                  </c:pt>
                  <c:pt idx="19">
                    <c:v>3.8000000000000052E-3</c:v>
                  </c:pt>
                </c:numCache>
              </c:numRef>
            </c:plus>
            <c:minus>
              <c:numRef>
                <c:f>(Hoja1!$F$3;Hoja1!$F$8;Hoja1!$F$13;Hoja1!$F$18;Hoja1!$F$21;Hoja1!$F$23;Hoja1!$F$28;Hoja1!$F$33;Hoja1!$F$38;Hoja1!$F$41;Hoja1!$F$43;Hoja1!$F$48;Hoja1!$F$53;Hoja1!$F$58;Hoja1!$F$63;Hoja1!$F$66;Hoja1!$F$68;Hoja1!$F$73;Hoja1!$F$78;Hoja1!$F$83)</c:f>
                <c:numCache>
                  <c:formatCode>General</c:formatCode>
                  <c:ptCount val="20"/>
                  <c:pt idx="0">
                    <c:v>1.3000000000000041E-2</c:v>
                  </c:pt>
                  <c:pt idx="1">
                    <c:v>5.4000000000000124E-3</c:v>
                  </c:pt>
                  <c:pt idx="2">
                    <c:v>3.2000000000000366E-3</c:v>
                  </c:pt>
                  <c:pt idx="3">
                    <c:v>3.0000000000000355E-4</c:v>
                  </c:pt>
                  <c:pt idx="5">
                    <c:v>1.0000000000000154E-4</c:v>
                  </c:pt>
                  <c:pt idx="6">
                    <c:v>0</c:v>
                  </c:pt>
                  <c:pt idx="7">
                    <c:v>3.0000000000000355E-4</c:v>
                  </c:pt>
                  <c:pt idx="8">
                    <c:v>0</c:v>
                  </c:pt>
                  <c:pt idx="10">
                    <c:v>1.7000000000000155E-3</c:v>
                  </c:pt>
                  <c:pt idx="11">
                    <c:v>2.2000000000000244E-3</c:v>
                  </c:pt>
                  <c:pt idx="12">
                    <c:v>2.0000000000000052E-4</c:v>
                  </c:pt>
                  <c:pt idx="13">
                    <c:v>4.6000000000000034E-3</c:v>
                  </c:pt>
                  <c:pt idx="14">
                    <c:v>1.1000000000000152E-3</c:v>
                  </c:pt>
                  <c:pt idx="16">
                    <c:v>4.0000000000000034E-4</c:v>
                  </c:pt>
                  <c:pt idx="17">
                    <c:v>1.8000000000000171E-3</c:v>
                  </c:pt>
                  <c:pt idx="18">
                    <c:v>2.0000000000000052E-4</c:v>
                  </c:pt>
                  <c:pt idx="19">
                    <c:v>3.8000000000000052E-3</c:v>
                  </c:pt>
                </c:numCache>
              </c:numRef>
            </c:minus>
          </c:errBars>
          <c:cat>
            <c:strRef>
              <c:f>(Hoja1!$B$2;Hoja1!$B$7;Hoja1!$B$12;Hoja1!$B$17;Hoja1!$B$18;Hoja1!$B$22;Hoja1!$B$27;Hoja1!$B$32;Hoja1!$B$37;Hoja1!$B$38;Hoja1!$B$42;Hoja1!$B$47;Hoja1!$B$52;Hoja1!$B$57;Hoja1!$B$62;Hoja1!$B$63;Hoja1!$B$67;Hoja1!$B$72;Hoja1!$B$77;Hoja1!$B$82;Hoja1!$B$83;Hoja1!$B$87)</c:f>
              <c:strCache>
                <c:ptCount val="22"/>
                <c:pt idx="0">
                  <c:v>OLTP</c:v>
                </c:pt>
                <c:pt idx="1">
                  <c:v>ZEUS</c:v>
                </c:pt>
                <c:pt idx="2">
                  <c:v>APACHE</c:v>
                </c:pt>
                <c:pt idx="3">
                  <c:v>JBB</c:v>
                </c:pt>
                <c:pt idx="5">
                  <c:v>ASTAR</c:v>
                </c:pt>
                <c:pt idx="6">
                  <c:v>LBM</c:v>
                </c:pt>
                <c:pt idx="7">
                  <c:v>OMNETPP</c:v>
                </c:pt>
                <c:pt idx="8">
                  <c:v>HMMER</c:v>
                </c:pt>
                <c:pt idx="10">
                  <c:v>IS</c:v>
                </c:pt>
                <c:pt idx="11">
                  <c:v>BT</c:v>
                </c:pt>
                <c:pt idx="12">
                  <c:v>LU</c:v>
                </c:pt>
                <c:pt idx="13">
                  <c:v>FT</c:v>
                </c:pt>
                <c:pt idx="14">
                  <c:v>SP</c:v>
                </c:pt>
                <c:pt idx="16">
                  <c:v>CANNEAL</c:v>
                </c:pt>
                <c:pt idx="17">
                  <c:v>F-ANIMATE</c:v>
                </c:pt>
                <c:pt idx="18">
                  <c:v>B-SCHOLES</c:v>
                </c:pt>
                <c:pt idx="19">
                  <c:v>S-CLUSTER</c:v>
                </c:pt>
                <c:pt idx="21">
                  <c:v>AVG</c:v>
                </c:pt>
              </c:strCache>
            </c:strRef>
          </c:cat>
          <c:val>
            <c:numRef>
              <c:f>(Hoja1!$D$3;Hoja1!$D$8;Hoja1!$D$13;Hoja1!$D$18;Hoja1!$D$21;Hoja1!$D$23;Hoja1!$D$28;Hoja1!$D$33;Hoja1!$D$38;Hoja1!$D$41;Hoja1!$D$43;Hoja1!$D$48;Hoja1!$D$53;Hoja1!$D$58;Hoja1!$D$63;Hoja1!$D$66;Hoja1!$D$68;Hoja1!$D$73;Hoja1!$D$78;Hoja1!$D$83;Hoja1!$D$86;Hoja1!$D$88)</c:f>
              <c:numCache>
                <c:formatCode>General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1">
                  <c:v>1</c:v>
                </c:pt>
              </c:numCache>
            </c:numRef>
          </c:val>
        </c:ser>
        <c:ser>
          <c:idx val="1"/>
          <c:order val="1"/>
          <c:tx>
            <c:v>BINOC</c:v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</c:spPr>
          <c:errBars>
            <c:errBarType val="both"/>
            <c:errValType val="cust"/>
            <c:noEndCap val="1"/>
            <c:plus>
              <c:numRef>
                <c:f>(Hoja1!$F$5;Hoja1!$F$10;Hoja1!$F$15;Hoja1!$F$20;Hoja1!$F$21;Hoja1!$F$25;Hoja1!$F$30;Hoja1!$F$35;Hoja1!$F$40;Hoja1!$F$41;Hoja1!$F$45;Hoja1!$F$50;Hoja1!$F$55;Hoja1!$F$60;Hoja1!$F$65;Hoja1!$F$66;Hoja1!$F$70;Hoja1!$F$75;Hoja1!$F$80;Hoja1!$F$85)</c:f>
                <c:numCache>
                  <c:formatCode>General</c:formatCode>
                  <c:ptCount val="20"/>
                  <c:pt idx="0">
                    <c:v>1.560000000000015E-2</c:v>
                  </c:pt>
                  <c:pt idx="1">
                    <c:v>4.6000000000000034E-3</c:v>
                  </c:pt>
                  <c:pt idx="2">
                    <c:v>4.1000000000000012E-3</c:v>
                  </c:pt>
                  <c:pt idx="3">
                    <c:v>8.0000000000000264E-4</c:v>
                  </c:pt>
                  <c:pt idx="5">
                    <c:v>1.0000000000000154E-4</c:v>
                  </c:pt>
                  <c:pt idx="6">
                    <c:v>1.0000000000000154E-4</c:v>
                  </c:pt>
                  <c:pt idx="7">
                    <c:v>3.0000000000000355E-4</c:v>
                  </c:pt>
                  <c:pt idx="8">
                    <c:v>0</c:v>
                  </c:pt>
                  <c:pt idx="10">
                    <c:v>1.4700000000000003E-2</c:v>
                  </c:pt>
                  <c:pt idx="11">
                    <c:v>3.6000000000000337E-3</c:v>
                  </c:pt>
                  <c:pt idx="12">
                    <c:v>3.100000000000025E-3</c:v>
                  </c:pt>
                  <c:pt idx="13">
                    <c:v>3.100000000000025E-3</c:v>
                  </c:pt>
                  <c:pt idx="14">
                    <c:v>1.0000000000000041E-3</c:v>
                  </c:pt>
                  <c:pt idx="16">
                    <c:v>5.0000000000000114E-3</c:v>
                  </c:pt>
                  <c:pt idx="17">
                    <c:v>1.3000000000000067E-3</c:v>
                  </c:pt>
                  <c:pt idx="18">
                    <c:v>4.0000000000000034E-4</c:v>
                  </c:pt>
                  <c:pt idx="19">
                    <c:v>1.7000000000000155E-3</c:v>
                  </c:pt>
                </c:numCache>
              </c:numRef>
            </c:plus>
            <c:minus>
              <c:numRef>
                <c:f>(Hoja1!$F$5;Hoja1!$F$10;Hoja1!$F$15;Hoja1!$F$20;Hoja1!$F$21;Hoja1!$F$25;Hoja1!$F$30;Hoja1!$F$35;Hoja1!$F$40;Hoja1!$F$41;Hoja1!$F$45;Hoja1!$F$50;Hoja1!$F$55;Hoja1!$F$60;Hoja1!$F$65;Hoja1!$F$66;Hoja1!$F$70;Hoja1!$F$75;Hoja1!$F$80;Hoja1!$F$85)</c:f>
                <c:numCache>
                  <c:formatCode>General</c:formatCode>
                  <c:ptCount val="20"/>
                  <c:pt idx="0">
                    <c:v>1.560000000000015E-2</c:v>
                  </c:pt>
                  <c:pt idx="1">
                    <c:v>4.6000000000000034E-3</c:v>
                  </c:pt>
                  <c:pt idx="2">
                    <c:v>4.1000000000000012E-3</c:v>
                  </c:pt>
                  <c:pt idx="3">
                    <c:v>8.0000000000000264E-4</c:v>
                  </c:pt>
                  <c:pt idx="5">
                    <c:v>1.0000000000000154E-4</c:v>
                  </c:pt>
                  <c:pt idx="6">
                    <c:v>1.0000000000000154E-4</c:v>
                  </c:pt>
                  <c:pt idx="7">
                    <c:v>3.0000000000000355E-4</c:v>
                  </c:pt>
                  <c:pt idx="8">
                    <c:v>0</c:v>
                  </c:pt>
                  <c:pt idx="10">
                    <c:v>1.4700000000000003E-2</c:v>
                  </c:pt>
                  <c:pt idx="11">
                    <c:v>3.6000000000000337E-3</c:v>
                  </c:pt>
                  <c:pt idx="12">
                    <c:v>3.100000000000025E-3</c:v>
                  </c:pt>
                  <c:pt idx="13">
                    <c:v>3.100000000000025E-3</c:v>
                  </c:pt>
                  <c:pt idx="14">
                    <c:v>1.0000000000000041E-3</c:v>
                  </c:pt>
                  <c:pt idx="16">
                    <c:v>5.0000000000000114E-3</c:v>
                  </c:pt>
                  <c:pt idx="17">
                    <c:v>1.3000000000000067E-3</c:v>
                  </c:pt>
                  <c:pt idx="18">
                    <c:v>4.0000000000000034E-4</c:v>
                  </c:pt>
                  <c:pt idx="19">
                    <c:v>1.7000000000000155E-3</c:v>
                  </c:pt>
                </c:numCache>
              </c:numRef>
            </c:minus>
          </c:errBars>
          <c:val>
            <c:numRef>
              <c:f>(Hoja1!$D$4;Hoja1!$D$9;Hoja1!$D$14;Hoja1!$D$19;Hoja1!$D$21;Hoja1!$D$24;Hoja1!$D$29;Hoja1!$D$34;Hoja1!$D$39;Hoja1!$D$41;Hoja1!$D$44;Hoja1!$D$49;Hoja1!$D$54;Hoja1!$D$59;Hoja1!$D$64;Hoja1!$D$66;Hoja1!$D$69;Hoja1!$D$74;Hoja1!$D$79;Hoja1!$D$84;Hoja1!$D$86;Hoja1!$D$89)</c:f>
              <c:numCache>
                <c:formatCode>General</c:formatCode>
                <c:ptCount val="22"/>
                <c:pt idx="0">
                  <c:v>0.95250000000000001</c:v>
                </c:pt>
                <c:pt idx="1">
                  <c:v>0.95530000000000004</c:v>
                </c:pt>
                <c:pt idx="2">
                  <c:v>0.95810000000000162</c:v>
                </c:pt>
                <c:pt idx="3">
                  <c:v>0.97110000000000063</c:v>
                </c:pt>
                <c:pt idx="5">
                  <c:v>0.97500000000000164</c:v>
                </c:pt>
                <c:pt idx="6">
                  <c:v>0.99319999999999997</c:v>
                </c:pt>
                <c:pt idx="7">
                  <c:v>0.99459999999999849</c:v>
                </c:pt>
                <c:pt idx="8">
                  <c:v>0.99929999999999997</c:v>
                </c:pt>
                <c:pt idx="10">
                  <c:v>0.90410000000000001</c:v>
                </c:pt>
                <c:pt idx="11">
                  <c:v>0.88770000000000004</c:v>
                </c:pt>
                <c:pt idx="12">
                  <c:v>0.8972</c:v>
                </c:pt>
                <c:pt idx="13">
                  <c:v>0.75090000000000556</c:v>
                </c:pt>
                <c:pt idx="14">
                  <c:v>0.92780000000000162</c:v>
                </c:pt>
                <c:pt idx="16">
                  <c:v>0.99529999999999996</c:v>
                </c:pt>
                <c:pt idx="17">
                  <c:v>0.99129999999999996</c:v>
                </c:pt>
                <c:pt idx="18">
                  <c:v>0.9994999999999995</c:v>
                </c:pt>
                <c:pt idx="19">
                  <c:v>0.99819999999999998</c:v>
                </c:pt>
                <c:pt idx="21">
                  <c:v>0.94785766202548205</c:v>
                </c:pt>
              </c:numCache>
            </c:numRef>
          </c:val>
        </c:ser>
        <c:ser>
          <c:idx val="2"/>
          <c:order val="2"/>
          <c:tx>
            <c:v>BIXBAR</c:v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</c:spPr>
          <c:errBars>
            <c:errBarType val="both"/>
            <c:errValType val="cust"/>
            <c:noEndCap val="1"/>
            <c:plus>
              <c:numRef>
                <c:f>(Hoja1!$F$4;Hoja1!$F$9;Hoja1!$F$14;Hoja1!$F$19;Hoja1!$F$21;Hoja1!$F$24;Hoja1!$F$29;Hoja1!$F$34;Hoja1!$F$39;Hoja1!$F$41;Hoja1!$F$44;Hoja1!$F$49;Hoja1!$F$54;Hoja1!$F$59;Hoja1!$F$64;Hoja1!$F$66;Hoja1!$F$69;Hoja1!$F$74;Hoja1!$F$79;Hoja1!$F$84)</c:f>
                <c:numCache>
                  <c:formatCode>General</c:formatCode>
                  <c:ptCount val="20"/>
                  <c:pt idx="0">
                    <c:v>1.0000000000000005E-2</c:v>
                  </c:pt>
                  <c:pt idx="1">
                    <c:v>4.2000000000000023E-3</c:v>
                  </c:pt>
                  <c:pt idx="2">
                    <c:v>6.1000000000000013E-3</c:v>
                  </c:pt>
                  <c:pt idx="3">
                    <c:v>6.0000000000000569E-4</c:v>
                  </c:pt>
                  <c:pt idx="5">
                    <c:v>1.0000000000000154E-4</c:v>
                  </c:pt>
                  <c:pt idx="6">
                    <c:v>1.0000000000000154E-4</c:v>
                  </c:pt>
                  <c:pt idx="7">
                    <c:v>4.0000000000000034E-4</c:v>
                  </c:pt>
                  <c:pt idx="8">
                    <c:v>0</c:v>
                  </c:pt>
                  <c:pt idx="10">
                    <c:v>2.0000000000000052E-3</c:v>
                  </c:pt>
                  <c:pt idx="11">
                    <c:v>1.4000000000000041E-3</c:v>
                  </c:pt>
                  <c:pt idx="12">
                    <c:v>5.0000000000000034E-4</c:v>
                  </c:pt>
                  <c:pt idx="13">
                    <c:v>5.900000000000058E-3</c:v>
                  </c:pt>
                  <c:pt idx="14">
                    <c:v>8.0000000000000264E-4</c:v>
                  </c:pt>
                  <c:pt idx="16">
                    <c:v>1.500000000000015E-3</c:v>
                  </c:pt>
                  <c:pt idx="17">
                    <c:v>1.4000000000000041E-3</c:v>
                  </c:pt>
                  <c:pt idx="18">
                    <c:v>6.0000000000000569E-4</c:v>
                  </c:pt>
                  <c:pt idx="19">
                    <c:v>4.9000000000000571E-3</c:v>
                  </c:pt>
                </c:numCache>
              </c:numRef>
            </c:plus>
            <c:minus>
              <c:numRef>
                <c:f>(Hoja1!$F$4;Hoja1!$F$9;Hoja1!$F$14;Hoja1!$F$19;Hoja1!$F$21;Hoja1!$F$24;Hoja1!$F$29;Hoja1!$F$34;Hoja1!$F$39;Hoja1!$F$41;Hoja1!$F$44;Hoja1!$F$49;Hoja1!$F$54;Hoja1!$F$59;Hoja1!$F$64;Hoja1!$F$66;Hoja1!$F$69;Hoja1!$F$74;Hoja1!$F$79;Hoja1!$F$84)</c:f>
                <c:numCache>
                  <c:formatCode>General</c:formatCode>
                  <c:ptCount val="20"/>
                  <c:pt idx="0">
                    <c:v>1.0000000000000005E-2</c:v>
                  </c:pt>
                  <c:pt idx="1">
                    <c:v>4.2000000000000023E-3</c:v>
                  </c:pt>
                  <c:pt idx="2">
                    <c:v>6.1000000000000013E-3</c:v>
                  </c:pt>
                  <c:pt idx="3">
                    <c:v>6.0000000000000569E-4</c:v>
                  </c:pt>
                  <c:pt idx="5">
                    <c:v>1.0000000000000154E-4</c:v>
                  </c:pt>
                  <c:pt idx="6">
                    <c:v>1.0000000000000154E-4</c:v>
                  </c:pt>
                  <c:pt idx="7">
                    <c:v>4.0000000000000034E-4</c:v>
                  </c:pt>
                  <c:pt idx="8">
                    <c:v>0</c:v>
                  </c:pt>
                  <c:pt idx="10">
                    <c:v>2.0000000000000052E-3</c:v>
                  </c:pt>
                  <c:pt idx="11">
                    <c:v>1.4000000000000041E-3</c:v>
                  </c:pt>
                  <c:pt idx="12">
                    <c:v>5.0000000000000034E-4</c:v>
                  </c:pt>
                  <c:pt idx="13">
                    <c:v>5.900000000000058E-3</c:v>
                  </c:pt>
                  <c:pt idx="14">
                    <c:v>8.0000000000000264E-4</c:v>
                  </c:pt>
                  <c:pt idx="16">
                    <c:v>1.500000000000015E-3</c:v>
                  </c:pt>
                  <c:pt idx="17">
                    <c:v>1.4000000000000041E-3</c:v>
                  </c:pt>
                  <c:pt idx="18">
                    <c:v>6.0000000000000569E-4</c:v>
                  </c:pt>
                  <c:pt idx="19">
                    <c:v>4.9000000000000571E-3</c:v>
                  </c:pt>
                </c:numCache>
              </c:numRef>
            </c:minus>
          </c:errBars>
          <c:val>
            <c:numRef>
              <c:f>(Hoja1!$D$5;Hoja1!$D$10;Hoja1!$D$15;Hoja1!$D$20;Hoja1!$D$21;Hoja1!$D$25;Hoja1!$D$30;Hoja1!$D$35;Hoja1!$D$40;Hoja1!$D$41;Hoja1!$D$45;Hoja1!$D$50;Hoja1!$D$55;Hoja1!$D$60;Hoja1!$D$65;Hoja1!$D$66;Hoja1!$D$70;Hoja1!$D$75;Hoja1!$D$80;Hoja1!$D$85;Hoja1!$D$86;Hoja1!$D$90)</c:f>
              <c:numCache>
                <c:formatCode>General</c:formatCode>
                <c:ptCount val="22"/>
                <c:pt idx="0">
                  <c:v>0.98860000000000003</c:v>
                </c:pt>
                <c:pt idx="1">
                  <c:v>0.9899</c:v>
                </c:pt>
                <c:pt idx="2">
                  <c:v>0.97930000000000061</c:v>
                </c:pt>
                <c:pt idx="3">
                  <c:v>0.98809999999999998</c:v>
                </c:pt>
                <c:pt idx="5">
                  <c:v>0.98570000000000002</c:v>
                </c:pt>
                <c:pt idx="6">
                  <c:v>0.99399999999999999</c:v>
                </c:pt>
                <c:pt idx="7">
                  <c:v>0.99629999999999996</c:v>
                </c:pt>
                <c:pt idx="8">
                  <c:v>0.99959999999999849</c:v>
                </c:pt>
                <c:pt idx="10">
                  <c:v>0.89680000000000004</c:v>
                </c:pt>
                <c:pt idx="11">
                  <c:v>0.94990000000000163</c:v>
                </c:pt>
                <c:pt idx="12">
                  <c:v>0.95220000000000005</c:v>
                </c:pt>
                <c:pt idx="13">
                  <c:v>0.84350000000000003</c:v>
                </c:pt>
                <c:pt idx="14">
                  <c:v>0.96620000000000161</c:v>
                </c:pt>
                <c:pt idx="16">
                  <c:v>1.001199999999987</c:v>
                </c:pt>
                <c:pt idx="17">
                  <c:v>0.99609999999999999</c:v>
                </c:pt>
                <c:pt idx="18">
                  <c:v>0.99919999999999998</c:v>
                </c:pt>
                <c:pt idx="19">
                  <c:v>0.99260000000000004</c:v>
                </c:pt>
                <c:pt idx="21">
                  <c:v>0.97079662257946708</c:v>
                </c:pt>
              </c:numCache>
            </c:numRef>
          </c:val>
        </c:ser>
        <c:gapWidth val="51"/>
        <c:axId val="58380288"/>
        <c:axId val="58381824"/>
      </c:barChart>
      <c:catAx>
        <c:axId val="58380288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s-ES"/>
          </a:p>
        </c:txPr>
        <c:crossAx val="58381824"/>
        <c:crosses val="autoZero"/>
        <c:auto val="1"/>
        <c:lblAlgn val="ctr"/>
        <c:lblOffset val="100"/>
        <c:tickMarkSkip val="1"/>
      </c:catAx>
      <c:valAx>
        <c:axId val="58381824"/>
        <c:scaling>
          <c:orientation val="minMax"/>
          <c:max val="1.02"/>
          <c:min val="0.70000000000000162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Normalized Execution Time</a:t>
                </a:r>
              </a:p>
            </c:rich>
          </c:tx>
          <c:layout>
            <c:manualLayout>
              <c:xMode val="edge"/>
              <c:yMode val="edge"/>
              <c:x val="5.5215104194645433E-3"/>
              <c:y val="1.9006501041030265E-2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58380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996497033931075"/>
          <c:y val="0.37247234632579712"/>
          <c:w val="0.29576639336762339"/>
          <c:h val="0.21655748888732101"/>
        </c:manualLayout>
      </c:layout>
      <c:spPr>
        <a:solidFill>
          <a:srgbClr val="FFFFFF">
            <a:lumMod val="95000"/>
          </a:srgbClr>
        </a:solidFill>
        <a:ln w="25400">
          <a:solidFill>
            <a:schemeClr val="tx1">
              <a:lumMod val="50000"/>
            </a:schemeClr>
          </a:solidFill>
        </a:ln>
      </c:spPr>
    </c:legend>
    <c:plotVisOnly val="1"/>
    <c:dispBlanksAs val="gap"/>
  </c:chart>
  <c:txPr>
    <a:bodyPr/>
    <a:lstStyle/>
    <a:p>
      <a:pPr>
        <a:defRPr sz="1100"/>
      </a:pPr>
      <a:endParaRPr lang="es-E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"/>
  <c:chart>
    <c:plotArea>
      <c:layout>
        <c:manualLayout>
          <c:layoutTarget val="inner"/>
          <c:xMode val="edge"/>
          <c:yMode val="edge"/>
          <c:x val="9.7126619253238511E-2"/>
          <c:y val="5.2542372881355916E-2"/>
          <c:w val="0.89829314010479877"/>
          <c:h val="0.65254237288135597"/>
        </c:manualLayout>
      </c:layout>
      <c:barChart>
        <c:barDir val="col"/>
        <c:grouping val="clustered"/>
        <c:ser>
          <c:idx val="0"/>
          <c:order val="0"/>
          <c:tx>
            <c:v>TNOC</c:v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cat>
            <c:strRef>
              <c:f>(Hoja1!$B$2,Hoja1!$B$7,Hoja1!$B$12,Hoja1!$B$17,Hoja1!$B$18,Hoja1!$B$22,Hoja1!$B$27,Hoja1!$B$32,Hoja1!$B$37,Hoja1!$B$38,Hoja1!$B$42,Hoja1!$B$47,Hoja1!$B$52,Hoja1!$B$57,Hoja1!$B$62,Hoja1!$B$63,Hoja1!$B$67,Hoja1!$B$72,Hoja1!$B$77,Hoja1!$B$82,Hoja1!$B$83,Hoja1!$B$87)</c:f>
              <c:strCache>
                <c:ptCount val="22"/>
                <c:pt idx="0">
                  <c:v>OLTP</c:v>
                </c:pt>
                <c:pt idx="1">
                  <c:v>ZEUS</c:v>
                </c:pt>
                <c:pt idx="2">
                  <c:v>APACHE</c:v>
                </c:pt>
                <c:pt idx="3">
                  <c:v>JBB</c:v>
                </c:pt>
                <c:pt idx="5">
                  <c:v>ASTAR</c:v>
                </c:pt>
                <c:pt idx="6">
                  <c:v>LBM</c:v>
                </c:pt>
                <c:pt idx="7">
                  <c:v>OMNETPP</c:v>
                </c:pt>
                <c:pt idx="8">
                  <c:v>HMMER</c:v>
                </c:pt>
                <c:pt idx="10">
                  <c:v>IS</c:v>
                </c:pt>
                <c:pt idx="11">
                  <c:v>BT</c:v>
                </c:pt>
                <c:pt idx="12">
                  <c:v>LU</c:v>
                </c:pt>
                <c:pt idx="13">
                  <c:v>FT</c:v>
                </c:pt>
                <c:pt idx="14">
                  <c:v>SP</c:v>
                </c:pt>
                <c:pt idx="16">
                  <c:v>CANNEAL</c:v>
                </c:pt>
                <c:pt idx="17">
                  <c:v>F-ANIMATE</c:v>
                </c:pt>
                <c:pt idx="18">
                  <c:v>B-SCHOLES</c:v>
                </c:pt>
                <c:pt idx="19">
                  <c:v>S-CLUSTER</c:v>
                </c:pt>
                <c:pt idx="21">
                  <c:v>AVG</c:v>
                </c:pt>
              </c:strCache>
            </c:strRef>
          </c:cat>
          <c:val>
            <c:numRef>
              <c:f>(Hoja1!$O$3,Hoja1!$O$8,Hoja1!$O$13,Hoja1!$O$18,Hoja1!$O$21,Hoja1!$O$23,Hoja1!$O$28,Hoja1!$O$33,Hoja1!$O$38,Hoja1!$O$41,Hoja1!$O$43,Hoja1!$O$48,Hoja1!$O$53,Hoja1!$O$58,Hoja1!$O$63,Hoja1!$O$66,Hoja1!$O$68,Hoja1!$O$73,Hoja1!$O$78,Hoja1!$O$83,Hoja1!$O$86,Hoja1!$O$88)</c:f>
              <c:numCache>
                <c:formatCode>General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1">
                  <c:v>1</c:v>
                </c:pt>
              </c:numCache>
            </c:numRef>
          </c:val>
        </c:ser>
        <c:ser>
          <c:idx val="1"/>
          <c:order val="1"/>
          <c:tx>
            <c:v>BINOC</c:v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</c:spPr>
          <c:val>
            <c:numRef>
              <c:f>(Hoja1!$O$4,Hoja1!$O$9,Hoja1!$O$14,Hoja1!$O$19,Hoja1!$O$21,Hoja1!$O$24,Hoja1!$O$29,Hoja1!$O$34,Hoja1!$O$39,Hoja1!$O$41,Hoja1!$O$44,Hoja1!$O$49,Hoja1!$O$54,Hoja1!$O$59,Hoja1!$O$64,Hoja1!$O$66,Hoja1!$O$69,Hoja1!$O$74,Hoja1!$O$79,Hoja1!$O$84,Hoja1!$O$86,Hoja1!$O$89)</c:f>
              <c:numCache>
                <c:formatCode>0.00E+00</c:formatCode>
                <c:ptCount val="22"/>
                <c:pt idx="0">
                  <c:v>1.0822763590122511</c:v>
                </c:pt>
                <c:pt idx="1">
                  <c:v>1.0589831000606067</c:v>
                </c:pt>
                <c:pt idx="2">
                  <c:v>1.0729246508495254</c:v>
                </c:pt>
                <c:pt idx="3">
                  <c:v>1.0926799966658813</c:v>
                </c:pt>
                <c:pt idx="5">
                  <c:v>1.0931898261228521</c:v>
                </c:pt>
                <c:pt idx="6">
                  <c:v>1.1171393844690358</c:v>
                </c:pt>
                <c:pt idx="7">
                  <c:v>1.1179072665714569</c:v>
                </c:pt>
                <c:pt idx="8">
                  <c:v>1.1247454399187147</c:v>
                </c:pt>
                <c:pt idx="10">
                  <c:v>1.0048576078075695</c:v>
                </c:pt>
                <c:pt idx="11">
                  <c:v>0.97854818068233773</c:v>
                </c:pt>
                <c:pt idx="12">
                  <c:v>1.0025787145817759</c:v>
                </c:pt>
                <c:pt idx="13">
                  <c:v>0.74629020722634765</c:v>
                </c:pt>
                <c:pt idx="14">
                  <c:v>1.0308752035973918</c:v>
                </c:pt>
                <c:pt idx="16">
                  <c:v>1.1213622289124776</c:v>
                </c:pt>
                <c:pt idx="17">
                  <c:v>1.1110002539769979</c:v>
                </c:pt>
                <c:pt idx="18">
                  <c:v>1.1217313795097086</c:v>
                </c:pt>
                <c:pt idx="19">
                  <c:v>1.1219085036123313</c:v>
                </c:pt>
                <c:pt idx="21" formatCode="General">
                  <c:v>1.0542123691247653</c:v>
                </c:pt>
              </c:numCache>
            </c:numRef>
          </c:val>
        </c:ser>
        <c:ser>
          <c:idx val="2"/>
          <c:order val="2"/>
          <c:tx>
            <c:v>BIXBAR</c:v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</c:spPr>
          <c:val>
            <c:numRef>
              <c:f>(Hoja1!$O$5,Hoja1!$O$10,Hoja1!$O$15,Hoja1!$O$20,Hoja1!$O$21,Hoja1!$O$25,Hoja1!$O$30,Hoja1!$O$35,Hoja1!$O$40,Hoja1!$O$41,Hoja1!$O$45,Hoja1!$O$50,Hoja1!$O$55,Hoja1!$O$60,Hoja1!$O$65,Hoja1!$O$66,Hoja1!$O$70,Hoja1!$O$75,Hoja1!$O$80,Hoja1!$O$85,Hoja1!$O$86,Hoja1!$O$90)</c:f>
              <c:numCache>
                <c:formatCode>0.00E+00</c:formatCode>
                <c:ptCount val="22"/>
                <c:pt idx="0">
                  <c:v>0.93037320924211797</c:v>
                </c:pt>
                <c:pt idx="1">
                  <c:v>0.96863694683509993</c:v>
                </c:pt>
                <c:pt idx="2">
                  <c:v>0.96697565298264165</c:v>
                </c:pt>
                <c:pt idx="3">
                  <c:v>0.97879716322311283</c:v>
                </c:pt>
                <c:pt idx="5">
                  <c:v>0.97561819203851485</c:v>
                </c:pt>
                <c:pt idx="6">
                  <c:v>0.98510530190560819</c:v>
                </c:pt>
                <c:pt idx="7">
                  <c:v>0.98222871929055211</c:v>
                </c:pt>
                <c:pt idx="8">
                  <c:v>0.99180416447179354</c:v>
                </c:pt>
                <c:pt idx="10">
                  <c:v>0.83384709651379085</c:v>
                </c:pt>
                <c:pt idx="11">
                  <c:v>0.93312962918956122</c:v>
                </c:pt>
                <c:pt idx="12">
                  <c:v>0.94183058676395659</c:v>
                </c:pt>
                <c:pt idx="13">
                  <c:v>0.77726808131905367</c:v>
                </c:pt>
                <c:pt idx="14">
                  <c:v>0.95226910195532011</c:v>
                </c:pt>
                <c:pt idx="16">
                  <c:v>0.99331297956747455</c:v>
                </c:pt>
                <c:pt idx="17">
                  <c:v>0.9867890214930356</c:v>
                </c:pt>
                <c:pt idx="18">
                  <c:v>0.98932981153835164</c:v>
                </c:pt>
                <c:pt idx="19">
                  <c:v>0.98229605186030755</c:v>
                </c:pt>
                <c:pt idx="21" formatCode="General">
                  <c:v>0.94926065904690959</c:v>
                </c:pt>
              </c:numCache>
            </c:numRef>
          </c:val>
        </c:ser>
        <c:axId val="58533376"/>
        <c:axId val="58534912"/>
      </c:barChart>
      <c:catAx>
        <c:axId val="58533376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s-ES"/>
          </a:p>
        </c:txPr>
        <c:crossAx val="58534912"/>
        <c:crosses val="autoZero"/>
        <c:auto val="1"/>
        <c:lblAlgn val="ctr"/>
        <c:lblOffset val="100"/>
        <c:tickLblSkip val="1"/>
        <c:tickMarkSkip val="1"/>
      </c:catAx>
      <c:valAx>
        <c:axId val="58534912"/>
        <c:scaling>
          <c:orientation val="minMax"/>
          <c:max val="1.2"/>
          <c:min val="0.60000000000000009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Normalized Energy-Delay Product</a:t>
                </a:r>
              </a:p>
            </c:rich>
          </c:tx>
          <c:layout>
            <c:manualLayout>
              <c:xMode val="edge"/>
              <c:yMode val="edge"/>
              <c:x val="1.4477766287487086E-2"/>
              <c:y val="4.4067796610169518E-2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58533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936951429458435"/>
          <c:y val="1.1862463820435363E-3"/>
          <c:w val="0.26633752434171543"/>
          <c:h val="0.10556231118542302"/>
        </c:manualLayout>
      </c:layout>
      <c:spPr>
        <a:solidFill>
          <a:schemeClr val="bg1">
            <a:lumMod val="95000"/>
          </a:schemeClr>
        </a:solidFill>
        <a:ln w="25400">
          <a:solidFill>
            <a:schemeClr val="tx1">
              <a:lumMod val="50000"/>
            </a:schemeClr>
          </a:solidFill>
        </a:ln>
      </c:spPr>
    </c:legend>
    <c:plotVisOnly val="1"/>
    <c:dispBlanksAs val="gap"/>
  </c:chart>
  <c:txPr>
    <a:bodyPr/>
    <a:lstStyle/>
    <a:p>
      <a:pPr>
        <a:defRPr sz="1100"/>
      </a:pPr>
      <a:endParaRPr lang="es-E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10961737331954498"/>
          <c:y val="5.4237288135593274E-2"/>
          <c:w val="0.89038262668045498"/>
          <c:h val="0.61606722974138817"/>
        </c:manualLayout>
      </c:layout>
      <c:barChart>
        <c:barDir val="col"/>
        <c:grouping val="stacked"/>
        <c:ser>
          <c:idx val="0"/>
          <c:order val="0"/>
          <c:tx>
            <c:strRef>
              <c:f>Hoja3!$A$21</c:f>
              <c:strCache>
                <c:ptCount val="1"/>
                <c:pt idx="0">
                  <c:v>BUFF AREA</c:v>
                </c:pt>
              </c:strCache>
            </c:strRef>
          </c:tx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Hoja3!$B$20:$L$20</c:f>
              <c:strCache>
                <c:ptCount val="11"/>
                <c:pt idx="0">
                  <c:v>TNOC</c:v>
                </c:pt>
                <c:pt idx="1">
                  <c:v>BINOC</c:v>
                </c:pt>
                <c:pt idx="3">
                  <c:v>TNOC</c:v>
                </c:pt>
                <c:pt idx="4">
                  <c:v>BINOC</c:v>
                </c:pt>
                <c:pt idx="6">
                  <c:v>TNOC</c:v>
                </c:pt>
                <c:pt idx="7">
                  <c:v>BINOC</c:v>
                </c:pt>
                <c:pt idx="9">
                  <c:v>TNOC</c:v>
                </c:pt>
                <c:pt idx="10">
                  <c:v>BINOC</c:v>
                </c:pt>
              </c:strCache>
            </c:strRef>
          </c:cat>
          <c:val>
            <c:numRef>
              <c:f>Hoja3!$B$21:$L$21</c:f>
              <c:numCache>
                <c:formatCode>General</c:formatCode>
                <c:ptCount val="11"/>
                <c:pt idx="0">
                  <c:v>0.77970001986623405</c:v>
                </c:pt>
                <c:pt idx="1">
                  <c:v>0.70174160651612516</c:v>
                </c:pt>
                <c:pt idx="3">
                  <c:v>0.46943026871860311</c:v>
                </c:pt>
                <c:pt idx="4">
                  <c:v>0.42249421896180539</c:v>
                </c:pt>
                <c:pt idx="6">
                  <c:v>0.18112558840722401</c:v>
                </c:pt>
                <c:pt idx="7">
                  <c:v>0.16301572162569608</c:v>
                </c:pt>
                <c:pt idx="9">
                  <c:v>5.2399633290461586E-2</c:v>
                </c:pt>
                <c:pt idx="10">
                  <c:v>4.7160448774148774E-2</c:v>
                </c:pt>
              </c:numCache>
            </c:numRef>
          </c:val>
        </c:ser>
        <c:ser>
          <c:idx val="1"/>
          <c:order val="1"/>
          <c:tx>
            <c:strRef>
              <c:f>Hoja3!$A$22</c:f>
              <c:strCache>
                <c:ptCount val="1"/>
                <c:pt idx="0">
                  <c:v>XBAR AREA</c:v>
                </c:pt>
              </c:strCache>
            </c:strRef>
          </c:tx>
          <c:spPr>
            <a:pattFill prst="dkDnDiag">
              <a:fgClr>
                <a:srgbClr val="333333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prstDash val="solid"/>
            </a:ln>
          </c:spPr>
          <c:cat>
            <c:strRef>
              <c:f>Hoja3!$B$20:$L$20</c:f>
              <c:strCache>
                <c:ptCount val="11"/>
                <c:pt idx="0">
                  <c:v>TNOC</c:v>
                </c:pt>
                <c:pt idx="1">
                  <c:v>BINOC</c:v>
                </c:pt>
                <c:pt idx="3">
                  <c:v>TNOC</c:v>
                </c:pt>
                <c:pt idx="4">
                  <c:v>BINOC</c:v>
                </c:pt>
                <c:pt idx="6">
                  <c:v>TNOC</c:v>
                </c:pt>
                <c:pt idx="7">
                  <c:v>BINOC</c:v>
                </c:pt>
                <c:pt idx="9">
                  <c:v>TNOC</c:v>
                </c:pt>
                <c:pt idx="10">
                  <c:v>BINOC</c:v>
                </c:pt>
              </c:strCache>
            </c:strRef>
          </c:cat>
          <c:val>
            <c:numRef>
              <c:f>Hoja3!$B$22:$L$22</c:f>
              <c:numCache>
                <c:formatCode>General</c:formatCode>
                <c:ptCount val="11"/>
                <c:pt idx="0">
                  <c:v>0.22029998013376603</c:v>
                </c:pt>
                <c:pt idx="1">
                  <c:v>0.71381034368584861</c:v>
                </c:pt>
                <c:pt idx="3">
                  <c:v>0.53056973128139706</c:v>
                </c:pt>
                <c:pt idx="4">
                  <c:v>1.719071445658241</c:v>
                </c:pt>
                <c:pt idx="6">
                  <c:v>0.81887441159277652</c:v>
                </c:pt>
                <c:pt idx="7">
                  <c:v>2.6531512475771484</c:v>
                </c:pt>
                <c:pt idx="9">
                  <c:v>0.94760036670953862</c:v>
                </c:pt>
                <c:pt idx="10">
                  <c:v>3.0702244315779641</c:v>
                </c:pt>
              </c:numCache>
            </c:numRef>
          </c:val>
        </c:ser>
        <c:gapWidth val="50"/>
        <c:overlap val="100"/>
        <c:axId val="58559488"/>
        <c:axId val="58221312"/>
      </c:barChart>
      <c:catAx>
        <c:axId val="585594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58221312"/>
        <c:crosses val="autoZero"/>
        <c:auto val="1"/>
        <c:lblAlgn val="ctr"/>
        <c:lblOffset val="100"/>
        <c:tickLblSkip val="1"/>
        <c:tickMarkSkip val="1"/>
      </c:catAx>
      <c:valAx>
        <c:axId val="5822131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/>
                  <a:t>Normalized Area</a:t>
                </a:r>
              </a:p>
            </c:rich>
          </c:tx>
          <c:layout>
            <c:manualLayout>
              <c:xMode val="edge"/>
              <c:yMode val="edge"/>
              <c:x val="0"/>
              <c:y val="0.1813559322033898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585594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7166494312306113"/>
          <c:y val="8.9830508474576368E-2"/>
          <c:w val="0.2435272099247934"/>
          <c:h val="0.22556129476661693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9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E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"/>
  <c:chart>
    <c:plotArea>
      <c:layout>
        <c:manualLayout>
          <c:layoutTarget val="inner"/>
          <c:xMode val="edge"/>
          <c:yMode val="edge"/>
          <c:x val="8.5567626651321574E-2"/>
          <c:y val="5.9322033898307334E-2"/>
          <c:w val="0.89422023596952005"/>
          <c:h val="0.74915254237288265"/>
        </c:manualLayout>
      </c:layout>
      <c:barChart>
        <c:barDir val="col"/>
        <c:grouping val="stacked"/>
        <c:ser>
          <c:idx val="0"/>
          <c:order val="0"/>
          <c:tx>
            <c:strRef>
              <c:f>Hoja3!$A$10</c:f>
              <c:strCache>
                <c:ptCount val="1"/>
                <c:pt idx="0">
                  <c:v>BIT-R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cat>
            <c:strRef>
              <c:f>Hoja3!$B$9:$H$9</c:f>
              <c:strCache>
                <c:ptCount val="7"/>
                <c:pt idx="0">
                  <c:v>TNOC 8x8</c:v>
                </c:pt>
                <c:pt idx="1">
                  <c:v>BINOC 8x8</c:v>
                </c:pt>
                <c:pt idx="2">
                  <c:v>BIXBAR 8x8</c:v>
                </c:pt>
                <c:pt idx="4">
                  <c:v>TNOC 4x4</c:v>
                </c:pt>
                <c:pt idx="5">
                  <c:v>BINOC 4x4</c:v>
                </c:pt>
                <c:pt idx="6">
                  <c:v>BIXBAR 4x4</c:v>
                </c:pt>
              </c:strCache>
            </c:strRef>
          </c:cat>
          <c:val>
            <c:numRef>
              <c:f>Hoja3!$B$10:$H$10</c:f>
              <c:numCache>
                <c:formatCode>General</c:formatCode>
                <c:ptCount val="7"/>
                <c:pt idx="0">
                  <c:v>0.32461734693877631</c:v>
                </c:pt>
                <c:pt idx="1">
                  <c:v>0.21345940550133755</c:v>
                </c:pt>
                <c:pt idx="2">
                  <c:v>0.223014640638864</c:v>
                </c:pt>
                <c:pt idx="4">
                  <c:v>0.36194478421326992</c:v>
                </c:pt>
                <c:pt idx="5">
                  <c:v>0.21960323168267237</c:v>
                </c:pt>
                <c:pt idx="6">
                  <c:v>0.24009522859588017</c:v>
                </c:pt>
              </c:numCache>
            </c:numRef>
          </c:val>
        </c:ser>
        <c:ser>
          <c:idx val="1"/>
          <c:order val="1"/>
          <c:tx>
            <c:strRef>
              <c:f>Hoja3!$A$11</c:f>
              <c:strCache>
                <c:ptCount val="1"/>
                <c:pt idx="0">
                  <c:v>PERF-SH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strRef>
              <c:f>Hoja3!$B$9:$H$9</c:f>
              <c:strCache>
                <c:ptCount val="7"/>
                <c:pt idx="0">
                  <c:v>TNOC 8x8</c:v>
                </c:pt>
                <c:pt idx="1">
                  <c:v>BINOC 8x8</c:v>
                </c:pt>
                <c:pt idx="2">
                  <c:v>BIXBAR 8x8</c:v>
                </c:pt>
                <c:pt idx="4">
                  <c:v>TNOC 4x4</c:v>
                </c:pt>
                <c:pt idx="5">
                  <c:v>BINOC 4x4</c:v>
                </c:pt>
                <c:pt idx="6">
                  <c:v>BIXBAR 4x4</c:v>
                </c:pt>
              </c:strCache>
            </c:strRef>
          </c:cat>
          <c:val>
            <c:numRef>
              <c:f>Hoja3!$B$11:$H$11</c:f>
              <c:numCache>
                <c:formatCode>General</c:formatCode>
                <c:ptCount val="7"/>
                <c:pt idx="0">
                  <c:v>0.24026175687666737</c:v>
                </c:pt>
                <c:pt idx="1">
                  <c:v>0.1245840727595406</c:v>
                </c:pt>
                <c:pt idx="2">
                  <c:v>0.13952417923691188</c:v>
                </c:pt>
                <c:pt idx="4">
                  <c:v>0.25169957320370201</c:v>
                </c:pt>
                <c:pt idx="5">
                  <c:v>0.12404128322370322</c:v>
                </c:pt>
                <c:pt idx="6">
                  <c:v>0.15832410270409344</c:v>
                </c:pt>
              </c:numCache>
            </c:numRef>
          </c:val>
        </c:ser>
        <c:ser>
          <c:idx val="2"/>
          <c:order val="2"/>
          <c:tx>
            <c:strRef>
              <c:f>Hoja3!$A$12</c:f>
              <c:strCache>
                <c:ptCount val="1"/>
                <c:pt idx="0">
                  <c:v>TR-MAT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cat>
            <c:strRef>
              <c:f>Hoja3!$B$9:$H$9</c:f>
              <c:strCache>
                <c:ptCount val="7"/>
                <c:pt idx="0">
                  <c:v>TNOC 8x8</c:v>
                </c:pt>
                <c:pt idx="1">
                  <c:v>BINOC 8x8</c:v>
                </c:pt>
                <c:pt idx="2">
                  <c:v>BIXBAR 8x8</c:v>
                </c:pt>
                <c:pt idx="4">
                  <c:v>TNOC 4x4</c:v>
                </c:pt>
                <c:pt idx="5">
                  <c:v>BINOC 4x4</c:v>
                </c:pt>
                <c:pt idx="6">
                  <c:v>BIXBAR 4x4</c:v>
                </c:pt>
              </c:strCache>
            </c:strRef>
          </c:cat>
          <c:val>
            <c:numRef>
              <c:f>Hoja3!$B$12:$H$12</c:f>
              <c:numCache>
                <c:formatCode>General</c:formatCode>
                <c:ptCount val="7"/>
                <c:pt idx="0">
                  <c:v>0.31679236912156694</c:v>
                </c:pt>
                <c:pt idx="1">
                  <c:v>0.18224267968056801</c:v>
                </c:pt>
                <c:pt idx="2">
                  <c:v>0.20024955634427721</c:v>
                </c:pt>
                <c:pt idx="4">
                  <c:v>0.25712245851466531</c:v>
                </c:pt>
                <c:pt idx="5">
                  <c:v>0.2271732226007768</c:v>
                </c:pt>
                <c:pt idx="6">
                  <c:v>0.24037083506134221</c:v>
                </c:pt>
              </c:numCache>
            </c:numRef>
          </c:val>
        </c:ser>
        <c:ser>
          <c:idx val="3"/>
          <c:order val="3"/>
          <c:tx>
            <c:strRef>
              <c:f>Hoja3!$A$13</c:f>
              <c:strCache>
                <c:ptCount val="1"/>
                <c:pt idx="0">
                  <c:v>RANDOM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cat>
            <c:strRef>
              <c:f>Hoja3!$B$9:$H$9</c:f>
              <c:strCache>
                <c:ptCount val="7"/>
                <c:pt idx="0">
                  <c:v>TNOC 8x8</c:v>
                </c:pt>
                <c:pt idx="1">
                  <c:v>BINOC 8x8</c:v>
                </c:pt>
                <c:pt idx="2">
                  <c:v>BIXBAR 8x8</c:v>
                </c:pt>
                <c:pt idx="4">
                  <c:v>TNOC 4x4</c:v>
                </c:pt>
                <c:pt idx="5">
                  <c:v>BINOC 4x4</c:v>
                </c:pt>
                <c:pt idx="6">
                  <c:v>BIXBAR 4x4</c:v>
                </c:pt>
              </c:strCache>
            </c:strRef>
          </c:cat>
          <c:val>
            <c:numRef>
              <c:f>Hoja3!$B$13:$H$13</c:f>
              <c:numCache>
                <c:formatCode>General</c:formatCode>
                <c:ptCount val="7"/>
                <c:pt idx="0">
                  <c:v>0.11832852706299909</c:v>
                </c:pt>
                <c:pt idx="1">
                  <c:v>8.988464951197872E-2</c:v>
                </c:pt>
                <c:pt idx="2">
                  <c:v>0.13204303460514621</c:v>
                </c:pt>
                <c:pt idx="4">
                  <c:v>0.12923318406837403</c:v>
                </c:pt>
                <c:pt idx="5">
                  <c:v>0.12272099701295112</c:v>
                </c:pt>
                <c:pt idx="6">
                  <c:v>0.13414685362409401</c:v>
                </c:pt>
              </c:numCache>
            </c:numRef>
          </c:val>
        </c:ser>
        <c:gapWidth val="50"/>
        <c:overlap val="100"/>
        <c:axId val="55104640"/>
        <c:axId val="55220096"/>
      </c:barChart>
      <c:catAx>
        <c:axId val="5510464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55220096"/>
        <c:crosses val="autoZero"/>
        <c:auto val="1"/>
        <c:lblAlgn val="ctr"/>
        <c:lblOffset val="100"/>
        <c:tickLblSkip val="1"/>
        <c:tickMarkSkip val="1"/>
      </c:catAx>
      <c:valAx>
        <c:axId val="55220096"/>
        <c:scaling>
          <c:orientation val="minMax"/>
          <c:max val="1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Normalized Execution Time</a:t>
                </a:r>
              </a:p>
            </c:rich>
          </c:tx>
          <c:layout>
            <c:manualLayout>
              <c:xMode val="edge"/>
              <c:yMode val="edge"/>
              <c:x val="0"/>
              <c:y val="2.5423728813559612E-2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55104640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23888299784155714"/>
          <c:y val="1.1355555555555561E-2"/>
          <c:w val="0.33195449844881791"/>
          <c:h val="0.21860444444444496"/>
        </c:manualLayout>
      </c:layout>
      <c:spPr>
        <a:solidFill>
          <a:schemeClr val="bg1"/>
        </a:solidFill>
        <a:ln>
          <a:solidFill>
            <a:prstClr val="black"/>
          </a:solidFill>
        </a:ln>
      </c:spPr>
    </c:legend>
    <c:plotVisOnly val="1"/>
    <c:dispBlanksAs val="gap"/>
  </c:chart>
  <c:spPr>
    <a:ln>
      <a:noFill/>
    </a:ln>
  </c:spPr>
  <c:txPr>
    <a:bodyPr/>
    <a:lstStyle/>
    <a:p>
      <a:pPr>
        <a:defRPr sz="1000"/>
      </a:pPr>
      <a:endParaRPr lang="es-E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"/>
  <c:chart>
    <c:plotArea>
      <c:layout>
        <c:manualLayout>
          <c:layoutTarget val="inner"/>
          <c:xMode val="edge"/>
          <c:yMode val="edge"/>
          <c:x val="9.8026298868313266E-2"/>
          <c:y val="5.9322033898305884E-2"/>
          <c:w val="0.87553079989711857"/>
          <c:h val="0.74915254237288165"/>
        </c:manualLayout>
      </c:layout>
      <c:barChart>
        <c:barDir val="col"/>
        <c:grouping val="clustered"/>
        <c:ser>
          <c:idx val="0"/>
          <c:order val="0"/>
          <c:tx>
            <c:v>Area-Delay</c:v>
          </c:tx>
          <c:cat>
            <c:strRef>
              <c:f>Hoja3!$B$22:$H$22</c:f>
              <c:strCache>
                <c:ptCount val="7"/>
                <c:pt idx="0">
                  <c:v>TNOC 8x8</c:v>
                </c:pt>
                <c:pt idx="1">
                  <c:v>BINOC 8x8</c:v>
                </c:pt>
                <c:pt idx="2">
                  <c:v>BIXBAR 8x8</c:v>
                </c:pt>
                <c:pt idx="4">
                  <c:v>TNOC 4x4</c:v>
                </c:pt>
                <c:pt idx="5">
                  <c:v>BINOC 4x4</c:v>
                </c:pt>
                <c:pt idx="6">
                  <c:v>BIXBAR 4x4</c:v>
                </c:pt>
              </c:strCache>
            </c:strRef>
          </c:cat>
          <c:val>
            <c:numRef>
              <c:f>Hoja3!$B$23:$H$23</c:f>
              <c:numCache>
                <c:formatCode>General</c:formatCode>
                <c:ptCount val="7"/>
                <c:pt idx="0">
                  <c:v>1</c:v>
                </c:pt>
                <c:pt idx="1">
                  <c:v>1.773791173272665</c:v>
                </c:pt>
                <c:pt idx="2">
                  <c:v>0.68494424270053589</c:v>
                </c:pt>
                <c:pt idx="4">
                  <c:v>1</c:v>
                </c:pt>
                <c:pt idx="5">
                  <c:v>2.0161451032846571</c:v>
                </c:pt>
                <c:pt idx="6">
                  <c:v>0.76193844083755635</c:v>
                </c:pt>
              </c:numCache>
            </c:numRef>
          </c:val>
        </c:ser>
        <c:ser>
          <c:idx val="1"/>
          <c:order val="1"/>
          <c:tx>
            <c:v>Energy-Delay</c:v>
          </c:tx>
          <c:cat>
            <c:strRef>
              <c:f>Hoja3!$B$22:$H$22</c:f>
              <c:strCache>
                <c:ptCount val="7"/>
                <c:pt idx="0">
                  <c:v>TNOC 8x8</c:v>
                </c:pt>
                <c:pt idx="1">
                  <c:v>BINOC 8x8</c:v>
                </c:pt>
                <c:pt idx="2">
                  <c:v>BIXBAR 8x8</c:v>
                </c:pt>
                <c:pt idx="4">
                  <c:v>TNOC 4x4</c:v>
                </c:pt>
                <c:pt idx="5">
                  <c:v>BINOC 4x4</c:v>
                </c:pt>
                <c:pt idx="6">
                  <c:v>BIXBAR 4x4</c:v>
                </c:pt>
              </c:strCache>
            </c:strRef>
          </c:cat>
          <c:val>
            <c:numRef>
              <c:f>Hoja3!$B$24:$H$24</c:f>
              <c:numCache>
                <c:formatCode>General</c:formatCode>
                <c:ptCount val="7"/>
                <c:pt idx="0">
                  <c:v>1</c:v>
                </c:pt>
                <c:pt idx="1">
                  <c:v>0.751909013855526</c:v>
                </c:pt>
                <c:pt idx="2">
                  <c:v>0.64466411726565265</c:v>
                </c:pt>
                <c:pt idx="4">
                  <c:v>1</c:v>
                </c:pt>
                <c:pt idx="5">
                  <c:v>0.89501001620937914</c:v>
                </c:pt>
                <c:pt idx="6">
                  <c:v>0.7263470228070068</c:v>
                </c:pt>
              </c:numCache>
            </c:numRef>
          </c:val>
        </c:ser>
        <c:gapWidth val="50"/>
        <c:axId val="61142912"/>
        <c:axId val="61165568"/>
      </c:barChart>
      <c:catAx>
        <c:axId val="6114291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61165568"/>
        <c:crosses val="autoZero"/>
        <c:auto val="1"/>
        <c:lblAlgn val="ctr"/>
        <c:lblOffset val="100"/>
        <c:tickLblSkip val="1"/>
        <c:tickMarkSkip val="1"/>
      </c:catAx>
      <c:valAx>
        <c:axId val="61165568"/>
        <c:scaling>
          <c:orientation val="minMax"/>
          <c:max val="2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Relative Efficiency</a:t>
                </a:r>
              </a:p>
            </c:rich>
          </c:tx>
          <c:layout>
            <c:manualLayout>
              <c:xMode val="edge"/>
              <c:yMode val="edge"/>
              <c:x val="0"/>
              <c:y val="0.22203389830508469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61142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0208014863526675"/>
          <c:y val="0.12122859642544684"/>
          <c:w val="0.24370463307471185"/>
          <c:h val="0.26238333333333336"/>
        </c:manualLayout>
      </c:layout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  <c:dispBlanksAs val="gap"/>
  </c:chart>
  <c:spPr>
    <a:ln>
      <a:noFill/>
    </a:ln>
  </c:spPr>
  <c:txPr>
    <a:bodyPr/>
    <a:lstStyle/>
    <a:p>
      <a:pPr>
        <a:defRPr sz="1000"/>
      </a:pPr>
      <a:endParaRPr lang="es-E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"/>
  <c:chart>
    <c:plotArea>
      <c:layout>
        <c:manualLayout>
          <c:layoutTarget val="inner"/>
          <c:xMode val="edge"/>
          <c:yMode val="edge"/>
          <c:x val="0.15962939225620063"/>
          <c:y val="5.1400686995602032E-2"/>
          <c:w val="0.83865388919408368"/>
          <c:h val="0.77147915763237696"/>
        </c:manualLayout>
      </c:layout>
      <c:lineChart>
        <c:grouping val="standard"/>
        <c:ser>
          <c:idx val="0"/>
          <c:order val="0"/>
          <c:tx>
            <c:strRef>
              <c:f>DATOS!$A$4</c:f>
              <c:strCache>
                <c:ptCount val="1"/>
                <c:pt idx="0">
                  <c:v>TNOC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DATOS!$B$3:$G$3</c:f>
              <c:strCache>
                <c:ptCount val="6"/>
                <c:pt idx="0">
                  <c:v>RAND</c:v>
                </c:pt>
                <c:pt idx="1">
                  <c:v>BIT-R</c:v>
                </c:pt>
                <c:pt idx="2">
                  <c:v>PERF-SH</c:v>
                </c:pt>
                <c:pt idx="3">
                  <c:v>TR-MAT</c:v>
                </c:pt>
                <c:pt idx="5">
                  <c:v>AVG</c:v>
                </c:pt>
              </c:strCache>
            </c:strRef>
          </c:cat>
          <c:val>
            <c:numRef>
              <c:f>DATOS!$B$4:$G$4</c:f>
              <c:numCache>
                <c:formatCode>General</c:formatCode>
                <c:ptCount val="6"/>
                <c:pt idx="0">
                  <c:v>0.52594018750000004</c:v>
                </c:pt>
                <c:pt idx="1">
                  <c:v>0.22172433333333341</c:v>
                </c:pt>
                <c:pt idx="2">
                  <c:v>0.37363195833333279</c:v>
                </c:pt>
                <c:pt idx="3">
                  <c:v>0.22170204166666704</c:v>
                </c:pt>
                <c:pt idx="5">
                  <c:v>0.33574963020833293</c:v>
                </c:pt>
              </c:numCache>
            </c:numRef>
          </c:val>
        </c:ser>
        <c:ser>
          <c:idx val="1"/>
          <c:order val="1"/>
          <c:tx>
            <c:strRef>
              <c:f>DATOS!$A$5</c:f>
              <c:strCache>
                <c:ptCount val="1"/>
                <c:pt idx="0">
                  <c:v>BINOC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square"/>
            <c:size val="9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strRef>
              <c:f>DATOS!$B$3:$G$3</c:f>
              <c:strCache>
                <c:ptCount val="6"/>
                <c:pt idx="0">
                  <c:v>RAND</c:v>
                </c:pt>
                <c:pt idx="1">
                  <c:v>BIT-R</c:v>
                </c:pt>
                <c:pt idx="2">
                  <c:v>PERF-SH</c:v>
                </c:pt>
                <c:pt idx="3">
                  <c:v>TR-MAT</c:v>
                </c:pt>
                <c:pt idx="5">
                  <c:v>AVG</c:v>
                </c:pt>
              </c:strCache>
            </c:strRef>
          </c:cat>
          <c:val>
            <c:numRef>
              <c:f>DATOS!$B$5:$G$5</c:f>
              <c:numCache>
                <c:formatCode>General</c:formatCode>
                <c:ptCount val="6"/>
                <c:pt idx="0">
                  <c:v>0.30808826041667076</c:v>
                </c:pt>
                <c:pt idx="1">
                  <c:v>0.19889592708333301</c:v>
                </c:pt>
                <c:pt idx="2">
                  <c:v>0.26238700000000031</c:v>
                </c:pt>
                <c:pt idx="3">
                  <c:v>0.20081820833333341</c:v>
                </c:pt>
                <c:pt idx="5">
                  <c:v>0.24254734895833496</c:v>
                </c:pt>
              </c:numCache>
            </c:numRef>
          </c:val>
        </c:ser>
        <c:ser>
          <c:idx val="2"/>
          <c:order val="2"/>
          <c:tx>
            <c:strRef>
              <c:f>DATOS!$A$6</c:f>
              <c:strCache>
                <c:ptCount val="1"/>
                <c:pt idx="0">
                  <c:v>BIXBAR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triangle"/>
            <c:size val="9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DATOS!$B$3:$G$3</c:f>
              <c:strCache>
                <c:ptCount val="6"/>
                <c:pt idx="0">
                  <c:v>RAND</c:v>
                </c:pt>
                <c:pt idx="1">
                  <c:v>BIT-R</c:v>
                </c:pt>
                <c:pt idx="2">
                  <c:v>PERF-SH</c:v>
                </c:pt>
                <c:pt idx="3">
                  <c:v>TR-MAT</c:v>
                </c:pt>
                <c:pt idx="5">
                  <c:v>AVG</c:v>
                </c:pt>
              </c:strCache>
            </c:strRef>
          </c:cat>
          <c:val>
            <c:numRef>
              <c:f>DATOS!$B$6:$G$6</c:f>
              <c:numCache>
                <c:formatCode>General</c:formatCode>
                <c:ptCount val="6"/>
                <c:pt idx="0">
                  <c:v>0.57865644791666659</c:v>
                </c:pt>
                <c:pt idx="1">
                  <c:v>0.44067658333333332</c:v>
                </c:pt>
                <c:pt idx="2">
                  <c:v>0.52959192708333402</c:v>
                </c:pt>
                <c:pt idx="3">
                  <c:v>0.45077501041666679</c:v>
                </c:pt>
                <c:pt idx="5">
                  <c:v>0.49992499218750569</c:v>
                </c:pt>
              </c:numCache>
            </c:numRef>
          </c:val>
        </c:ser>
        <c:marker val="1"/>
        <c:axId val="58598528"/>
        <c:axId val="58600448"/>
      </c:lineChart>
      <c:catAx>
        <c:axId val="58598528"/>
        <c:scaling>
          <c:orientation val="minMax"/>
        </c:scaling>
        <c:axPos val="b"/>
        <c:tickLblPos val="nextTo"/>
        <c:crossAx val="58600448"/>
        <c:crosses val="autoZero"/>
        <c:auto val="1"/>
        <c:lblAlgn val="ctr"/>
        <c:lblOffset val="100"/>
      </c:catAx>
      <c:valAx>
        <c:axId val="58600448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Crossbar Utilization</a:t>
                </a:r>
              </a:p>
            </c:rich>
          </c:tx>
          <c:layout/>
        </c:title>
        <c:numFmt formatCode="General" sourceLinked="1"/>
        <c:tickLblPos val="nextTo"/>
        <c:crossAx val="58598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413932633420823"/>
          <c:y val="0.11332224460314556"/>
          <c:w val="0.70413182363832472"/>
          <c:h val="0.1374275163279009"/>
        </c:manualLayout>
      </c:layout>
    </c:legend>
    <c:plotVisOnly val="1"/>
    <c:dispBlanksAs val="gap"/>
  </c:chart>
  <c:txPr>
    <a:bodyPr/>
    <a:lstStyle/>
    <a:p>
      <a:pPr>
        <a:defRPr sz="1100"/>
      </a:pPr>
      <a:endParaRPr lang="es-E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"/>
  <c:chart>
    <c:plotArea>
      <c:layout>
        <c:manualLayout>
          <c:layoutTarget val="inner"/>
          <c:xMode val="edge"/>
          <c:yMode val="edge"/>
          <c:x val="0.13439999783790596"/>
          <c:y val="5.5717175012725904E-2"/>
          <c:w val="0.86560000000000503"/>
          <c:h val="0.80254303241164648"/>
        </c:manualLayout>
      </c:layout>
      <c:barChart>
        <c:barDir val="col"/>
        <c:grouping val="stacked"/>
        <c:ser>
          <c:idx val="0"/>
          <c:order val="0"/>
          <c:tx>
            <c:v>2-WIRE</c:v>
          </c:tx>
          <c:cat>
            <c:strRef>
              <c:f>(BIXBAR!$B$29,BIXBAR!$B$33,BIXBAR!$B$37,BIXBAR!$B$41,BIXBAR!$B$42,BIXBAR!$B$46)</c:f>
              <c:strCache>
                <c:ptCount val="6"/>
                <c:pt idx="0">
                  <c:v>RAND</c:v>
                </c:pt>
                <c:pt idx="1">
                  <c:v>BIT-R</c:v>
                </c:pt>
                <c:pt idx="2">
                  <c:v>PERF-SH</c:v>
                </c:pt>
                <c:pt idx="3">
                  <c:v>TR-MAT</c:v>
                </c:pt>
                <c:pt idx="5">
                  <c:v>AVG</c:v>
                </c:pt>
              </c:strCache>
            </c:strRef>
          </c:cat>
          <c:val>
            <c:numRef>
              <c:f>(BIXBAR!$E$30,BIXBAR!$E$34,BIXBAR!$E$38,BIXBAR!$E$42,BIXBAR!$E$45,BIXBAR!$E$47)</c:f>
              <c:numCache>
                <c:formatCode>0.00E+00</c:formatCode>
                <c:ptCount val="6"/>
                <c:pt idx="0">
                  <c:v>0.79253216768472656</c:v>
                </c:pt>
                <c:pt idx="1">
                  <c:v>0.68920621552754602</c:v>
                </c:pt>
                <c:pt idx="2">
                  <c:v>0.81265408239190762</c:v>
                </c:pt>
                <c:pt idx="3">
                  <c:v>0.70434142373904862</c:v>
                </c:pt>
                <c:pt idx="5">
                  <c:v>0.74968347233582378</c:v>
                </c:pt>
              </c:numCache>
            </c:numRef>
          </c:val>
        </c:ser>
        <c:ser>
          <c:idx val="1"/>
          <c:order val="1"/>
          <c:tx>
            <c:v>3-WIRE-REDUX</c:v>
          </c:tx>
          <c:cat>
            <c:strRef>
              <c:f>(BIXBAR!$B$29,BIXBAR!$B$33,BIXBAR!$B$37,BIXBAR!$B$41,BIXBAR!$B$42,BIXBAR!$B$46)</c:f>
              <c:strCache>
                <c:ptCount val="6"/>
                <c:pt idx="0">
                  <c:v>RAND</c:v>
                </c:pt>
                <c:pt idx="1">
                  <c:v>BIT-R</c:v>
                </c:pt>
                <c:pt idx="2">
                  <c:v>PERF-SH</c:v>
                </c:pt>
                <c:pt idx="3">
                  <c:v>TR-MAT</c:v>
                </c:pt>
                <c:pt idx="5">
                  <c:v>AVG</c:v>
                </c:pt>
              </c:strCache>
            </c:strRef>
          </c:cat>
          <c:val>
            <c:numRef>
              <c:f>(BIXBAR!$E$31,BIXBAR!$E$35,BIXBAR!$E$39,BIXBAR!$E$43,BIXBAR!$E$45,BIXBAR!$E$48)</c:f>
              <c:numCache>
                <c:formatCode>0.00E+00</c:formatCode>
                <c:ptCount val="6"/>
                <c:pt idx="0">
                  <c:v>0.18358371615823021</c:v>
                </c:pt>
                <c:pt idx="1">
                  <c:v>0.30024917150061631</c:v>
                </c:pt>
                <c:pt idx="2">
                  <c:v>0.15540010546749178</c:v>
                </c:pt>
                <c:pt idx="3">
                  <c:v>0.284535840772979</c:v>
                </c:pt>
                <c:pt idx="5">
                  <c:v>0.23094220847483096</c:v>
                </c:pt>
              </c:numCache>
            </c:numRef>
          </c:val>
        </c:ser>
        <c:ser>
          <c:idx val="2"/>
          <c:order val="2"/>
          <c:tx>
            <c:v>3-WIRE-FULL</c:v>
          </c:tx>
          <c:val>
            <c:numRef>
              <c:f>(BIXBAR!$E$32,BIXBAR!$E$36,BIXBAR!$E$40,BIXBAR!$E$44,BIXBAR!$E$45,BIXBAR!$E$49)</c:f>
              <c:numCache>
                <c:formatCode>0.00E+00</c:formatCode>
                <c:ptCount val="6"/>
                <c:pt idx="0">
                  <c:v>2.3884116157041807E-2</c:v>
                </c:pt>
                <c:pt idx="1">
                  <c:v>1.0544612971838478E-2</c:v>
                </c:pt>
                <c:pt idx="2">
                  <c:v>3.1945812140606052E-2</c:v>
                </c:pt>
                <c:pt idx="3">
                  <c:v>1.1122735487973621E-2</c:v>
                </c:pt>
                <c:pt idx="5">
                  <c:v>1.9374319189364907E-2</c:v>
                </c:pt>
              </c:numCache>
            </c:numRef>
          </c:val>
        </c:ser>
        <c:overlap val="100"/>
        <c:axId val="58651008"/>
        <c:axId val="58652544"/>
      </c:barChart>
      <c:catAx>
        <c:axId val="58651008"/>
        <c:scaling>
          <c:orientation val="minMax"/>
        </c:scaling>
        <c:axPos val="b"/>
        <c:tickLblPos val="nextTo"/>
        <c:crossAx val="58652544"/>
        <c:crosses val="autoZero"/>
        <c:auto val="1"/>
        <c:lblAlgn val="ctr"/>
        <c:lblOffset val="100"/>
      </c:catAx>
      <c:valAx>
        <c:axId val="58652544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Switch Traversals</a:t>
                </a:r>
              </a:p>
            </c:rich>
          </c:tx>
          <c:layout/>
        </c:title>
        <c:numFmt formatCode="General" sourceLinked="0"/>
        <c:tickLblPos val="nextTo"/>
        <c:crossAx val="58651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830996684220759"/>
          <c:y val="0.11741767596115572"/>
          <c:w val="0.17832463428905787"/>
          <c:h val="0.33063920733539282"/>
        </c:manualLayout>
      </c:layout>
    </c:legend>
    <c:plotVisOnly val="1"/>
    <c:dispBlanksAs val="gap"/>
  </c:chart>
  <c:txPr>
    <a:bodyPr/>
    <a:lstStyle/>
    <a:p>
      <a:pPr>
        <a:defRPr sz="11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"/>
  <c:chart>
    <c:title>
      <c:tx>
        <c:rich>
          <a:bodyPr/>
          <a:lstStyle/>
          <a:p>
            <a:pPr>
              <a:defRPr/>
            </a:pPr>
            <a:r>
              <a:rPr lang="es-ES" sz="1800" dirty="0" smtClean="0"/>
              <a:t>BIT REVERSAL</a:t>
            </a:r>
            <a:endParaRPr lang="es-ES" sz="1800" dirty="0"/>
          </a:p>
        </c:rich>
      </c:tx>
      <c:layout/>
      <c:overlay val="1"/>
      <c:spPr>
        <a:solidFill>
          <a:srgbClr val="FFFFFF">
            <a:lumMod val="95000"/>
          </a:srgbClr>
        </a:solidFill>
        <a:ln>
          <a:solidFill>
            <a:srgbClr val="FFFFFF">
              <a:lumMod val="50000"/>
            </a:srgbClr>
          </a:solidFill>
        </a:ln>
      </c:spPr>
    </c:title>
    <c:view3D>
      <c:rotX val="20"/>
      <c:hPercent val="100"/>
      <c:rotY val="50"/>
      <c:depthPercent val="100"/>
      <c:perspective val="14"/>
    </c:view3D>
    <c:plotArea>
      <c:layout>
        <c:manualLayout>
          <c:layoutTarget val="inner"/>
          <c:xMode val="edge"/>
          <c:yMode val="edge"/>
          <c:x val="1.3716345535172631E-2"/>
          <c:y val="2.1170235274555149E-2"/>
          <c:w val="0.9327817993795251"/>
          <c:h val="0.91186440677966096"/>
        </c:manualLayout>
      </c:layout>
      <c:surface3DChart>
        <c:ser>
          <c:idx val="0"/>
          <c:order val="0"/>
          <c:tx>
            <c:strRef>
              <c:f>Hoja1!$A$29</c:f>
              <c:strCache>
                <c:ptCount val="1"/>
                <c:pt idx="0">
                  <c:v>0</c:v>
                </c:pt>
              </c:strCache>
            </c:strRef>
          </c:tx>
          <c:cat>
            <c:numRef>
              <c:f>Hoja1!$B$28:$I$28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Hoja1!$B$29:$I$29</c:f>
              <c:numCache>
                <c:formatCode>General</c:formatCode>
                <c:ptCount val="8"/>
                <c:pt idx="0">
                  <c:v>0.23515</c:v>
                </c:pt>
                <c:pt idx="1">
                  <c:v>0.23530000000000001</c:v>
                </c:pt>
                <c:pt idx="2">
                  <c:v>0.11786700000000003</c:v>
                </c:pt>
                <c:pt idx="3">
                  <c:v>5.9191700000000035E-2</c:v>
                </c:pt>
                <c:pt idx="4">
                  <c:v>2.9866699999999993E-2</c:v>
                </c:pt>
                <c:pt idx="5">
                  <c:v>1.5200000000000009E-2</c:v>
                </c:pt>
                <c:pt idx="6">
                  <c:v>7.8666700000000062E-3</c:v>
                </c:pt>
                <c:pt idx="7">
                  <c:v>4.2666700000000037E-3</c:v>
                </c:pt>
              </c:numCache>
            </c:numRef>
          </c:val>
        </c:ser>
        <c:ser>
          <c:idx val="1"/>
          <c:order val="1"/>
          <c:tx>
            <c:strRef>
              <c:f>Hoja1!$A$30</c:f>
              <c:strCache>
                <c:ptCount val="1"/>
                <c:pt idx="0">
                  <c:v>1</c:v>
                </c:pt>
              </c:strCache>
            </c:strRef>
          </c:tx>
          <c:cat>
            <c:numRef>
              <c:f>Hoja1!$B$28:$I$28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Hoja1!$B$30:$I$30</c:f>
              <c:numCache>
                <c:formatCode>General</c:formatCode>
                <c:ptCount val="8"/>
                <c:pt idx="0">
                  <c:v>0.2364500000000001</c:v>
                </c:pt>
                <c:pt idx="1">
                  <c:v>0.16440000000000013</c:v>
                </c:pt>
                <c:pt idx="2">
                  <c:v>0.15716700000000011</c:v>
                </c:pt>
                <c:pt idx="3">
                  <c:v>0.15704200000000013</c:v>
                </c:pt>
                <c:pt idx="4">
                  <c:v>0.25103300000000001</c:v>
                </c:pt>
                <c:pt idx="5">
                  <c:v>0.137325</c:v>
                </c:pt>
                <c:pt idx="6">
                  <c:v>6.8000000000000033E-2</c:v>
                </c:pt>
                <c:pt idx="7">
                  <c:v>3.5333300000000026E-2</c:v>
                </c:pt>
              </c:numCache>
            </c:numRef>
          </c:val>
        </c:ser>
        <c:ser>
          <c:idx val="2"/>
          <c:order val="2"/>
          <c:tx>
            <c:strRef>
              <c:f>Hoja1!$A$31</c:f>
              <c:strCache>
                <c:ptCount val="1"/>
                <c:pt idx="0">
                  <c:v>2</c:v>
                </c:pt>
              </c:strCache>
            </c:strRef>
          </c:tx>
          <c:cat>
            <c:numRef>
              <c:f>Hoja1!$B$28:$I$28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Hoja1!$B$31:$I$31</c:f>
              <c:numCache>
                <c:formatCode>General</c:formatCode>
                <c:ptCount val="8"/>
                <c:pt idx="0">
                  <c:v>0.25588300000000008</c:v>
                </c:pt>
                <c:pt idx="1">
                  <c:v>0.34052500000000024</c:v>
                </c:pt>
                <c:pt idx="2">
                  <c:v>0.37640000000000023</c:v>
                </c:pt>
                <c:pt idx="3">
                  <c:v>0.28228300000000001</c:v>
                </c:pt>
                <c:pt idx="4">
                  <c:v>0.29824200000000001</c:v>
                </c:pt>
                <c:pt idx="5">
                  <c:v>0.15310799999999999</c:v>
                </c:pt>
                <c:pt idx="6">
                  <c:v>6.8000000000000033E-2</c:v>
                </c:pt>
                <c:pt idx="7">
                  <c:v>4.5333300000000035E-2</c:v>
                </c:pt>
              </c:numCache>
            </c:numRef>
          </c:val>
        </c:ser>
        <c:ser>
          <c:idx val="3"/>
          <c:order val="3"/>
          <c:tx>
            <c:strRef>
              <c:f>Hoja1!$A$32</c:f>
              <c:strCache>
                <c:ptCount val="1"/>
                <c:pt idx="0">
                  <c:v>3</c:v>
                </c:pt>
              </c:strCache>
            </c:strRef>
          </c:tx>
          <c:cat>
            <c:numRef>
              <c:f>Hoja1!$B$28:$I$28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Hoja1!$B$32:$I$32</c:f>
              <c:numCache>
                <c:formatCode>General</c:formatCode>
                <c:ptCount val="8"/>
                <c:pt idx="0">
                  <c:v>0.16320000000000009</c:v>
                </c:pt>
                <c:pt idx="1">
                  <c:v>0.24071700000000013</c:v>
                </c:pt>
                <c:pt idx="2">
                  <c:v>0.24345800000000012</c:v>
                </c:pt>
                <c:pt idx="3">
                  <c:v>0.19626700000000016</c:v>
                </c:pt>
                <c:pt idx="4">
                  <c:v>0.25099200000000005</c:v>
                </c:pt>
                <c:pt idx="5">
                  <c:v>0.28607500000000002</c:v>
                </c:pt>
                <c:pt idx="6">
                  <c:v>0.28906700000000002</c:v>
                </c:pt>
                <c:pt idx="7">
                  <c:v>0.17306700000000011</c:v>
                </c:pt>
              </c:numCache>
            </c:numRef>
          </c:val>
        </c:ser>
        <c:ser>
          <c:idx val="4"/>
          <c:order val="4"/>
          <c:tx>
            <c:strRef>
              <c:f>Hoja1!$A$33</c:f>
              <c:strCache>
                <c:ptCount val="1"/>
                <c:pt idx="0">
                  <c:v>4</c:v>
                </c:pt>
              </c:strCache>
            </c:strRef>
          </c:tx>
          <c:cat>
            <c:numRef>
              <c:f>Hoja1!$B$28:$I$28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Hoja1!$B$33:$I$33</c:f>
              <c:numCache>
                <c:formatCode>General</c:formatCode>
                <c:ptCount val="8"/>
                <c:pt idx="0">
                  <c:v>0.17322499999999999</c:v>
                </c:pt>
                <c:pt idx="1">
                  <c:v>0.28935800000000023</c:v>
                </c:pt>
                <c:pt idx="2">
                  <c:v>0.28613300000000003</c:v>
                </c:pt>
                <c:pt idx="3">
                  <c:v>0.25109199999999998</c:v>
                </c:pt>
                <c:pt idx="4">
                  <c:v>0.19615800000000005</c:v>
                </c:pt>
                <c:pt idx="5">
                  <c:v>0.243175</c:v>
                </c:pt>
                <c:pt idx="6">
                  <c:v>0.24038300000000001</c:v>
                </c:pt>
                <c:pt idx="7">
                  <c:v>0.16346700000000017</c:v>
                </c:pt>
              </c:numCache>
            </c:numRef>
          </c:val>
        </c:ser>
        <c:ser>
          <c:idx val="5"/>
          <c:order val="5"/>
          <c:tx>
            <c:strRef>
              <c:f>Hoja1!$A$34</c:f>
              <c:strCache>
                <c:ptCount val="1"/>
                <c:pt idx="0">
                  <c:v>5</c:v>
                </c:pt>
              </c:strCache>
            </c:strRef>
          </c:tx>
          <c:cat>
            <c:numRef>
              <c:f>Hoja1!$B$28:$I$28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Hoja1!$B$34:$I$34</c:f>
              <c:numCache>
                <c:formatCode>General</c:formatCode>
                <c:ptCount val="8"/>
                <c:pt idx="0">
                  <c:v>4.5200000000000004E-2</c:v>
                </c:pt>
                <c:pt idx="1">
                  <c:v>6.8133300000000022E-2</c:v>
                </c:pt>
                <c:pt idx="2">
                  <c:v>0.15320800000000018</c:v>
                </c:pt>
                <c:pt idx="3">
                  <c:v>0.29813300000000004</c:v>
                </c:pt>
                <c:pt idx="4">
                  <c:v>0.28240000000000021</c:v>
                </c:pt>
                <c:pt idx="5">
                  <c:v>0.3762580000000002</c:v>
                </c:pt>
                <c:pt idx="6">
                  <c:v>0.34009200000000012</c:v>
                </c:pt>
                <c:pt idx="7">
                  <c:v>0.25589200000000001</c:v>
                </c:pt>
              </c:numCache>
            </c:numRef>
          </c:val>
        </c:ser>
        <c:ser>
          <c:idx val="6"/>
          <c:order val="6"/>
          <c:tx>
            <c:strRef>
              <c:f>Hoja1!$A$35</c:f>
              <c:strCache>
                <c:ptCount val="1"/>
                <c:pt idx="0">
                  <c:v>6</c:v>
                </c:pt>
              </c:strCache>
            </c:strRef>
          </c:tx>
          <c:cat>
            <c:numRef>
              <c:f>Hoja1!$B$28:$I$28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Hoja1!$B$35:$I$35</c:f>
              <c:numCache>
                <c:formatCode>General</c:formatCode>
                <c:ptCount val="8"/>
                <c:pt idx="0">
                  <c:v>3.5466699999999997E-2</c:v>
                </c:pt>
                <c:pt idx="1">
                  <c:v>6.8000000000000033E-2</c:v>
                </c:pt>
                <c:pt idx="2">
                  <c:v>0.13733300000000001</c:v>
                </c:pt>
                <c:pt idx="3">
                  <c:v>0.25090800000000002</c:v>
                </c:pt>
                <c:pt idx="4">
                  <c:v>0.15693300000000018</c:v>
                </c:pt>
                <c:pt idx="5">
                  <c:v>0.15720000000000012</c:v>
                </c:pt>
                <c:pt idx="6">
                  <c:v>0.16400000000000006</c:v>
                </c:pt>
                <c:pt idx="7">
                  <c:v>0.2364500000000001</c:v>
                </c:pt>
              </c:numCache>
            </c:numRef>
          </c:val>
        </c:ser>
        <c:ser>
          <c:idx val="7"/>
          <c:order val="7"/>
          <c:tx>
            <c:strRef>
              <c:f>Hoja1!$A$36</c:f>
              <c:strCache>
                <c:ptCount val="1"/>
                <c:pt idx="0">
                  <c:v>7</c:v>
                </c:pt>
              </c:strCache>
            </c:strRef>
          </c:tx>
          <c:cat>
            <c:numRef>
              <c:f>Hoja1!$B$28:$I$28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Hoja1!$B$36:$I$36</c:f>
              <c:numCache>
                <c:formatCode>General</c:formatCode>
                <c:ptCount val="8"/>
                <c:pt idx="0">
                  <c:v>4.2666700000000037E-3</c:v>
                </c:pt>
                <c:pt idx="1">
                  <c:v>7.7333300000000087E-3</c:v>
                </c:pt>
                <c:pt idx="2">
                  <c:v>1.5200000000000009E-2</c:v>
                </c:pt>
                <c:pt idx="3">
                  <c:v>2.9866699999999993E-2</c:v>
                </c:pt>
                <c:pt idx="4">
                  <c:v>5.9191700000000035E-2</c:v>
                </c:pt>
                <c:pt idx="5">
                  <c:v>0.11786700000000003</c:v>
                </c:pt>
                <c:pt idx="6">
                  <c:v>0.23530000000000001</c:v>
                </c:pt>
                <c:pt idx="7">
                  <c:v>0.23515</c:v>
                </c:pt>
              </c:numCache>
            </c:numRef>
          </c:val>
        </c:ser>
        <c:bandFmts/>
        <c:axId val="91047040"/>
        <c:axId val="91108480"/>
        <c:axId val="129038976"/>
      </c:surface3DChart>
      <c:catAx>
        <c:axId val="910470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s-ES" sz="1000" dirty="0" smtClean="0"/>
                  <a:t>Position </a:t>
                </a:r>
                <a:r>
                  <a:rPr lang="es-ES" sz="1000" dirty="0"/>
                  <a:t>X</a:t>
                </a:r>
              </a:p>
            </c:rich>
          </c:tx>
          <c:layout>
            <c:manualLayout>
              <c:xMode val="edge"/>
              <c:yMode val="edge"/>
              <c:x val="9.1728707785756383E-2"/>
              <c:y val="0.89499183231750712"/>
            </c:manualLayout>
          </c:layout>
        </c:title>
        <c:numFmt formatCode="General" sourceLinked="1"/>
        <c:tickLblPos val="low"/>
        <c:txPr>
          <a:bodyPr rot="0" vert="horz"/>
          <a:lstStyle/>
          <a:p>
            <a:pPr>
              <a:defRPr sz="1000" b="1"/>
            </a:pPr>
            <a:endParaRPr lang="es-ES"/>
          </a:p>
        </c:txPr>
        <c:crossAx val="91108480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91108480"/>
        <c:scaling>
          <c:orientation val="minMax"/>
          <c:max val="0.70000000000000062"/>
          <c:min val="0"/>
        </c:scaling>
        <c:axPos val="r"/>
        <c:majorGridlines/>
        <c:title>
          <c:tx>
            <c:rich>
              <a:bodyPr/>
              <a:lstStyle/>
              <a:p>
                <a:pPr>
                  <a:defRPr sz="1050"/>
                </a:pPr>
                <a:r>
                  <a:rPr lang="es-ES" sz="1050"/>
                  <a:t>Link Utilization</a:t>
                </a:r>
              </a:p>
            </c:rich>
          </c:tx>
          <c:layout>
            <c:manualLayout>
              <c:xMode val="edge"/>
              <c:yMode val="edge"/>
              <c:x val="0.93426428740343181"/>
              <c:y val="0.33902456270995879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 sz="1000" b="1"/>
            </a:pPr>
            <a:endParaRPr lang="es-ES"/>
          </a:p>
        </c:txPr>
        <c:crossAx val="91047040"/>
        <c:crosses val="max"/>
        <c:crossBetween val="between"/>
        <c:majorUnit val="0.1"/>
      </c:valAx>
      <c:serAx>
        <c:axId val="1290389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s-ES" sz="1000"/>
                  <a:t>Position Y</a:t>
                </a:r>
              </a:p>
            </c:rich>
          </c:tx>
          <c:layout>
            <c:manualLayout>
              <c:xMode val="edge"/>
              <c:yMode val="edge"/>
              <c:x val="0.6359875904860397"/>
              <c:y val="0.88135593220339092"/>
            </c:manualLayout>
          </c:layout>
        </c:title>
        <c:numFmt formatCode="General" sourceLinked="1"/>
        <c:tickLblPos val="low"/>
        <c:txPr>
          <a:bodyPr rot="0" vert="horz"/>
          <a:lstStyle/>
          <a:p>
            <a:pPr>
              <a:defRPr sz="1000"/>
            </a:pPr>
            <a:endParaRPr lang="es-ES"/>
          </a:p>
        </c:txPr>
        <c:crossAx val="91108480"/>
        <c:crosses val="autoZero"/>
        <c:tickLblSkip val="1"/>
        <c:tickMarkSkip val="1"/>
      </c:serAx>
    </c:plotArea>
    <c:legend>
      <c:legendPos val="r"/>
      <c:legendEntry>
        <c:idx val="0"/>
        <c:txPr>
          <a:bodyPr/>
          <a:lstStyle/>
          <a:p>
            <a:pPr rtl="0">
              <a:defRPr sz="1000"/>
            </a:pPr>
            <a:endParaRPr lang="es-ES"/>
          </a:p>
        </c:txPr>
      </c:legendEntry>
      <c:legendEntry>
        <c:idx val="1"/>
        <c:txPr>
          <a:bodyPr/>
          <a:lstStyle/>
          <a:p>
            <a:pPr rtl="0">
              <a:defRPr sz="1000"/>
            </a:pPr>
            <a:endParaRPr lang="es-ES"/>
          </a:p>
        </c:txPr>
      </c:legendEntry>
      <c:layout>
        <c:manualLayout>
          <c:xMode val="edge"/>
          <c:yMode val="edge"/>
          <c:x val="3.9757324338213135E-2"/>
          <c:y val="3.4217534912216074E-2"/>
          <c:w val="0.19931278906043526"/>
          <c:h val="0.37011727543568823"/>
        </c:manualLayout>
      </c:layout>
      <c:spPr>
        <a:solidFill>
          <a:schemeClr val="bg1"/>
        </a:solidFill>
      </c:spPr>
      <c:txPr>
        <a:bodyPr/>
        <a:lstStyle/>
        <a:p>
          <a:pPr rtl="0">
            <a:defRPr sz="1000"/>
          </a:pPr>
          <a:endParaRPr lang="es-ES"/>
        </a:p>
      </c:txPr>
    </c:legend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"/>
  <c:chart>
    <c:view3D>
      <c:rotX val="20"/>
      <c:hPercent val="100"/>
      <c:rotY val="50"/>
      <c:depthPercent val="100"/>
      <c:perspective val="14"/>
    </c:view3D>
    <c:plotArea>
      <c:layout>
        <c:manualLayout>
          <c:layoutTarget val="inner"/>
          <c:xMode val="edge"/>
          <c:yMode val="edge"/>
          <c:x val="9.3071354705274254E-3"/>
          <c:y val="1.5254237288135601E-2"/>
          <c:w val="0.9327817993795251"/>
          <c:h val="0.91186440677966096"/>
        </c:manualLayout>
      </c:layout>
      <c:surface3DChart>
        <c:ser>
          <c:idx val="0"/>
          <c:order val="0"/>
          <c:tx>
            <c:strRef>
              <c:f>Hoja1!$A$40</c:f>
              <c:strCache>
                <c:ptCount val="1"/>
                <c:pt idx="0">
                  <c:v>0</c:v>
                </c:pt>
              </c:strCache>
            </c:strRef>
          </c:tx>
          <c:cat>
            <c:numRef>
              <c:f>Hoja1!$B$39:$I$39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Hoja1!$B$40:$I$40</c:f>
              <c:numCache>
                <c:formatCode>General</c:formatCode>
                <c:ptCount val="8"/>
                <c:pt idx="0">
                  <c:v>0.39974200000000026</c:v>
                </c:pt>
                <c:pt idx="1">
                  <c:v>0.3997920000000002</c:v>
                </c:pt>
                <c:pt idx="2">
                  <c:v>0.26671700000000004</c:v>
                </c:pt>
                <c:pt idx="3">
                  <c:v>0.17795800000000012</c:v>
                </c:pt>
                <c:pt idx="4">
                  <c:v>0.1188</c:v>
                </c:pt>
                <c:pt idx="5">
                  <c:v>7.9366700000000096E-2</c:v>
                </c:pt>
                <c:pt idx="6">
                  <c:v>5.3199999999999997E-2</c:v>
                </c:pt>
                <c:pt idx="7">
                  <c:v>3.5600000000000027E-2</c:v>
                </c:pt>
              </c:numCache>
            </c:numRef>
          </c:val>
        </c:ser>
        <c:ser>
          <c:idx val="1"/>
          <c:order val="1"/>
          <c:tx>
            <c:strRef>
              <c:f>Hoja1!$A$41</c:f>
              <c:strCache>
                <c:ptCount val="1"/>
                <c:pt idx="0">
                  <c:v>1</c:v>
                </c:pt>
              </c:strCache>
            </c:strRef>
          </c:tx>
          <c:cat>
            <c:numRef>
              <c:f>Hoja1!$B$39:$I$39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Hoja1!$B$41:$I$41</c:f>
              <c:numCache>
                <c:formatCode>General</c:formatCode>
                <c:ptCount val="8"/>
                <c:pt idx="0">
                  <c:v>0.4317080000000002</c:v>
                </c:pt>
                <c:pt idx="1">
                  <c:v>0.32680000000000037</c:v>
                </c:pt>
                <c:pt idx="2">
                  <c:v>0.37328300000000025</c:v>
                </c:pt>
                <c:pt idx="3">
                  <c:v>0.33965800000000035</c:v>
                </c:pt>
                <c:pt idx="4">
                  <c:v>0.47075</c:v>
                </c:pt>
                <c:pt idx="5">
                  <c:v>0.29460000000000008</c:v>
                </c:pt>
                <c:pt idx="6">
                  <c:v>0.19691700000000012</c:v>
                </c:pt>
                <c:pt idx="7">
                  <c:v>0.13773299999999999</c:v>
                </c:pt>
              </c:numCache>
            </c:numRef>
          </c:val>
        </c:ser>
        <c:ser>
          <c:idx val="2"/>
          <c:order val="2"/>
          <c:tx>
            <c:strRef>
              <c:f>Hoja1!$A$42</c:f>
              <c:strCache>
                <c:ptCount val="1"/>
                <c:pt idx="0">
                  <c:v>2</c:v>
                </c:pt>
              </c:strCache>
            </c:strRef>
          </c:tx>
          <c:cat>
            <c:numRef>
              <c:f>Hoja1!$B$39:$I$39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Hoja1!$B$42:$I$42</c:f>
              <c:numCache>
                <c:formatCode>General</c:formatCode>
                <c:ptCount val="8"/>
                <c:pt idx="0">
                  <c:v>0.48466700000000001</c:v>
                </c:pt>
                <c:pt idx="1">
                  <c:v>0.61247499999999999</c:v>
                </c:pt>
                <c:pt idx="2">
                  <c:v>0.69045800000000002</c:v>
                </c:pt>
                <c:pt idx="3">
                  <c:v>0.53442500000000004</c:v>
                </c:pt>
                <c:pt idx="4">
                  <c:v>0.57972500000000071</c:v>
                </c:pt>
                <c:pt idx="5">
                  <c:v>0.3271920000000002</c:v>
                </c:pt>
                <c:pt idx="6">
                  <c:v>0.21933300000000011</c:v>
                </c:pt>
                <c:pt idx="7">
                  <c:v>0.163525</c:v>
                </c:pt>
              </c:numCache>
            </c:numRef>
          </c:val>
        </c:ser>
        <c:ser>
          <c:idx val="3"/>
          <c:order val="3"/>
          <c:tx>
            <c:strRef>
              <c:f>Hoja1!$A$43</c:f>
              <c:strCache>
                <c:ptCount val="1"/>
                <c:pt idx="0">
                  <c:v>3</c:v>
                </c:pt>
              </c:strCache>
            </c:strRef>
          </c:tx>
          <c:cat>
            <c:numRef>
              <c:f>Hoja1!$B$39:$I$39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Hoja1!$B$43:$I$43</c:f>
              <c:numCache>
                <c:formatCode>General</c:formatCode>
                <c:ptCount val="8"/>
                <c:pt idx="0">
                  <c:v>0.29700800000000027</c:v>
                </c:pt>
                <c:pt idx="1">
                  <c:v>0.448075</c:v>
                </c:pt>
                <c:pt idx="2">
                  <c:v>0.46226700000000004</c:v>
                </c:pt>
                <c:pt idx="3">
                  <c:v>0.40660800000000002</c:v>
                </c:pt>
                <c:pt idx="4">
                  <c:v>0.51326699999999936</c:v>
                </c:pt>
                <c:pt idx="5">
                  <c:v>0.546408</c:v>
                </c:pt>
                <c:pt idx="6">
                  <c:v>0.54720000000000002</c:v>
                </c:pt>
                <c:pt idx="7">
                  <c:v>0.34120800000000001</c:v>
                </c:pt>
              </c:numCache>
            </c:numRef>
          </c:val>
        </c:ser>
        <c:ser>
          <c:idx val="4"/>
          <c:order val="4"/>
          <c:tx>
            <c:strRef>
              <c:f>Hoja1!$A$44</c:f>
              <c:strCache>
                <c:ptCount val="1"/>
                <c:pt idx="0">
                  <c:v>4</c:v>
                </c:pt>
              </c:strCache>
            </c:strRef>
          </c:tx>
          <c:cat>
            <c:numRef>
              <c:f>Hoja1!$B$39:$I$39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Hoja1!$B$44:$I$44</c:f>
              <c:numCache>
                <c:formatCode>General</c:formatCode>
                <c:ptCount val="8"/>
                <c:pt idx="0">
                  <c:v>0.34044200000000002</c:v>
                </c:pt>
                <c:pt idx="1">
                  <c:v>0.56002500000000044</c:v>
                </c:pt>
                <c:pt idx="2">
                  <c:v>0.57627499999999998</c:v>
                </c:pt>
                <c:pt idx="3">
                  <c:v>0.52704200000000001</c:v>
                </c:pt>
                <c:pt idx="4">
                  <c:v>0.4112670000000001</c:v>
                </c:pt>
                <c:pt idx="5">
                  <c:v>0.47196700000000008</c:v>
                </c:pt>
                <c:pt idx="6">
                  <c:v>0.445467</c:v>
                </c:pt>
                <c:pt idx="7">
                  <c:v>0.29927500000000001</c:v>
                </c:pt>
              </c:numCache>
            </c:numRef>
          </c:val>
        </c:ser>
        <c:ser>
          <c:idx val="5"/>
          <c:order val="5"/>
          <c:tx>
            <c:strRef>
              <c:f>Hoja1!$A$45</c:f>
              <c:strCache>
                <c:ptCount val="1"/>
                <c:pt idx="0">
                  <c:v>5</c:v>
                </c:pt>
              </c:strCache>
            </c:strRef>
          </c:tx>
          <c:cat>
            <c:numRef>
              <c:f>Hoja1!$B$39:$I$39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Hoja1!$B$45:$I$45</c:f>
              <c:numCache>
                <c:formatCode>General</c:formatCode>
                <c:ptCount val="8"/>
                <c:pt idx="0">
                  <c:v>0.15840000000000018</c:v>
                </c:pt>
                <c:pt idx="1">
                  <c:v>0.21695800000000018</c:v>
                </c:pt>
                <c:pt idx="2">
                  <c:v>0.32836700000000035</c:v>
                </c:pt>
                <c:pt idx="3">
                  <c:v>0.56575000000000042</c:v>
                </c:pt>
                <c:pt idx="4">
                  <c:v>0.50628299999999937</c:v>
                </c:pt>
                <c:pt idx="5">
                  <c:v>0.69397500000000045</c:v>
                </c:pt>
                <c:pt idx="6">
                  <c:v>0.63919200000000043</c:v>
                </c:pt>
                <c:pt idx="7">
                  <c:v>0.49077500000000002</c:v>
                </c:pt>
              </c:numCache>
            </c:numRef>
          </c:val>
        </c:ser>
        <c:ser>
          <c:idx val="6"/>
          <c:order val="6"/>
          <c:tx>
            <c:strRef>
              <c:f>Hoja1!$A$46</c:f>
              <c:strCache>
                <c:ptCount val="1"/>
                <c:pt idx="0">
                  <c:v>6</c:v>
                </c:pt>
              </c:strCache>
            </c:strRef>
          </c:tx>
          <c:cat>
            <c:numRef>
              <c:f>Hoja1!$B$39:$I$39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Hoja1!$B$46:$I$46</c:f>
              <c:numCache>
                <c:formatCode>General</c:formatCode>
                <c:ptCount val="8"/>
                <c:pt idx="0">
                  <c:v>0.13528299999999999</c:v>
                </c:pt>
                <c:pt idx="1">
                  <c:v>0.19506699999999999</c:v>
                </c:pt>
                <c:pt idx="2">
                  <c:v>0.29378300000000002</c:v>
                </c:pt>
                <c:pt idx="3">
                  <c:v>0.48420000000000002</c:v>
                </c:pt>
                <c:pt idx="4">
                  <c:v>0.36190800000000023</c:v>
                </c:pt>
                <c:pt idx="5">
                  <c:v>0.39245800000000036</c:v>
                </c:pt>
                <c:pt idx="6">
                  <c:v>0.33581700000000042</c:v>
                </c:pt>
                <c:pt idx="7">
                  <c:v>0.43731700000000023</c:v>
                </c:pt>
              </c:numCache>
            </c:numRef>
          </c:val>
        </c:ser>
        <c:ser>
          <c:idx val="7"/>
          <c:order val="7"/>
          <c:tx>
            <c:strRef>
              <c:f>Hoja1!$A$47</c:f>
              <c:strCache>
                <c:ptCount val="1"/>
                <c:pt idx="0">
                  <c:v>7</c:v>
                </c:pt>
              </c:strCache>
            </c:strRef>
          </c:tx>
          <c:cat>
            <c:numRef>
              <c:f>Hoja1!$B$39:$I$39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Hoja1!$B$47:$I$47</c:f>
              <c:numCache>
                <c:formatCode>General</c:formatCode>
                <c:ptCount val="8"/>
                <c:pt idx="0">
                  <c:v>3.5541700000000002E-2</c:v>
                </c:pt>
                <c:pt idx="1">
                  <c:v>5.2949999999999997E-2</c:v>
                </c:pt>
                <c:pt idx="2">
                  <c:v>7.9466700000000084E-2</c:v>
                </c:pt>
                <c:pt idx="3">
                  <c:v>0.1188</c:v>
                </c:pt>
                <c:pt idx="4">
                  <c:v>0.17795000000000011</c:v>
                </c:pt>
                <c:pt idx="5">
                  <c:v>0.26671700000000004</c:v>
                </c:pt>
                <c:pt idx="6">
                  <c:v>0.3997920000000002</c:v>
                </c:pt>
                <c:pt idx="7">
                  <c:v>0.39974200000000026</c:v>
                </c:pt>
              </c:numCache>
            </c:numRef>
          </c:val>
        </c:ser>
        <c:bandFmts/>
        <c:axId val="129733760"/>
        <c:axId val="129772160"/>
        <c:axId val="130799360"/>
      </c:surface3DChart>
      <c:catAx>
        <c:axId val="1297337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s-ES" sz="1000"/>
                  <a:t>X Position</a:t>
                </a:r>
              </a:p>
            </c:rich>
          </c:tx>
          <c:layout>
            <c:manualLayout>
              <c:xMode val="edge"/>
              <c:yMode val="edge"/>
              <c:x val="7.667949511928987E-2"/>
              <c:y val="0.90018458866884066"/>
            </c:manualLayout>
          </c:layout>
        </c:title>
        <c:numFmt formatCode="General" sourceLinked="1"/>
        <c:tickLblPos val="low"/>
        <c:txPr>
          <a:bodyPr rot="0" vert="horz"/>
          <a:lstStyle/>
          <a:p>
            <a:pPr>
              <a:defRPr sz="1000" b="1"/>
            </a:pPr>
            <a:endParaRPr lang="es-ES"/>
          </a:p>
        </c:txPr>
        <c:crossAx val="129772160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29772160"/>
        <c:scaling>
          <c:orientation val="minMax"/>
        </c:scaling>
        <c:axPos val="r"/>
        <c:majorGridlines/>
        <c:title>
          <c:tx>
            <c:rich>
              <a:bodyPr/>
              <a:lstStyle/>
              <a:p>
                <a:pPr>
                  <a:defRPr sz="1000"/>
                </a:pPr>
                <a:r>
                  <a:rPr lang="es-ES" sz="1000"/>
                  <a:t>Link Utilization</a:t>
                </a:r>
              </a:p>
            </c:rich>
          </c:tx>
          <c:layout>
            <c:manualLayout>
              <c:xMode val="edge"/>
              <c:yMode val="edge"/>
              <c:x val="0.93168701524668962"/>
              <c:y val="0.28291665562006796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 sz="1000" b="1"/>
            </a:pPr>
            <a:endParaRPr lang="es-ES"/>
          </a:p>
        </c:txPr>
        <c:crossAx val="129733760"/>
        <c:crosses val="max"/>
        <c:crossBetween val="between"/>
      </c:valAx>
      <c:serAx>
        <c:axId val="1307993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s-ES" sz="1000"/>
                  <a:t>Y Position</a:t>
                </a:r>
              </a:p>
            </c:rich>
          </c:tx>
          <c:layout>
            <c:manualLayout>
              <c:xMode val="edge"/>
              <c:yMode val="edge"/>
              <c:x val="0.6359875904860397"/>
              <c:y val="0.88135593220339081"/>
            </c:manualLayout>
          </c:layout>
        </c:title>
        <c:numFmt formatCode="General" sourceLinked="1"/>
        <c:tickLblPos val="low"/>
        <c:txPr>
          <a:bodyPr rot="0" vert="horz"/>
          <a:lstStyle/>
          <a:p>
            <a:pPr>
              <a:defRPr sz="1000" b="1"/>
            </a:pPr>
            <a:endParaRPr lang="es-ES"/>
          </a:p>
        </c:txPr>
        <c:crossAx val="129772160"/>
        <c:crosses val="autoZero"/>
        <c:tickLblSkip val="1"/>
        <c:tickMarkSkip val="1"/>
      </c:serAx>
    </c:plotArea>
    <c:legend>
      <c:legendPos val="r"/>
      <c:legendEntry>
        <c:idx val="0"/>
        <c:txPr>
          <a:bodyPr/>
          <a:lstStyle/>
          <a:p>
            <a:pPr rtl="0">
              <a:defRPr sz="1000"/>
            </a:pPr>
            <a:endParaRPr lang="es-ES"/>
          </a:p>
        </c:txPr>
      </c:legendEntry>
      <c:legendEntry>
        <c:idx val="1"/>
        <c:txPr>
          <a:bodyPr/>
          <a:lstStyle/>
          <a:p>
            <a:pPr rtl="0">
              <a:defRPr sz="1000"/>
            </a:pPr>
            <a:endParaRPr lang="es-ES"/>
          </a:p>
        </c:txPr>
      </c:legendEntry>
      <c:layout>
        <c:manualLayout>
          <c:xMode val="edge"/>
          <c:yMode val="edge"/>
          <c:x val="3.9763288015963856E-4"/>
          <c:y val="1.0438207534664228E-2"/>
          <c:w val="0.152559546629705"/>
          <c:h val="0.3630809958729912"/>
        </c:manualLayout>
      </c:layout>
      <c:spPr>
        <a:solidFill>
          <a:schemeClr val="bg1"/>
        </a:solidFill>
      </c:spPr>
      <c:txPr>
        <a:bodyPr/>
        <a:lstStyle/>
        <a:p>
          <a:pPr rtl="0">
            <a:defRPr sz="1000"/>
          </a:pPr>
          <a:endParaRPr lang="es-ES"/>
        </a:p>
      </c:txPr>
    </c:legend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"/>
  <c:chart>
    <c:view3D>
      <c:rotX val="20"/>
      <c:hPercent val="100"/>
      <c:rotY val="50"/>
      <c:depthPercent val="100"/>
      <c:perspective val="14"/>
    </c:view3D>
    <c:plotArea>
      <c:layout>
        <c:manualLayout>
          <c:layoutTarget val="inner"/>
          <c:xMode val="edge"/>
          <c:yMode val="edge"/>
          <c:x val="9.3071354705274185E-3"/>
          <c:y val="1.5254237288135601E-2"/>
          <c:w val="0.93278179937952488"/>
          <c:h val="0.91186440677966096"/>
        </c:manualLayout>
      </c:layout>
      <c:surface3DChart>
        <c:ser>
          <c:idx val="0"/>
          <c:order val="0"/>
          <c:tx>
            <c:strRef>
              <c:f>Hoja1!$A$40</c:f>
              <c:strCache>
                <c:ptCount val="1"/>
                <c:pt idx="0">
                  <c:v>0</c:v>
                </c:pt>
              </c:strCache>
            </c:strRef>
          </c:tx>
          <c:cat>
            <c:numRef>
              <c:f>Hoja1!$B$39:$I$39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Hoja1!$B$40:$I$40</c:f>
              <c:numCache>
                <c:formatCode>General</c:formatCode>
                <c:ptCount val="8"/>
                <c:pt idx="0">
                  <c:v>0.39974200000000015</c:v>
                </c:pt>
                <c:pt idx="1">
                  <c:v>0.39979200000000009</c:v>
                </c:pt>
                <c:pt idx="2">
                  <c:v>0.26671700000000004</c:v>
                </c:pt>
                <c:pt idx="3">
                  <c:v>0.17795800000000006</c:v>
                </c:pt>
                <c:pt idx="4">
                  <c:v>0.1188</c:v>
                </c:pt>
                <c:pt idx="5">
                  <c:v>7.9366700000000054E-2</c:v>
                </c:pt>
                <c:pt idx="6">
                  <c:v>5.3199999999999997E-2</c:v>
                </c:pt>
                <c:pt idx="7">
                  <c:v>3.5600000000000014E-2</c:v>
                </c:pt>
              </c:numCache>
            </c:numRef>
          </c:val>
        </c:ser>
        <c:ser>
          <c:idx val="1"/>
          <c:order val="1"/>
          <c:tx>
            <c:strRef>
              <c:f>Hoja1!$A$41</c:f>
              <c:strCache>
                <c:ptCount val="1"/>
                <c:pt idx="0">
                  <c:v>1</c:v>
                </c:pt>
              </c:strCache>
            </c:strRef>
          </c:tx>
          <c:cat>
            <c:numRef>
              <c:f>Hoja1!$B$39:$I$39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Hoja1!$B$41:$I$41</c:f>
              <c:numCache>
                <c:formatCode>General</c:formatCode>
                <c:ptCount val="8"/>
                <c:pt idx="0">
                  <c:v>0.43170800000000009</c:v>
                </c:pt>
                <c:pt idx="1">
                  <c:v>0.32680000000000015</c:v>
                </c:pt>
                <c:pt idx="2">
                  <c:v>0.37328300000000014</c:v>
                </c:pt>
                <c:pt idx="3">
                  <c:v>0.33965800000000013</c:v>
                </c:pt>
                <c:pt idx="4">
                  <c:v>0.47075</c:v>
                </c:pt>
                <c:pt idx="5">
                  <c:v>0.29460000000000008</c:v>
                </c:pt>
                <c:pt idx="6">
                  <c:v>0.19691700000000006</c:v>
                </c:pt>
                <c:pt idx="7">
                  <c:v>0.13773299999999999</c:v>
                </c:pt>
              </c:numCache>
            </c:numRef>
          </c:val>
        </c:ser>
        <c:ser>
          <c:idx val="2"/>
          <c:order val="2"/>
          <c:tx>
            <c:strRef>
              <c:f>Hoja1!$A$42</c:f>
              <c:strCache>
                <c:ptCount val="1"/>
                <c:pt idx="0">
                  <c:v>2</c:v>
                </c:pt>
              </c:strCache>
            </c:strRef>
          </c:tx>
          <c:cat>
            <c:numRef>
              <c:f>Hoja1!$B$39:$I$39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Hoja1!$B$42:$I$42</c:f>
              <c:numCache>
                <c:formatCode>General</c:formatCode>
                <c:ptCount val="8"/>
                <c:pt idx="0">
                  <c:v>0.48466700000000001</c:v>
                </c:pt>
                <c:pt idx="1">
                  <c:v>0.61247499999999999</c:v>
                </c:pt>
                <c:pt idx="2">
                  <c:v>0.69045800000000002</c:v>
                </c:pt>
                <c:pt idx="3">
                  <c:v>0.53442500000000004</c:v>
                </c:pt>
                <c:pt idx="4">
                  <c:v>0.57972500000000038</c:v>
                </c:pt>
                <c:pt idx="5">
                  <c:v>0.32719200000000009</c:v>
                </c:pt>
                <c:pt idx="6">
                  <c:v>0.21933300000000006</c:v>
                </c:pt>
                <c:pt idx="7">
                  <c:v>0.163525</c:v>
                </c:pt>
              </c:numCache>
            </c:numRef>
          </c:val>
        </c:ser>
        <c:ser>
          <c:idx val="3"/>
          <c:order val="3"/>
          <c:tx>
            <c:strRef>
              <c:f>Hoja1!$A$43</c:f>
              <c:strCache>
                <c:ptCount val="1"/>
                <c:pt idx="0">
                  <c:v>3</c:v>
                </c:pt>
              </c:strCache>
            </c:strRef>
          </c:tx>
          <c:cat>
            <c:numRef>
              <c:f>Hoja1!$B$39:$I$39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Hoja1!$B$43:$I$43</c:f>
              <c:numCache>
                <c:formatCode>General</c:formatCode>
                <c:ptCount val="8"/>
                <c:pt idx="0">
                  <c:v>0.29700800000000016</c:v>
                </c:pt>
                <c:pt idx="1">
                  <c:v>0.448075</c:v>
                </c:pt>
                <c:pt idx="2">
                  <c:v>0.46226700000000004</c:v>
                </c:pt>
                <c:pt idx="3">
                  <c:v>0.40660800000000002</c:v>
                </c:pt>
                <c:pt idx="4">
                  <c:v>0.5132669999999997</c:v>
                </c:pt>
                <c:pt idx="5">
                  <c:v>0.546408</c:v>
                </c:pt>
                <c:pt idx="6">
                  <c:v>0.54720000000000002</c:v>
                </c:pt>
                <c:pt idx="7">
                  <c:v>0.34120800000000001</c:v>
                </c:pt>
              </c:numCache>
            </c:numRef>
          </c:val>
        </c:ser>
        <c:ser>
          <c:idx val="4"/>
          <c:order val="4"/>
          <c:tx>
            <c:strRef>
              <c:f>Hoja1!$A$44</c:f>
              <c:strCache>
                <c:ptCount val="1"/>
                <c:pt idx="0">
                  <c:v>4</c:v>
                </c:pt>
              </c:strCache>
            </c:strRef>
          </c:tx>
          <c:cat>
            <c:numRef>
              <c:f>Hoja1!$B$39:$I$39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Hoja1!$B$44:$I$44</c:f>
              <c:numCache>
                <c:formatCode>General</c:formatCode>
                <c:ptCount val="8"/>
                <c:pt idx="0">
                  <c:v>0.34044200000000002</c:v>
                </c:pt>
                <c:pt idx="1">
                  <c:v>0.56002500000000022</c:v>
                </c:pt>
                <c:pt idx="2">
                  <c:v>0.57627499999999998</c:v>
                </c:pt>
                <c:pt idx="3">
                  <c:v>0.52704200000000001</c:v>
                </c:pt>
                <c:pt idx="4">
                  <c:v>0.4112670000000001</c:v>
                </c:pt>
                <c:pt idx="5">
                  <c:v>0.47196700000000008</c:v>
                </c:pt>
                <c:pt idx="6">
                  <c:v>0.445467</c:v>
                </c:pt>
                <c:pt idx="7">
                  <c:v>0.29927500000000001</c:v>
                </c:pt>
              </c:numCache>
            </c:numRef>
          </c:val>
        </c:ser>
        <c:ser>
          <c:idx val="5"/>
          <c:order val="5"/>
          <c:tx>
            <c:strRef>
              <c:f>Hoja1!$A$45</c:f>
              <c:strCache>
                <c:ptCount val="1"/>
                <c:pt idx="0">
                  <c:v>5</c:v>
                </c:pt>
              </c:strCache>
            </c:strRef>
          </c:tx>
          <c:cat>
            <c:numRef>
              <c:f>Hoja1!$B$39:$I$39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Hoja1!$B$45:$I$45</c:f>
              <c:numCache>
                <c:formatCode>General</c:formatCode>
                <c:ptCount val="8"/>
                <c:pt idx="0">
                  <c:v>0.15840000000000007</c:v>
                </c:pt>
                <c:pt idx="1">
                  <c:v>0.21695800000000007</c:v>
                </c:pt>
                <c:pt idx="2">
                  <c:v>0.32836700000000013</c:v>
                </c:pt>
                <c:pt idx="3">
                  <c:v>0.5657500000000002</c:v>
                </c:pt>
                <c:pt idx="4">
                  <c:v>0.50628299999999971</c:v>
                </c:pt>
                <c:pt idx="5">
                  <c:v>0.69397500000000023</c:v>
                </c:pt>
                <c:pt idx="6">
                  <c:v>0.6391920000000002</c:v>
                </c:pt>
                <c:pt idx="7">
                  <c:v>0.49077500000000002</c:v>
                </c:pt>
              </c:numCache>
            </c:numRef>
          </c:val>
        </c:ser>
        <c:ser>
          <c:idx val="6"/>
          <c:order val="6"/>
          <c:tx>
            <c:strRef>
              <c:f>Hoja1!$A$46</c:f>
              <c:strCache>
                <c:ptCount val="1"/>
                <c:pt idx="0">
                  <c:v>6</c:v>
                </c:pt>
              </c:strCache>
            </c:strRef>
          </c:tx>
          <c:cat>
            <c:numRef>
              <c:f>Hoja1!$B$39:$I$39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Hoja1!$B$46:$I$46</c:f>
              <c:numCache>
                <c:formatCode>General</c:formatCode>
                <c:ptCount val="8"/>
                <c:pt idx="0">
                  <c:v>0.13528299999999999</c:v>
                </c:pt>
                <c:pt idx="1">
                  <c:v>0.19506699999999999</c:v>
                </c:pt>
                <c:pt idx="2">
                  <c:v>0.29378300000000002</c:v>
                </c:pt>
                <c:pt idx="3">
                  <c:v>0.48420000000000002</c:v>
                </c:pt>
                <c:pt idx="4">
                  <c:v>0.36190800000000012</c:v>
                </c:pt>
                <c:pt idx="5">
                  <c:v>0.39245800000000014</c:v>
                </c:pt>
                <c:pt idx="6">
                  <c:v>0.33581700000000025</c:v>
                </c:pt>
                <c:pt idx="7">
                  <c:v>0.43731700000000012</c:v>
                </c:pt>
              </c:numCache>
            </c:numRef>
          </c:val>
        </c:ser>
        <c:ser>
          <c:idx val="7"/>
          <c:order val="7"/>
          <c:tx>
            <c:strRef>
              <c:f>Hoja1!$A$47</c:f>
              <c:strCache>
                <c:ptCount val="1"/>
                <c:pt idx="0">
                  <c:v>7</c:v>
                </c:pt>
              </c:strCache>
            </c:strRef>
          </c:tx>
          <c:cat>
            <c:numRef>
              <c:f>Hoja1!$B$39:$I$39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Hoja1!$B$47:$I$47</c:f>
              <c:numCache>
                <c:formatCode>General</c:formatCode>
                <c:ptCount val="8"/>
                <c:pt idx="0">
                  <c:v>3.5541700000000002E-2</c:v>
                </c:pt>
                <c:pt idx="1">
                  <c:v>5.2949999999999997E-2</c:v>
                </c:pt>
                <c:pt idx="2">
                  <c:v>7.9466700000000043E-2</c:v>
                </c:pt>
                <c:pt idx="3">
                  <c:v>0.1188</c:v>
                </c:pt>
                <c:pt idx="4">
                  <c:v>0.17795000000000005</c:v>
                </c:pt>
                <c:pt idx="5">
                  <c:v>0.26671700000000004</c:v>
                </c:pt>
                <c:pt idx="6">
                  <c:v>0.39979200000000009</c:v>
                </c:pt>
                <c:pt idx="7">
                  <c:v>0.39974200000000015</c:v>
                </c:pt>
              </c:numCache>
            </c:numRef>
          </c:val>
        </c:ser>
        <c:bandFmts/>
        <c:axId val="55726080"/>
        <c:axId val="55728000"/>
        <c:axId val="55393344"/>
      </c:surface3DChart>
      <c:catAx>
        <c:axId val="557260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s-ES" sz="1000"/>
                  <a:t>X Position</a:t>
                </a:r>
              </a:p>
            </c:rich>
          </c:tx>
          <c:layout>
            <c:manualLayout>
              <c:xMode val="edge"/>
              <c:yMode val="edge"/>
              <c:x val="7.667949511928987E-2"/>
              <c:y val="0.90018458866884066"/>
            </c:manualLayout>
          </c:layout>
        </c:title>
        <c:numFmt formatCode="General" sourceLinked="1"/>
        <c:tickLblPos val="low"/>
        <c:txPr>
          <a:bodyPr rot="0" vert="horz"/>
          <a:lstStyle/>
          <a:p>
            <a:pPr>
              <a:defRPr sz="1000" b="1"/>
            </a:pPr>
            <a:endParaRPr lang="es-ES"/>
          </a:p>
        </c:txPr>
        <c:crossAx val="55728000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55728000"/>
        <c:scaling>
          <c:orientation val="minMax"/>
        </c:scaling>
        <c:axPos val="r"/>
        <c:majorGridlines/>
        <c:title>
          <c:tx>
            <c:rich>
              <a:bodyPr/>
              <a:lstStyle/>
              <a:p>
                <a:pPr>
                  <a:defRPr sz="1000"/>
                </a:pPr>
                <a:r>
                  <a:rPr lang="es-ES" sz="1000"/>
                  <a:t>Link Utilization</a:t>
                </a:r>
              </a:p>
            </c:rich>
          </c:tx>
          <c:layout>
            <c:manualLayout>
              <c:xMode val="edge"/>
              <c:yMode val="edge"/>
              <c:x val="0.93168701524668962"/>
              <c:y val="0.28291665562006785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 sz="1000" b="1"/>
            </a:pPr>
            <a:endParaRPr lang="es-ES"/>
          </a:p>
        </c:txPr>
        <c:crossAx val="55726080"/>
        <c:crosses val="max"/>
        <c:crossBetween val="between"/>
      </c:valAx>
      <c:serAx>
        <c:axId val="553933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s-ES" sz="1000"/>
                  <a:t>Y Position</a:t>
                </a:r>
              </a:p>
            </c:rich>
          </c:tx>
          <c:layout>
            <c:manualLayout>
              <c:xMode val="edge"/>
              <c:yMode val="edge"/>
              <c:x val="0.6359875904860397"/>
              <c:y val="0.88135593220339048"/>
            </c:manualLayout>
          </c:layout>
        </c:title>
        <c:numFmt formatCode="General" sourceLinked="1"/>
        <c:tickLblPos val="low"/>
        <c:txPr>
          <a:bodyPr rot="0" vert="horz"/>
          <a:lstStyle/>
          <a:p>
            <a:pPr>
              <a:defRPr sz="1000" b="1"/>
            </a:pPr>
            <a:endParaRPr lang="es-ES"/>
          </a:p>
        </c:txPr>
        <c:crossAx val="55728000"/>
        <c:crosses val="autoZero"/>
        <c:tickLblSkip val="1"/>
        <c:tickMarkSkip val="1"/>
      </c:serAx>
    </c:plotArea>
    <c:legend>
      <c:legendPos val="r"/>
      <c:legendEntry>
        <c:idx val="0"/>
        <c:txPr>
          <a:bodyPr/>
          <a:lstStyle/>
          <a:p>
            <a:pPr rtl="0">
              <a:defRPr sz="1000"/>
            </a:pPr>
            <a:endParaRPr lang="es-ES"/>
          </a:p>
        </c:txPr>
      </c:legendEntry>
      <c:legendEntry>
        <c:idx val="1"/>
        <c:txPr>
          <a:bodyPr/>
          <a:lstStyle/>
          <a:p>
            <a:pPr rtl="0">
              <a:defRPr sz="1000"/>
            </a:pPr>
            <a:endParaRPr lang="es-ES"/>
          </a:p>
        </c:txPr>
      </c:legendEntry>
      <c:layout>
        <c:manualLayout>
          <c:xMode val="edge"/>
          <c:yMode val="edge"/>
          <c:x val="3.976328801596384E-4"/>
          <c:y val="1.0438207534664228E-2"/>
          <c:w val="0.152559546629705"/>
          <c:h val="0.36308099587299092"/>
        </c:manualLayout>
      </c:layout>
      <c:spPr>
        <a:solidFill>
          <a:schemeClr val="bg1"/>
        </a:solidFill>
      </c:spPr>
      <c:txPr>
        <a:bodyPr/>
        <a:lstStyle/>
        <a:p>
          <a:pPr rtl="0">
            <a:defRPr sz="1000"/>
          </a:pPr>
          <a:endParaRPr lang="es-ES"/>
        </a:p>
      </c:txPr>
    </c:legend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"/>
  <c:chart>
    <c:plotArea>
      <c:layout>
        <c:manualLayout>
          <c:layoutTarget val="inner"/>
          <c:xMode val="edge"/>
          <c:yMode val="edge"/>
          <c:x val="9.3071380783284446E-2"/>
          <c:y val="5.423742988008852E-2"/>
          <c:w val="0.90692864529472594"/>
          <c:h val="0.77130744686325969"/>
        </c:manualLayout>
      </c:layout>
      <c:barChart>
        <c:barDir val="col"/>
        <c:grouping val="stacked"/>
        <c:ser>
          <c:idx val="0"/>
          <c:order val="0"/>
          <c:cat>
            <c:strRef>
              <c:f>Hoja4!$B$56:$L$56</c:f>
              <c:strCache>
                <c:ptCount val="11"/>
                <c:pt idx="0">
                  <c:v>TNOC</c:v>
                </c:pt>
                <c:pt idx="1">
                  <c:v>BINOC</c:v>
                </c:pt>
                <c:pt idx="3">
                  <c:v>TNOC</c:v>
                </c:pt>
                <c:pt idx="4">
                  <c:v>BINOC</c:v>
                </c:pt>
                <c:pt idx="6">
                  <c:v>TNOC</c:v>
                </c:pt>
                <c:pt idx="7">
                  <c:v>BINOC</c:v>
                </c:pt>
                <c:pt idx="9">
                  <c:v>TNOC</c:v>
                </c:pt>
                <c:pt idx="10">
                  <c:v>BINOC</c:v>
                </c:pt>
              </c:strCache>
            </c:strRef>
          </c:cat>
          <c:val>
            <c:numRef>
              <c:f>Hoja4!$B$57:$L$57</c:f>
              <c:numCache>
                <c:formatCode>General</c:formatCode>
                <c:ptCount val="11"/>
                <c:pt idx="0">
                  <c:v>1</c:v>
                </c:pt>
                <c:pt idx="1">
                  <c:v>0</c:v>
                </c:pt>
                <c:pt idx="3">
                  <c:v>1</c:v>
                </c:pt>
                <c:pt idx="4">
                  <c:v>0</c:v>
                </c:pt>
                <c:pt idx="6">
                  <c:v>1</c:v>
                </c:pt>
                <c:pt idx="7">
                  <c:v>0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cat>
            <c:strRef>
              <c:f>Hoja4!$B$56:$L$56</c:f>
              <c:strCache>
                <c:ptCount val="11"/>
                <c:pt idx="0">
                  <c:v>TNOC</c:v>
                </c:pt>
                <c:pt idx="1">
                  <c:v>BINOC</c:v>
                </c:pt>
                <c:pt idx="3">
                  <c:v>TNOC</c:v>
                </c:pt>
                <c:pt idx="4">
                  <c:v>BINOC</c:v>
                </c:pt>
                <c:pt idx="6">
                  <c:v>TNOC</c:v>
                </c:pt>
                <c:pt idx="7">
                  <c:v>BINOC</c:v>
                </c:pt>
                <c:pt idx="9">
                  <c:v>TNOC</c:v>
                </c:pt>
                <c:pt idx="10">
                  <c:v>BINOC</c:v>
                </c:pt>
              </c:strCache>
            </c:strRef>
          </c:cat>
          <c:val>
            <c:numRef>
              <c:f>Hoja4!$B$58:$L$58</c:f>
              <c:numCache>
                <c:formatCode>General</c:formatCode>
                <c:ptCount val="11"/>
                <c:pt idx="0">
                  <c:v>0</c:v>
                </c:pt>
                <c:pt idx="1">
                  <c:v>1.4155519502019733</c:v>
                </c:pt>
                <c:pt idx="3">
                  <c:v>0</c:v>
                </c:pt>
                <c:pt idx="4">
                  <c:v>2.1415656646200461</c:v>
                </c:pt>
                <c:pt idx="6">
                  <c:v>0</c:v>
                </c:pt>
                <c:pt idx="7">
                  <c:v>2.8161669692028428</c:v>
                </c:pt>
                <c:pt idx="9">
                  <c:v>0</c:v>
                </c:pt>
                <c:pt idx="10">
                  <c:v>3.1173848803521125</c:v>
                </c:pt>
              </c:numCache>
            </c:numRef>
          </c:val>
        </c:ser>
        <c:gapWidth val="50"/>
        <c:overlap val="100"/>
        <c:axId val="61190528"/>
        <c:axId val="61192064"/>
      </c:barChart>
      <c:catAx>
        <c:axId val="6119052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50"/>
            </a:pPr>
            <a:endParaRPr lang="es-ES"/>
          </a:p>
        </c:txPr>
        <c:crossAx val="61192064"/>
        <c:crosses val="autoZero"/>
        <c:auto val="1"/>
        <c:lblAlgn val="ctr"/>
        <c:lblOffset val="100"/>
        <c:tickLblSkip val="1"/>
        <c:tickMarkSkip val="1"/>
      </c:catAx>
      <c:valAx>
        <c:axId val="6119206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err="1" smtClean="0"/>
                  <a:t>Normalized</a:t>
                </a:r>
                <a:r>
                  <a:rPr lang="es-ES" baseline="0" dirty="0" smtClean="0"/>
                  <a:t> </a:t>
                </a:r>
                <a:r>
                  <a:rPr lang="es-ES" dirty="0" err="1" smtClean="0"/>
                  <a:t>Area</a:t>
                </a:r>
                <a:endParaRPr lang="es-ES" dirty="0"/>
              </a:p>
            </c:rich>
          </c:tx>
          <c:layout>
            <c:manualLayout>
              <c:xMode val="edge"/>
              <c:yMode val="edge"/>
              <c:x val="2.4509803921568627E-2"/>
              <c:y val="6.701919612989559E-3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611905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100"/>
      </a:pPr>
      <a:endParaRPr lang="es-E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"/>
  <c:chart>
    <c:plotArea>
      <c:layout>
        <c:manualLayout>
          <c:layoutTarget val="inner"/>
          <c:xMode val="edge"/>
          <c:yMode val="edge"/>
          <c:x val="9.3869728444335623E-2"/>
          <c:y val="5.9322033898307348E-2"/>
          <c:w val="0.88920124168265757"/>
          <c:h val="0.76889249137975424"/>
        </c:manualLayout>
      </c:layout>
      <c:barChart>
        <c:barDir val="col"/>
        <c:grouping val="stacked"/>
        <c:ser>
          <c:idx val="0"/>
          <c:order val="0"/>
          <c:tx>
            <c:strRef>
              <c:f>Hoja4!$A$22</c:f>
              <c:strCache>
                <c:ptCount val="1"/>
                <c:pt idx="0">
                  <c:v>BIT-R</c:v>
                </c:pt>
              </c:strCache>
            </c:strRef>
          </c:tx>
          <c:cat>
            <c:strRef>
              <c:f>Hoja4!$B$21:$L$21</c:f>
              <c:strCache>
                <c:ptCount val="11"/>
                <c:pt idx="0">
                  <c:v>TNOC</c:v>
                </c:pt>
                <c:pt idx="1">
                  <c:v>BINOC</c:v>
                </c:pt>
                <c:pt idx="3">
                  <c:v>TNOC</c:v>
                </c:pt>
                <c:pt idx="4">
                  <c:v>BINOC</c:v>
                </c:pt>
                <c:pt idx="6">
                  <c:v>TNOC</c:v>
                </c:pt>
                <c:pt idx="7">
                  <c:v>BINOC</c:v>
                </c:pt>
                <c:pt idx="9">
                  <c:v>TNOC</c:v>
                </c:pt>
                <c:pt idx="10">
                  <c:v>BINOC</c:v>
                </c:pt>
              </c:strCache>
            </c:strRef>
          </c:cat>
          <c:val>
            <c:numRef>
              <c:f>Hoja4!$B$22:$L$22</c:f>
              <c:numCache>
                <c:formatCode>General</c:formatCode>
                <c:ptCount val="11"/>
                <c:pt idx="0">
                  <c:v>0.15246769243094174</c:v>
                </c:pt>
                <c:pt idx="1">
                  <c:v>0.24524711973202695</c:v>
                </c:pt>
                <c:pt idx="3">
                  <c:v>0.15201331526812789</c:v>
                </c:pt>
                <c:pt idx="4">
                  <c:v>0.23666451335270983</c:v>
                </c:pt>
                <c:pt idx="6">
                  <c:v>0.15290771994549418</c:v>
                </c:pt>
                <c:pt idx="7">
                  <c:v>0.23013830410032096</c:v>
                </c:pt>
                <c:pt idx="9">
                  <c:v>0.15344372242246127</c:v>
                </c:pt>
                <c:pt idx="10">
                  <c:v>0.22290461080843071</c:v>
                </c:pt>
              </c:numCache>
            </c:numRef>
          </c:val>
        </c:ser>
        <c:ser>
          <c:idx val="1"/>
          <c:order val="1"/>
          <c:tx>
            <c:strRef>
              <c:f>Hoja4!$A$23</c:f>
              <c:strCache>
                <c:ptCount val="1"/>
                <c:pt idx="0">
                  <c:v>PERF-SH</c:v>
                </c:pt>
              </c:strCache>
            </c:strRef>
          </c:tx>
          <c:cat>
            <c:strRef>
              <c:f>Hoja4!$B$21:$L$21</c:f>
              <c:strCache>
                <c:ptCount val="11"/>
                <c:pt idx="0">
                  <c:v>TNOC</c:v>
                </c:pt>
                <c:pt idx="1">
                  <c:v>BINOC</c:v>
                </c:pt>
                <c:pt idx="3">
                  <c:v>TNOC</c:v>
                </c:pt>
                <c:pt idx="4">
                  <c:v>BINOC</c:v>
                </c:pt>
                <c:pt idx="6">
                  <c:v>TNOC</c:v>
                </c:pt>
                <c:pt idx="7">
                  <c:v>BINOC</c:v>
                </c:pt>
                <c:pt idx="9">
                  <c:v>TNOC</c:v>
                </c:pt>
                <c:pt idx="10">
                  <c:v>BINOC</c:v>
                </c:pt>
              </c:strCache>
            </c:strRef>
          </c:cat>
          <c:val>
            <c:numRef>
              <c:f>Hoja4!$B$23:$L$23</c:f>
              <c:numCache>
                <c:formatCode>General</c:formatCode>
                <c:ptCount val="11"/>
                <c:pt idx="0">
                  <c:v>0.30004856775201527</c:v>
                </c:pt>
                <c:pt idx="1">
                  <c:v>0.46053744974239053</c:v>
                </c:pt>
                <c:pt idx="3">
                  <c:v>0.30626015294186948</c:v>
                </c:pt>
                <c:pt idx="4">
                  <c:v>0.44978468524507442</c:v>
                </c:pt>
                <c:pt idx="6">
                  <c:v>0.30557042282514801</c:v>
                </c:pt>
                <c:pt idx="7">
                  <c:v>0.43760951710550561</c:v>
                </c:pt>
                <c:pt idx="9">
                  <c:v>0.30170823303228811</c:v>
                </c:pt>
                <c:pt idx="10">
                  <c:v>0.44592812181022595</c:v>
                </c:pt>
              </c:numCache>
            </c:numRef>
          </c:val>
        </c:ser>
        <c:ser>
          <c:idx val="2"/>
          <c:order val="2"/>
          <c:tx>
            <c:strRef>
              <c:f>Hoja4!$A$24</c:f>
              <c:strCache>
                <c:ptCount val="1"/>
                <c:pt idx="0">
                  <c:v>TR-MAT</c:v>
                </c:pt>
              </c:strCache>
            </c:strRef>
          </c:tx>
          <c:cat>
            <c:strRef>
              <c:f>Hoja4!$B$21:$L$21</c:f>
              <c:strCache>
                <c:ptCount val="11"/>
                <c:pt idx="0">
                  <c:v>TNOC</c:v>
                </c:pt>
                <c:pt idx="1">
                  <c:v>BINOC</c:v>
                </c:pt>
                <c:pt idx="3">
                  <c:v>TNOC</c:v>
                </c:pt>
                <c:pt idx="4">
                  <c:v>BINOC</c:v>
                </c:pt>
                <c:pt idx="6">
                  <c:v>TNOC</c:v>
                </c:pt>
                <c:pt idx="7">
                  <c:v>BINOC</c:v>
                </c:pt>
                <c:pt idx="9">
                  <c:v>TNOC</c:v>
                </c:pt>
                <c:pt idx="10">
                  <c:v>BINOC</c:v>
                </c:pt>
              </c:strCache>
            </c:strRef>
          </c:cat>
          <c:val>
            <c:numRef>
              <c:f>Hoja4!$B$24:$L$24</c:f>
              <c:numCache>
                <c:formatCode>General</c:formatCode>
                <c:ptCount val="11"/>
                <c:pt idx="0">
                  <c:v>0.21853986310903747</c:v>
                </c:pt>
                <c:pt idx="1">
                  <c:v>0.31091372464588185</c:v>
                </c:pt>
                <c:pt idx="3">
                  <c:v>0.21779389490563228</c:v>
                </c:pt>
                <c:pt idx="4">
                  <c:v>0.28945431962434592</c:v>
                </c:pt>
                <c:pt idx="6">
                  <c:v>0.21955135768575371</c:v>
                </c:pt>
                <c:pt idx="7">
                  <c:v>0.26607849181954446</c:v>
                </c:pt>
                <c:pt idx="9">
                  <c:v>0.22021827254141152</c:v>
                </c:pt>
                <c:pt idx="10">
                  <c:v>0.25455322244714729</c:v>
                </c:pt>
              </c:numCache>
            </c:numRef>
          </c:val>
        </c:ser>
        <c:ser>
          <c:idx val="3"/>
          <c:order val="3"/>
          <c:tx>
            <c:strRef>
              <c:f>Hoja4!$A$25</c:f>
              <c:strCache>
                <c:ptCount val="1"/>
                <c:pt idx="0">
                  <c:v>RANDOM</c:v>
                </c:pt>
              </c:strCache>
            </c:strRef>
          </c:tx>
          <c:cat>
            <c:strRef>
              <c:f>Hoja4!$B$21:$L$21</c:f>
              <c:strCache>
                <c:ptCount val="11"/>
                <c:pt idx="0">
                  <c:v>TNOC</c:v>
                </c:pt>
                <c:pt idx="1">
                  <c:v>BINOC</c:v>
                </c:pt>
                <c:pt idx="3">
                  <c:v>TNOC</c:v>
                </c:pt>
                <c:pt idx="4">
                  <c:v>BINOC</c:v>
                </c:pt>
                <c:pt idx="6">
                  <c:v>TNOC</c:v>
                </c:pt>
                <c:pt idx="7">
                  <c:v>BINOC</c:v>
                </c:pt>
                <c:pt idx="9">
                  <c:v>TNOC</c:v>
                </c:pt>
                <c:pt idx="10">
                  <c:v>BINOC</c:v>
                </c:pt>
              </c:strCache>
            </c:strRef>
          </c:cat>
          <c:val>
            <c:numRef>
              <c:f>Hoja4!$B$25:$L$25</c:f>
              <c:numCache>
                <c:formatCode>General</c:formatCode>
                <c:ptCount val="11"/>
                <c:pt idx="0">
                  <c:v>0.32894387670800845</c:v>
                </c:pt>
                <c:pt idx="1">
                  <c:v>0.39570200429599361</c:v>
                </c:pt>
                <c:pt idx="3">
                  <c:v>0.32393263688437191</c:v>
                </c:pt>
                <c:pt idx="4">
                  <c:v>0.37354139604635578</c:v>
                </c:pt>
                <c:pt idx="6">
                  <c:v>0.32197049954360696</c:v>
                </c:pt>
                <c:pt idx="7">
                  <c:v>0.33775803359746415</c:v>
                </c:pt>
                <c:pt idx="9">
                  <c:v>0.32462977200384258</c:v>
                </c:pt>
                <c:pt idx="10">
                  <c:v>0.32461868808751165</c:v>
                </c:pt>
              </c:numCache>
            </c:numRef>
          </c:val>
        </c:ser>
        <c:gapWidth val="50"/>
        <c:overlap val="100"/>
        <c:axId val="55481472"/>
        <c:axId val="55583104"/>
      </c:barChart>
      <c:catAx>
        <c:axId val="554814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55583104"/>
        <c:crosses val="autoZero"/>
        <c:auto val="1"/>
        <c:lblAlgn val="ctr"/>
        <c:lblOffset val="100"/>
        <c:tickLblSkip val="1"/>
        <c:tickMarkSkip val="1"/>
      </c:catAx>
      <c:valAx>
        <c:axId val="555831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Normalized Maximum Throughput</a:t>
                </a:r>
              </a:p>
            </c:rich>
          </c:tx>
          <c:layout>
            <c:manualLayout>
              <c:xMode val="edge"/>
              <c:yMode val="edge"/>
              <c:x val="3.9628530029312391E-3"/>
              <c:y val="3.1170309772706652E-2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554814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643249005884552"/>
          <c:y val="2.8758177208240382E-3"/>
          <c:w val="0.58903787714124956"/>
          <c:h val="0.11682341790609507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</c:chart>
  <c:spPr>
    <a:ln>
      <a:noFill/>
    </a:ln>
  </c:spPr>
  <c:txPr>
    <a:bodyPr/>
    <a:lstStyle/>
    <a:p>
      <a:pPr>
        <a:defRPr sz="1000"/>
      </a:pPr>
      <a:endParaRPr lang="es-E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"/>
  <c:chart>
    <c:plotArea>
      <c:layout>
        <c:manualLayout>
          <c:layoutTarget val="inner"/>
          <c:xMode val="edge"/>
          <c:yMode val="edge"/>
          <c:x val="8.8747233801657152E-2"/>
          <c:y val="5.4237288135593247E-2"/>
          <c:w val="0.89987738665019812"/>
          <c:h val="0.63389830508474598"/>
        </c:manualLayout>
      </c:layout>
      <c:barChart>
        <c:barDir val="col"/>
        <c:grouping val="stacked"/>
        <c:ser>
          <c:idx val="0"/>
          <c:order val="0"/>
          <c:cat>
            <c:strRef>
              <c:f>Hoja4!$B$64:$L$64</c:f>
              <c:strCache>
                <c:ptCount val="11"/>
                <c:pt idx="0">
                  <c:v>TNOC</c:v>
                </c:pt>
                <c:pt idx="1">
                  <c:v>BINOC</c:v>
                </c:pt>
                <c:pt idx="3">
                  <c:v>TNOC</c:v>
                </c:pt>
                <c:pt idx="4">
                  <c:v>BINOC</c:v>
                </c:pt>
                <c:pt idx="6">
                  <c:v>TNOC</c:v>
                </c:pt>
                <c:pt idx="7">
                  <c:v>BINOC</c:v>
                </c:pt>
                <c:pt idx="9">
                  <c:v>TNOC</c:v>
                </c:pt>
                <c:pt idx="10">
                  <c:v>BINOC</c:v>
                </c:pt>
              </c:strCache>
            </c:strRef>
          </c:cat>
          <c:val>
            <c:numRef>
              <c:f>Hoja4!$B$65:$L$65</c:f>
              <c:numCache>
                <c:formatCode>General</c:formatCode>
                <c:ptCount val="11"/>
                <c:pt idx="0">
                  <c:v>1</c:v>
                </c:pt>
                <c:pt idx="1">
                  <c:v>0</c:v>
                </c:pt>
                <c:pt idx="3">
                  <c:v>1</c:v>
                </c:pt>
                <c:pt idx="4">
                  <c:v>0</c:v>
                </c:pt>
                <c:pt idx="6">
                  <c:v>1</c:v>
                </c:pt>
                <c:pt idx="7">
                  <c:v>0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cat>
            <c:strRef>
              <c:f>Hoja4!$B$64:$L$64</c:f>
              <c:strCache>
                <c:ptCount val="11"/>
                <c:pt idx="0">
                  <c:v>TNOC</c:v>
                </c:pt>
                <c:pt idx="1">
                  <c:v>BINOC</c:v>
                </c:pt>
                <c:pt idx="3">
                  <c:v>TNOC</c:v>
                </c:pt>
                <c:pt idx="4">
                  <c:v>BINOC</c:v>
                </c:pt>
                <c:pt idx="6">
                  <c:v>TNOC</c:v>
                </c:pt>
                <c:pt idx="7">
                  <c:v>BINOC</c:v>
                </c:pt>
                <c:pt idx="9">
                  <c:v>TNOC</c:v>
                </c:pt>
                <c:pt idx="10">
                  <c:v>BINOC</c:v>
                </c:pt>
              </c:strCache>
            </c:strRef>
          </c:cat>
          <c:val>
            <c:numRef>
              <c:f>Hoja4!$B$66:$L$66</c:f>
              <c:numCache>
                <c:formatCode>0.00E+00</c:formatCode>
                <c:ptCount val="11"/>
                <c:pt idx="0" formatCode="General">
                  <c:v>0</c:v>
                </c:pt>
                <c:pt idx="1">
                  <c:v>0.94761121212897292</c:v>
                </c:pt>
                <c:pt idx="3" formatCode="General">
                  <c:v>0</c:v>
                </c:pt>
                <c:pt idx="4">
                  <c:v>1.0349422061375975</c:v>
                </c:pt>
                <c:pt idx="6" formatCode="General">
                  <c:v>0</c:v>
                </c:pt>
                <c:pt idx="7">
                  <c:v>1.1491153010140354</c:v>
                </c:pt>
                <c:pt idx="9" formatCode="General">
                  <c:v>0</c:v>
                </c:pt>
                <c:pt idx="10">
                  <c:v>1.2617718580744999</c:v>
                </c:pt>
              </c:numCache>
            </c:numRef>
          </c:val>
        </c:ser>
        <c:gapWidth val="50"/>
        <c:overlap val="100"/>
        <c:axId val="70662784"/>
        <c:axId val="70699648"/>
      </c:barChart>
      <c:catAx>
        <c:axId val="7066278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70699648"/>
        <c:crosses val="autoZero"/>
        <c:auto val="1"/>
        <c:lblAlgn val="ctr"/>
        <c:lblOffset val="100"/>
        <c:tickLblSkip val="1"/>
        <c:tickMarkSkip val="1"/>
      </c:catAx>
      <c:valAx>
        <c:axId val="706996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err="1" smtClean="0"/>
                  <a:t>Normalized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Energy</a:t>
                </a:r>
                <a:endParaRPr lang="es-ES" dirty="0" smtClean="0"/>
              </a:p>
            </c:rich>
          </c:tx>
          <c:layout>
            <c:manualLayout>
              <c:xMode val="edge"/>
              <c:yMode val="edge"/>
              <c:x val="1.9648397104446741E-2"/>
              <c:y val="0.16779661016949166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706627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/>
      </a:pPr>
      <a:endParaRPr lang="es-E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Hoja3!$C$4</c:f>
              <c:strCache>
                <c:ptCount val="1"/>
                <c:pt idx="0">
                  <c:v>UNI-DIR</c:v>
                </c:pt>
              </c:strCache>
            </c:strRef>
          </c:tx>
          <c:cat>
            <c:strRef>
              <c:f>Hoja3!$C$4:$C$5</c:f>
              <c:strCache>
                <c:ptCount val="2"/>
                <c:pt idx="0">
                  <c:v>UNI-DIR</c:v>
                </c:pt>
                <c:pt idx="1">
                  <c:v>BI-DIR</c:v>
                </c:pt>
              </c:strCache>
            </c:strRef>
          </c:cat>
          <c:val>
            <c:numRef>
              <c:f>Hoja3!$D$4:$E$4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Hoja3!$C$5</c:f>
              <c:strCache>
                <c:ptCount val="1"/>
                <c:pt idx="0">
                  <c:v>BI-DIR</c:v>
                </c:pt>
              </c:strCache>
            </c:strRef>
          </c:tx>
          <c:cat>
            <c:strRef>
              <c:f>Hoja3!$C$4:$C$5</c:f>
              <c:strCache>
                <c:ptCount val="2"/>
                <c:pt idx="0">
                  <c:v>UNI-DIR</c:v>
                </c:pt>
                <c:pt idx="1">
                  <c:v>BI-DIR</c:v>
                </c:pt>
              </c:strCache>
            </c:strRef>
          </c:cat>
          <c:val>
            <c:numRef>
              <c:f>Hoja3!$D$5:$E$5</c:f>
              <c:numCache>
                <c:formatCode>General</c:formatCode>
                <c:ptCount val="2"/>
                <c:pt idx="0">
                  <c:v>0</c:v>
                </c:pt>
                <c:pt idx="1">
                  <c:v>1.25</c:v>
                </c:pt>
              </c:numCache>
            </c:numRef>
          </c:val>
        </c:ser>
        <c:gapWidth val="0"/>
        <c:overlap val="100"/>
        <c:axId val="56677888"/>
        <c:axId val="56679424"/>
      </c:barChart>
      <c:catAx>
        <c:axId val="56677888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56679424"/>
        <c:crosses val="autoZero"/>
        <c:auto val="1"/>
        <c:lblAlgn val="ctr"/>
        <c:lblOffset val="100"/>
      </c:catAx>
      <c:valAx>
        <c:axId val="566794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s-ES" sz="1100" dirty="0" err="1">
                    <a:latin typeface="Tahoma" pitchFamily="34" charset="0"/>
                    <a:cs typeface="Tahoma" pitchFamily="34" charset="0"/>
                  </a:rPr>
                  <a:t>Normalized</a:t>
                </a:r>
                <a:r>
                  <a:rPr lang="es-ES" sz="1100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s-ES" sz="1100" dirty="0" err="1">
                    <a:latin typeface="Tahoma" pitchFamily="34" charset="0"/>
                    <a:cs typeface="Tahoma" pitchFamily="34" charset="0"/>
                  </a:rPr>
                  <a:t>Energy</a:t>
                </a:r>
                <a:endParaRPr lang="es-ES" sz="1100" dirty="0">
                  <a:latin typeface="Tahoma" pitchFamily="34" charset="0"/>
                  <a:cs typeface="Tahoma" pitchFamily="34" charset="0"/>
                </a:endParaRPr>
              </a:p>
            </c:rich>
          </c:tx>
          <c:layout>
            <c:manualLayout>
              <c:xMode val="edge"/>
              <c:yMode val="edge"/>
              <c:x val="3.168724604980222E-2"/>
              <c:y val="0.2088349372995042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56677888"/>
        <c:crosses val="autoZero"/>
        <c:crossBetween val="between"/>
      </c:valAx>
    </c:plotArea>
    <c:plotVisOnly val="1"/>
  </c:chart>
  <c:txPr>
    <a:bodyPr/>
    <a:lstStyle/>
    <a:p>
      <a:pPr>
        <a:defRPr b="1"/>
      </a:pPr>
      <a:endParaRPr lang="es-ES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Hoja3!$C$4</c:f>
              <c:strCache>
                <c:ptCount val="1"/>
                <c:pt idx="0">
                  <c:v>UNI-DIR</c:v>
                </c:pt>
              </c:strCache>
            </c:strRef>
          </c:tx>
          <c:cat>
            <c:strRef>
              <c:f>Hoja3!$C$4:$C$6</c:f>
              <c:strCache>
                <c:ptCount val="3"/>
                <c:pt idx="0">
                  <c:v>UNI-DIR</c:v>
                </c:pt>
                <c:pt idx="1">
                  <c:v>BI-DIR</c:v>
                </c:pt>
                <c:pt idx="2">
                  <c:v>BI-DIR + SEG</c:v>
                </c:pt>
              </c:strCache>
            </c:strRef>
          </c:cat>
          <c:val>
            <c:numRef>
              <c:f>Hoja3!$D$4:$F$4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Hoja3!$C$5</c:f>
              <c:strCache>
                <c:ptCount val="1"/>
                <c:pt idx="0">
                  <c:v>BI-DIR</c:v>
                </c:pt>
              </c:strCache>
            </c:strRef>
          </c:tx>
          <c:cat>
            <c:strRef>
              <c:f>Hoja3!$C$4:$C$6</c:f>
              <c:strCache>
                <c:ptCount val="3"/>
                <c:pt idx="0">
                  <c:v>UNI-DIR</c:v>
                </c:pt>
                <c:pt idx="1">
                  <c:v>BI-DIR</c:v>
                </c:pt>
                <c:pt idx="2">
                  <c:v>BI-DIR + SEG</c:v>
                </c:pt>
              </c:strCache>
            </c:strRef>
          </c:cat>
          <c:val>
            <c:numRef>
              <c:f>Hoja3!$D$5:$F$5</c:f>
              <c:numCache>
                <c:formatCode>General</c:formatCode>
                <c:ptCount val="3"/>
                <c:pt idx="0">
                  <c:v>0</c:v>
                </c:pt>
                <c:pt idx="1">
                  <c:v>1.25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Hoja3!$C$6</c:f>
              <c:strCache>
                <c:ptCount val="1"/>
                <c:pt idx="0">
                  <c:v>BI-DIR + SEG</c:v>
                </c:pt>
              </c:strCache>
            </c:strRef>
          </c:tx>
          <c:cat>
            <c:strRef>
              <c:f>Hoja3!$C$4:$C$6</c:f>
              <c:strCache>
                <c:ptCount val="3"/>
                <c:pt idx="0">
                  <c:v>UNI-DIR</c:v>
                </c:pt>
                <c:pt idx="1">
                  <c:v>BI-DIR</c:v>
                </c:pt>
                <c:pt idx="2">
                  <c:v>BI-DIR + SEG</c:v>
                </c:pt>
              </c:strCache>
            </c:strRef>
          </c:cat>
          <c:val>
            <c:numRef>
              <c:f>Hoja3!$D$6:$F$6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1.1100000000000001</c:v>
                </c:pt>
              </c:numCache>
            </c:numRef>
          </c:val>
        </c:ser>
        <c:gapWidth val="0"/>
        <c:overlap val="100"/>
        <c:axId val="57708928"/>
        <c:axId val="57710464"/>
      </c:barChart>
      <c:catAx>
        <c:axId val="57708928"/>
        <c:scaling>
          <c:orientation val="minMax"/>
        </c:scaling>
        <c:axPos val="b"/>
        <c:tickLblPos val="nextTo"/>
        <c:crossAx val="57710464"/>
        <c:crosses val="autoZero"/>
        <c:auto val="1"/>
        <c:lblAlgn val="ctr"/>
        <c:lblOffset val="100"/>
      </c:catAx>
      <c:valAx>
        <c:axId val="577104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 dirty="0" err="1" smtClean="0">
                    <a:latin typeface="Tahoma" pitchFamily="34" charset="0"/>
                    <a:cs typeface="Tahoma" pitchFamily="34" charset="0"/>
                  </a:rPr>
                  <a:t>Normalized</a:t>
                </a:r>
                <a:r>
                  <a:rPr lang="es-ES" dirty="0" smtClean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s-ES" dirty="0" err="1" smtClean="0">
                    <a:latin typeface="Tahoma" pitchFamily="34" charset="0"/>
                    <a:cs typeface="Tahoma" pitchFamily="34" charset="0"/>
                  </a:rPr>
                  <a:t>Energy</a:t>
                </a:r>
                <a:endParaRPr lang="es-ES" dirty="0">
                  <a:latin typeface="Tahoma" pitchFamily="34" charset="0"/>
                  <a:cs typeface="Tahoma" pitchFamily="34" charset="0"/>
                </a:endParaRPr>
              </a:p>
            </c:rich>
          </c:tx>
          <c:layout>
            <c:manualLayout>
              <c:xMode val="edge"/>
              <c:yMode val="edge"/>
              <c:x val="2.3968776422273234E-2"/>
              <c:y val="0.2134645669291339"/>
            </c:manualLayout>
          </c:layout>
        </c:title>
        <c:numFmt formatCode="General" sourceLinked="1"/>
        <c:tickLblPos val="nextTo"/>
        <c:crossAx val="57708928"/>
        <c:crosses val="autoZero"/>
        <c:crossBetween val="between"/>
      </c:valAx>
    </c:plotArea>
    <c:plotVisOnly val="1"/>
  </c:chart>
  <c:txPr>
    <a:bodyPr/>
    <a:lstStyle/>
    <a:p>
      <a:pPr>
        <a:defRPr sz="1100" b="1"/>
      </a:pPr>
      <a:endParaRPr lang="es-ES"/>
    </a:p>
  </c:tx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0.1165</cdr:x>
      <cdr:y>0.89575</cdr:y>
    </cdr:from>
    <cdr:to>
      <cdr:x>0.2715</cdr:x>
      <cdr:y>1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73044" y="5033891"/>
          <a:ext cx="1427654" cy="5858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41148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S" sz="2000" b="1" i="0" u="none" strike="noStrike" baseline="0">
              <a:solidFill>
                <a:srgbClr val="000000"/>
              </a:solidFill>
              <a:latin typeface="Arial"/>
              <a:cs typeface="Arial"/>
            </a:rPr>
            <a:t>16-bit link</a:t>
          </a:r>
        </a:p>
      </cdr:txBody>
    </cdr:sp>
  </cdr:relSizeAnchor>
  <cdr:relSizeAnchor xmlns:cdr="http://schemas.openxmlformats.org/drawingml/2006/chartDrawing">
    <cdr:from>
      <cdr:x>0.357</cdr:x>
      <cdr:y>0.89575</cdr:y>
    </cdr:from>
    <cdr:to>
      <cdr:x>0.512</cdr:x>
      <cdr:y>1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8211" y="5033891"/>
          <a:ext cx="1427655" cy="5858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41148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S" sz="2000" b="1" i="0" u="none" strike="noStrike" baseline="0">
              <a:solidFill>
                <a:srgbClr val="000000"/>
              </a:solidFill>
              <a:latin typeface="Arial"/>
              <a:cs typeface="Arial"/>
            </a:rPr>
            <a:t>32-bit link</a:t>
          </a:r>
        </a:p>
      </cdr:txBody>
    </cdr:sp>
  </cdr:relSizeAnchor>
  <cdr:relSizeAnchor xmlns:cdr="http://schemas.openxmlformats.org/drawingml/2006/chartDrawing">
    <cdr:from>
      <cdr:x>0.60375</cdr:x>
      <cdr:y>0.89575</cdr:y>
    </cdr:from>
    <cdr:to>
      <cdr:x>0.75775</cdr:x>
      <cdr:y>1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60945" y="5033891"/>
          <a:ext cx="1418444" cy="5858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41148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S" sz="2000" b="1" i="0" u="none" strike="noStrike" baseline="0">
              <a:solidFill>
                <a:srgbClr val="000000"/>
              </a:solidFill>
              <a:latin typeface="Arial"/>
              <a:cs typeface="Arial"/>
            </a:rPr>
            <a:t>64-bit link</a:t>
          </a:r>
        </a:p>
      </cdr:txBody>
    </cdr:sp>
  </cdr:relSizeAnchor>
  <cdr:relSizeAnchor xmlns:cdr="http://schemas.openxmlformats.org/drawingml/2006/chartDrawing">
    <cdr:from>
      <cdr:x>0.846</cdr:x>
      <cdr:y>0.89575</cdr:y>
    </cdr:from>
    <cdr:to>
      <cdr:x>1</cdr:x>
      <cdr:y>1</cdr:y>
    </cdr:to>
    <cdr:sp macro="" textlink="">
      <cdr:nvSpPr>
        <cdr:cNvPr id="102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792231" y="5033891"/>
          <a:ext cx="1418444" cy="5858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41148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S" sz="2000" b="1" i="0" u="none" strike="noStrike" baseline="0">
              <a:solidFill>
                <a:srgbClr val="000000"/>
              </a:solidFill>
              <a:latin typeface="Arial"/>
              <a:cs typeface="Arial"/>
            </a:rPr>
            <a:t>128-bit link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49F3E7-A9FA-46FA-A07F-47BD7D8EB104}" type="datetimeFigureOut">
              <a:rPr lang="es-ES"/>
              <a:pPr>
                <a:defRPr/>
              </a:pPr>
              <a:t>25/09/2012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87D06D-4879-407C-9E93-6D1D32DD6C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C72063-907E-4E75-B4B7-934999A7D3E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&lt;Literal&gt;</a:t>
            </a: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CCB3C6-CA9A-498A-B683-F8E3BA571D0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&lt;Literal&gt;</a:t>
            </a: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CCB3C6-CA9A-498A-B683-F8E3BA571D0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&lt;Literal&gt;</a:t>
            </a: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CCB3C6-CA9A-498A-B683-F8E3BA571D0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&lt;Literal&gt;</a:t>
            </a: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CCB3C6-CA9A-498A-B683-F8E3BA571D0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&lt;Literal&gt;</a:t>
            </a: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CCB3C6-CA9A-498A-B683-F8E3BA571D0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&lt;Literal&gt;</a:t>
            </a: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CCB3C6-CA9A-498A-B683-F8E3BA571D0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&lt;Literal&gt;</a:t>
            </a: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CCB3C6-CA9A-498A-B683-F8E3BA571D0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&lt;Literal&gt;</a:t>
            </a: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CCB3C6-CA9A-498A-B683-F8E3BA571D0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&lt;Literal&gt;</a:t>
            </a: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CCB3C6-CA9A-498A-B683-F8E3BA571D0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&lt;Literal&gt;</a:t>
            </a: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CCB3C6-CA9A-498A-B683-F8E3BA571D0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r="11111"/>
          <a:stretch>
            <a:fillRect/>
          </a:stretch>
        </p:blipFill>
        <p:spPr bwMode="hidden">
          <a:xfrm>
            <a:off x="-1" y="-1"/>
            <a:ext cx="9144001" cy="6861349"/>
          </a:xfrm>
          <a:prstGeom prst="rect">
            <a:avLst/>
          </a:prstGeom>
          <a:noFill/>
          <a:ln w="2857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5" name="63 Rectángulo"/>
          <p:cNvSpPr/>
          <p:nvPr/>
        </p:nvSpPr>
        <p:spPr bwMode="hidden">
          <a:xfrm>
            <a:off x="0" y="3048000"/>
            <a:ext cx="9144000" cy="3276600"/>
          </a:xfrm>
          <a:prstGeom prst="rect">
            <a:avLst/>
          </a:prstGeom>
          <a:gradFill flip="none" rotWithShape="1">
            <a:gsLst>
              <a:gs pos="1000">
                <a:schemeClr val="bg1">
                  <a:alpha val="40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0">
                <a:schemeClr val="bg1">
                  <a:alpha val="76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4400000" scaled="0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s-ES">
              <a:solidFill>
                <a:schemeClr val="accent1"/>
              </a:solidFill>
            </a:endParaRPr>
          </a:p>
        </p:txBody>
      </p:sp>
      <p:sp>
        <p:nvSpPr>
          <p:cNvPr id="148537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8538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616C8-0CE8-428E-82F1-D751B63DCA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6019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6019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3C041-1276-43F2-89B7-D44A25E3CF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685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105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105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7AD34B-4276-4184-91E9-90E7DA42E2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51F12-5459-47FB-9FAD-E2AF061834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E1275-EE6A-4D57-B84E-28D38EB76C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3ECFF-5B36-4DD2-8ABE-5741CD89E3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3EE4D-D64D-434E-A2DA-3FCB1667C4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EB3C4-B7B9-4313-B174-B21C32371D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7CB31-DA5C-4407-9604-CB32C3E6A8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C56FE-B065-4F12-8A06-37E6262FAD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10042-EBAF-4975-BC35-F40940E183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6" name="12 Conector recto"/>
          <p:cNvCxnSpPr>
            <a:cxnSpLocks noChangeShapeType="1"/>
          </p:cNvCxnSpPr>
          <p:nvPr/>
        </p:nvCxnSpPr>
        <p:spPr bwMode="ltGray">
          <a:xfrm>
            <a:off x="0" y="6357938"/>
            <a:ext cx="9144000" cy="14287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27" name="10 Conector recto"/>
          <p:cNvCxnSpPr>
            <a:cxnSpLocks noChangeShapeType="1"/>
          </p:cNvCxnSpPr>
          <p:nvPr/>
        </p:nvCxnSpPr>
        <p:spPr bwMode="auto">
          <a:xfrm>
            <a:off x="0" y="923925"/>
            <a:ext cx="9144000" cy="1588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</p:cxn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r="9774"/>
          <a:stretch>
            <a:fillRect/>
          </a:stretch>
        </p:blipFill>
        <p:spPr bwMode="hidden">
          <a:xfrm>
            <a:off x="0" y="-10567"/>
            <a:ext cx="9144000" cy="6868567"/>
          </a:xfrm>
          <a:prstGeom prst="rect">
            <a:avLst/>
          </a:prstGeom>
          <a:noFill/>
          <a:ln w="2857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64" name="63 Rectángulo"/>
          <p:cNvSpPr/>
          <p:nvPr/>
        </p:nvSpPr>
        <p:spPr bwMode="hidden">
          <a:xfrm>
            <a:off x="0" y="914400"/>
            <a:ext cx="9144000" cy="5486400"/>
          </a:xfrm>
          <a:prstGeom prst="rect">
            <a:avLst/>
          </a:prstGeom>
          <a:gradFill flip="none" rotWithShape="1">
            <a:gsLst>
              <a:gs pos="10000">
                <a:schemeClr val="bg1">
                  <a:alpha val="91000"/>
                </a:schemeClr>
              </a:gs>
              <a:gs pos="50000">
                <a:schemeClr val="bg1"/>
              </a:gs>
            </a:gsLst>
            <a:lin ang="162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s-ES">
              <a:solidFill>
                <a:schemeClr val="accent1"/>
              </a:solidFill>
            </a:endParaRPr>
          </a:p>
        </p:txBody>
      </p:sp>
      <p:sp>
        <p:nvSpPr>
          <p:cNvPr id="147513" name="Rectangle 57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2286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dirty="0" smtClean="0"/>
          </a:p>
        </p:txBody>
      </p:sp>
      <p:sp>
        <p:nvSpPr>
          <p:cNvPr id="1033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ltGray">
          <a:xfrm>
            <a:off x="304800" y="1143000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7516" name="Rectangle 60"/>
          <p:cNvSpPr>
            <a:spLocks noGrp="1" noChangeArrowheads="1"/>
          </p:cNvSpPr>
          <p:nvPr>
            <p:ph type="ftr" sz="quarter" idx="3"/>
          </p:nvPr>
        </p:nvSpPr>
        <p:spPr bwMode="ltGray">
          <a:xfrm>
            <a:off x="304800" y="64008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40000"/>
                    <a:lumOff val="60000"/>
                  </a:schemeClr>
                </a:solidFill>
                <a:latin typeface="Eurostile Bold" pitchFamily="34" charset="0"/>
              </a:defRPr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147517" name="Rectangle 61"/>
          <p:cNvSpPr>
            <a:spLocks noGrp="1" noChangeArrowheads="1"/>
          </p:cNvSpPr>
          <p:nvPr>
            <p:ph type="sldNum" sz="quarter" idx="4"/>
          </p:nvPr>
        </p:nvSpPr>
        <p:spPr bwMode="ltGray">
          <a:xfrm>
            <a:off x="6553200" y="6400800"/>
            <a:ext cx="1577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Eurostile Bold" pitchFamily="34" charset="0"/>
              </a:defRPr>
            </a:lvl1pPr>
          </a:lstStyle>
          <a:p>
            <a:pPr>
              <a:defRPr/>
            </a:pPr>
            <a:fld id="{B026A769-693D-4447-AD92-28E089AD3A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3789" t="8658" r="9494" b="21710"/>
          <a:stretch>
            <a:fillRect/>
          </a:stretch>
        </p:blipFill>
        <p:spPr bwMode="ltGray">
          <a:xfrm>
            <a:off x="8603456" y="6396039"/>
            <a:ext cx="48101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7" descr="logo_UC"/>
          <p:cNvPicPr>
            <a:picLocks noChangeAspect="1" noChangeArrowheads="1"/>
          </p:cNvPicPr>
          <p:nvPr/>
        </p:nvPicPr>
        <p:blipFill>
          <a:blip r:embed="rId16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ltGray">
          <a:xfrm>
            <a:off x="8201245" y="6400800"/>
            <a:ext cx="371409" cy="37279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ABAED9"/>
          </a:solidFill>
          <a:effectLst>
            <a:reflection blurRad="6350" stA="55000" endA="300" endPos="45500" dir="5400000" sy="-100000" algn="bl" rotWithShape="0"/>
          </a:effectLst>
          <a:latin typeface="Eurostile Bold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ABAED9"/>
          </a:solidFill>
          <a:latin typeface="Eurostile Bold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ABAED9"/>
          </a:solidFill>
          <a:latin typeface="Eurostile Bold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ABAED9"/>
          </a:solidFill>
          <a:latin typeface="Eurostile Bold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ABAED9"/>
          </a:solidFill>
          <a:latin typeface="Eurostile Bold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30305"/>
        </a:buClr>
        <a:buChar char="•"/>
        <a:defRPr sz="2400">
          <a:solidFill>
            <a:srgbClr val="030305"/>
          </a:solidFill>
          <a:latin typeface="Calibri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Subtítulo" descr="Rectangle: Click to edit Master text styles&#10;Second level&#10;Third level&#10;Fourth level&#10;Fifth level"/>
          <p:cNvSpPr>
            <a:spLocks noGrp="1"/>
          </p:cNvSpPr>
          <p:nvPr>
            <p:ph type="subTitle" idx="1"/>
          </p:nvPr>
        </p:nvSpPr>
        <p:spPr>
          <a:xfrm>
            <a:off x="391886" y="3690938"/>
            <a:ext cx="8360227" cy="1752600"/>
          </a:xfrm>
        </p:spPr>
        <p:txBody>
          <a:bodyPr/>
          <a:lstStyle/>
          <a:p>
            <a:r>
              <a:rPr lang="es-ES" b="1" dirty="0" smtClean="0"/>
              <a:t>Pablo Abad, </a:t>
            </a:r>
            <a:r>
              <a:rPr lang="es-ES" dirty="0" smtClean="0"/>
              <a:t>Pablo Prieto, Valentin Puente, Jose-Angel Gregorio</a:t>
            </a:r>
          </a:p>
          <a:p>
            <a:endParaRPr lang="es-ES" dirty="0" smtClean="0"/>
          </a:p>
          <a:p>
            <a:r>
              <a:rPr lang="es-ES" dirty="0" err="1" smtClean="0"/>
              <a:t>University</a:t>
            </a:r>
            <a:r>
              <a:rPr lang="es-ES" dirty="0" smtClean="0"/>
              <a:t> of Cantabria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627163" cy="457200"/>
          </a:xfrm>
        </p:spPr>
        <p:txBody>
          <a:bodyPr/>
          <a:lstStyle/>
          <a:p>
            <a:pPr>
              <a:defRPr/>
            </a:pPr>
            <a:fld id="{6399A078-3B3F-42E6-B913-631068C8772A}" type="slidenum">
              <a:rPr lang="es-ES"/>
              <a:pPr>
                <a:defRPr/>
              </a:pPr>
              <a:t>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BIXBAR@ICCD12</a:t>
            </a:r>
            <a:endParaRPr lang="es-ES" dirty="0"/>
          </a:p>
        </p:txBody>
      </p:sp>
      <p:pic>
        <p:nvPicPr>
          <p:cNvPr id="1030" name="Picture 6" descr="logoU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9811" y="4921488"/>
            <a:ext cx="1306513" cy="131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57163" y="255404"/>
            <a:ext cx="892333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chemeClr val="bg2"/>
                </a:solidFill>
                <a:latin typeface="Calibri" pitchFamily="34" charset="0"/>
              </a:rPr>
              <a:t>BIXBAR: A Low Cost Solution to Support Dynamic Link Reconfiguration in Networks on Chip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1014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AutoShape 383"/>
          <p:cNvSpPr>
            <a:spLocks noChangeArrowheads="1"/>
          </p:cNvSpPr>
          <p:nvPr/>
        </p:nvSpPr>
        <p:spPr bwMode="auto">
          <a:xfrm>
            <a:off x="388002" y="2338421"/>
            <a:ext cx="633276" cy="666037"/>
          </a:xfrm>
          <a:prstGeom prst="roundRect">
            <a:avLst>
              <a:gd name="adj" fmla="val 16667"/>
            </a:avLst>
          </a:prstGeom>
          <a:solidFill>
            <a:srgbClr val="FFB9B9"/>
          </a:solidFill>
          <a:ln w="127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" name="AutoShape 382"/>
          <p:cNvSpPr>
            <a:spLocks noChangeArrowheads="1"/>
          </p:cNvSpPr>
          <p:nvPr/>
        </p:nvSpPr>
        <p:spPr bwMode="auto">
          <a:xfrm>
            <a:off x="359435" y="2313873"/>
            <a:ext cx="689825" cy="711123"/>
          </a:xfrm>
          <a:prstGeom prst="roundRect">
            <a:avLst>
              <a:gd name="adj" fmla="val 16667"/>
            </a:avLst>
          </a:prstGeom>
          <a:solidFill>
            <a:srgbClr val="FFB9B9"/>
          </a:solidFill>
          <a:ln w="127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2"/>
                </a:solidFill>
                <a:latin typeface="Calibri" pitchFamily="34" charset="0"/>
              </a:rPr>
              <a:t>Bi-directional Crossbar: Structure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6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BIXBAR@ICCD12</a:t>
            </a:r>
            <a:endParaRPr lang="es-ES" dirty="0"/>
          </a:p>
        </p:txBody>
      </p:sp>
      <p:sp>
        <p:nvSpPr>
          <p:cNvPr id="2200" name="Rectangle 1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8" name="AutoShape 383"/>
          <p:cNvSpPr>
            <a:spLocks noChangeArrowheads="1"/>
          </p:cNvSpPr>
          <p:nvPr/>
        </p:nvSpPr>
        <p:spPr bwMode="auto">
          <a:xfrm>
            <a:off x="2290033" y="1034114"/>
            <a:ext cx="1162188" cy="1185723"/>
          </a:xfrm>
          <a:prstGeom prst="roundRect">
            <a:avLst>
              <a:gd name="adj" fmla="val 16667"/>
            </a:avLst>
          </a:prstGeom>
          <a:solidFill>
            <a:srgbClr val="FFB9B9"/>
          </a:solidFill>
          <a:ln w="127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" name="AutoShape 298"/>
          <p:cNvSpPr>
            <a:spLocks noChangeShapeType="1"/>
          </p:cNvSpPr>
          <p:nvPr/>
        </p:nvSpPr>
        <p:spPr bwMode="auto">
          <a:xfrm>
            <a:off x="1784978" y="1007961"/>
            <a:ext cx="16730" cy="4639864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" name="AutoShape 299"/>
          <p:cNvSpPr>
            <a:spLocks noChangeShapeType="1"/>
          </p:cNvSpPr>
          <p:nvPr/>
        </p:nvSpPr>
        <p:spPr bwMode="auto">
          <a:xfrm flipH="1">
            <a:off x="2952835" y="1007961"/>
            <a:ext cx="1353" cy="463140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4" name="AutoShape 301"/>
          <p:cNvSpPr>
            <a:spLocks noChangeArrowheads="1"/>
          </p:cNvSpPr>
          <p:nvPr/>
        </p:nvSpPr>
        <p:spPr bwMode="auto">
          <a:xfrm rot="5400000">
            <a:off x="1406992" y="1168056"/>
            <a:ext cx="305527" cy="261581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5" name="AutoShape 302"/>
          <p:cNvSpPr>
            <a:spLocks noChangeShapeType="1"/>
          </p:cNvSpPr>
          <p:nvPr/>
        </p:nvSpPr>
        <p:spPr bwMode="auto">
          <a:xfrm rot="10800000" flipV="1">
            <a:off x="1303223" y="1300374"/>
            <a:ext cx="126246" cy="266827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" name="AutoShape 303"/>
          <p:cNvSpPr>
            <a:spLocks noChangeShapeType="1"/>
          </p:cNvSpPr>
          <p:nvPr/>
        </p:nvSpPr>
        <p:spPr bwMode="auto">
          <a:xfrm>
            <a:off x="1691051" y="1300374"/>
            <a:ext cx="93927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7" name="Oval 304"/>
          <p:cNvSpPr>
            <a:spLocks noChangeArrowheads="1"/>
          </p:cNvSpPr>
          <p:nvPr/>
        </p:nvSpPr>
        <p:spPr bwMode="auto">
          <a:xfrm>
            <a:off x="1745078" y="1268901"/>
            <a:ext cx="69777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9" name="AutoShape 306"/>
          <p:cNvSpPr>
            <a:spLocks noChangeArrowheads="1"/>
          </p:cNvSpPr>
          <p:nvPr/>
        </p:nvSpPr>
        <p:spPr bwMode="auto">
          <a:xfrm rot="5400000">
            <a:off x="2575487" y="2296093"/>
            <a:ext cx="305671" cy="262329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0" name="AutoShape 307"/>
          <p:cNvSpPr>
            <a:spLocks noChangeShapeType="1"/>
          </p:cNvSpPr>
          <p:nvPr/>
        </p:nvSpPr>
        <p:spPr bwMode="auto">
          <a:xfrm rot="10800000" flipV="1">
            <a:off x="2471059" y="2428785"/>
            <a:ext cx="126606" cy="266952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" name="AutoShape 308"/>
          <p:cNvSpPr>
            <a:spLocks noChangeShapeType="1"/>
          </p:cNvSpPr>
          <p:nvPr/>
        </p:nvSpPr>
        <p:spPr bwMode="auto">
          <a:xfrm>
            <a:off x="2859994" y="2428785"/>
            <a:ext cx="94195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3" name="AutoShape 310"/>
          <p:cNvSpPr>
            <a:spLocks noChangeArrowheads="1"/>
          </p:cNvSpPr>
          <p:nvPr/>
        </p:nvSpPr>
        <p:spPr bwMode="auto">
          <a:xfrm rot="5400000">
            <a:off x="1408477" y="2295220"/>
            <a:ext cx="303813" cy="262222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4" name="AutoShape 311"/>
          <p:cNvSpPr>
            <a:spLocks noChangeShapeType="1"/>
          </p:cNvSpPr>
          <p:nvPr/>
        </p:nvSpPr>
        <p:spPr bwMode="auto">
          <a:xfrm rot="10800000" flipV="1">
            <a:off x="1303223" y="2427851"/>
            <a:ext cx="126555" cy="265330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5" name="AutoShape 312"/>
          <p:cNvSpPr>
            <a:spLocks noChangeShapeType="1"/>
          </p:cNvSpPr>
          <p:nvPr/>
        </p:nvSpPr>
        <p:spPr bwMode="auto">
          <a:xfrm>
            <a:off x="1692000" y="2427851"/>
            <a:ext cx="94157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7" name="AutoShape 314"/>
          <p:cNvSpPr>
            <a:spLocks noChangeArrowheads="1"/>
          </p:cNvSpPr>
          <p:nvPr/>
        </p:nvSpPr>
        <p:spPr bwMode="auto">
          <a:xfrm rot="5400000">
            <a:off x="2575917" y="1163393"/>
            <a:ext cx="304813" cy="262329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AutoShape 315"/>
          <p:cNvSpPr>
            <a:spLocks noChangeShapeType="1"/>
          </p:cNvSpPr>
          <p:nvPr/>
        </p:nvSpPr>
        <p:spPr bwMode="auto">
          <a:xfrm rot="10800000" flipV="1">
            <a:off x="2471059" y="1296081"/>
            <a:ext cx="126606" cy="266204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AutoShape 316"/>
          <p:cNvSpPr>
            <a:spLocks noChangeShapeType="1"/>
          </p:cNvSpPr>
          <p:nvPr/>
        </p:nvSpPr>
        <p:spPr bwMode="auto">
          <a:xfrm>
            <a:off x="2859994" y="1296081"/>
            <a:ext cx="94195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" name="Oval 317"/>
          <p:cNvSpPr>
            <a:spLocks noChangeArrowheads="1"/>
          </p:cNvSpPr>
          <p:nvPr/>
        </p:nvSpPr>
        <p:spPr bwMode="auto">
          <a:xfrm>
            <a:off x="1269417" y="1519811"/>
            <a:ext cx="69973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Oval 318"/>
          <p:cNvSpPr>
            <a:spLocks noChangeArrowheads="1"/>
          </p:cNvSpPr>
          <p:nvPr/>
        </p:nvSpPr>
        <p:spPr bwMode="auto">
          <a:xfrm>
            <a:off x="2919203" y="1262608"/>
            <a:ext cx="71152" cy="711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" name="Oval 319"/>
          <p:cNvSpPr>
            <a:spLocks noChangeArrowheads="1"/>
          </p:cNvSpPr>
          <p:nvPr/>
        </p:nvSpPr>
        <p:spPr bwMode="auto">
          <a:xfrm>
            <a:off x="1745078" y="2392325"/>
            <a:ext cx="69777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Oval 320"/>
          <p:cNvSpPr>
            <a:spLocks noChangeArrowheads="1"/>
          </p:cNvSpPr>
          <p:nvPr/>
        </p:nvSpPr>
        <p:spPr bwMode="auto">
          <a:xfrm>
            <a:off x="1269417" y="2652084"/>
            <a:ext cx="69973" cy="7098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Oval 321"/>
          <p:cNvSpPr>
            <a:spLocks noChangeArrowheads="1"/>
          </p:cNvSpPr>
          <p:nvPr/>
        </p:nvSpPr>
        <p:spPr bwMode="auto">
          <a:xfrm>
            <a:off x="2432338" y="2657000"/>
            <a:ext cx="72529" cy="711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Oval 322"/>
          <p:cNvSpPr>
            <a:spLocks noChangeArrowheads="1"/>
          </p:cNvSpPr>
          <p:nvPr/>
        </p:nvSpPr>
        <p:spPr bwMode="auto">
          <a:xfrm>
            <a:off x="2919203" y="2392325"/>
            <a:ext cx="71152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" name="AutoShape 323"/>
          <p:cNvSpPr>
            <a:spLocks noChangeShapeType="1"/>
          </p:cNvSpPr>
          <p:nvPr/>
        </p:nvSpPr>
        <p:spPr bwMode="auto">
          <a:xfrm>
            <a:off x="2726972" y="1129091"/>
            <a:ext cx="0" cy="87308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" name="AutoShape 324"/>
          <p:cNvSpPr>
            <a:spLocks noChangeShapeType="1"/>
          </p:cNvSpPr>
          <p:nvPr/>
        </p:nvSpPr>
        <p:spPr bwMode="auto">
          <a:xfrm>
            <a:off x="1550293" y="1129091"/>
            <a:ext cx="1179" cy="87308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" name="AutoShape 325"/>
          <p:cNvSpPr>
            <a:spLocks noChangeShapeType="1"/>
          </p:cNvSpPr>
          <p:nvPr/>
        </p:nvSpPr>
        <p:spPr bwMode="auto">
          <a:xfrm>
            <a:off x="1550293" y="2259987"/>
            <a:ext cx="1179" cy="8612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9" name="AutoShape 326"/>
          <p:cNvSpPr>
            <a:spLocks noChangeShapeType="1"/>
          </p:cNvSpPr>
          <p:nvPr/>
        </p:nvSpPr>
        <p:spPr bwMode="auto">
          <a:xfrm>
            <a:off x="2726972" y="2271196"/>
            <a:ext cx="1179" cy="8612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" name="AutoShape 350"/>
          <p:cNvSpPr>
            <a:spLocks noChangeArrowheads="1"/>
          </p:cNvSpPr>
          <p:nvPr/>
        </p:nvSpPr>
        <p:spPr bwMode="auto">
          <a:xfrm rot="5400000">
            <a:off x="630354" y="2554607"/>
            <a:ext cx="304593" cy="260828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4" name="AutoShape 351"/>
          <p:cNvSpPr>
            <a:spLocks noChangeShapeType="1"/>
          </p:cNvSpPr>
          <p:nvPr/>
        </p:nvSpPr>
        <p:spPr bwMode="auto">
          <a:xfrm>
            <a:off x="931147" y="2685709"/>
            <a:ext cx="94935" cy="118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" name="Oval 352"/>
          <p:cNvSpPr>
            <a:spLocks noChangeArrowheads="1"/>
          </p:cNvSpPr>
          <p:nvPr/>
        </p:nvSpPr>
        <p:spPr bwMode="auto">
          <a:xfrm>
            <a:off x="1011144" y="2646972"/>
            <a:ext cx="71152" cy="71183"/>
          </a:xfrm>
          <a:prstGeom prst="ellipse">
            <a:avLst/>
          </a:prstGeom>
          <a:solidFill>
            <a:srgbClr val="FFFFFF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6" name="AutoShape 357"/>
          <p:cNvSpPr>
            <a:spLocks noChangeShapeType="1"/>
          </p:cNvSpPr>
          <p:nvPr/>
        </p:nvSpPr>
        <p:spPr bwMode="auto">
          <a:xfrm>
            <a:off x="423251" y="2685709"/>
            <a:ext cx="217193" cy="118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" name="AutoShape 303"/>
          <p:cNvSpPr>
            <a:spLocks noChangeShapeType="1"/>
          </p:cNvSpPr>
          <p:nvPr/>
        </p:nvSpPr>
        <p:spPr bwMode="auto">
          <a:xfrm>
            <a:off x="2863278" y="1308838"/>
            <a:ext cx="93927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" name="Oval 304"/>
          <p:cNvSpPr>
            <a:spLocks noChangeArrowheads="1"/>
          </p:cNvSpPr>
          <p:nvPr/>
        </p:nvSpPr>
        <p:spPr bwMode="auto">
          <a:xfrm>
            <a:off x="2917305" y="1277365"/>
            <a:ext cx="69777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" name="AutoShape 306"/>
          <p:cNvSpPr>
            <a:spLocks noChangeArrowheads="1"/>
          </p:cNvSpPr>
          <p:nvPr/>
        </p:nvSpPr>
        <p:spPr bwMode="auto">
          <a:xfrm rot="5400000">
            <a:off x="3747714" y="2304557"/>
            <a:ext cx="305671" cy="262329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" name="AutoShape 307"/>
          <p:cNvSpPr>
            <a:spLocks noChangeShapeType="1"/>
          </p:cNvSpPr>
          <p:nvPr/>
        </p:nvSpPr>
        <p:spPr bwMode="auto">
          <a:xfrm rot="10800000" flipV="1">
            <a:off x="3643286" y="2437250"/>
            <a:ext cx="126606" cy="266952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" name="AutoShape 308"/>
          <p:cNvSpPr>
            <a:spLocks noChangeShapeType="1"/>
          </p:cNvSpPr>
          <p:nvPr/>
        </p:nvSpPr>
        <p:spPr bwMode="auto">
          <a:xfrm>
            <a:off x="4032220" y="2437250"/>
            <a:ext cx="94195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" name="AutoShape 312"/>
          <p:cNvSpPr>
            <a:spLocks noChangeShapeType="1"/>
          </p:cNvSpPr>
          <p:nvPr/>
        </p:nvSpPr>
        <p:spPr bwMode="auto">
          <a:xfrm>
            <a:off x="2864227" y="2436315"/>
            <a:ext cx="94157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AutoShape 314"/>
          <p:cNvSpPr>
            <a:spLocks noChangeArrowheads="1"/>
          </p:cNvSpPr>
          <p:nvPr/>
        </p:nvSpPr>
        <p:spPr bwMode="auto">
          <a:xfrm rot="5400000">
            <a:off x="3748144" y="1171857"/>
            <a:ext cx="304813" cy="262329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" name="AutoShape 315"/>
          <p:cNvSpPr>
            <a:spLocks noChangeShapeType="1"/>
          </p:cNvSpPr>
          <p:nvPr/>
        </p:nvSpPr>
        <p:spPr bwMode="auto">
          <a:xfrm rot="10800000" flipV="1">
            <a:off x="3643286" y="1304545"/>
            <a:ext cx="126606" cy="266204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" name="AutoShape 316"/>
          <p:cNvSpPr>
            <a:spLocks noChangeShapeType="1"/>
          </p:cNvSpPr>
          <p:nvPr/>
        </p:nvSpPr>
        <p:spPr bwMode="auto">
          <a:xfrm>
            <a:off x="4032220" y="1304545"/>
            <a:ext cx="94195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" name="Oval 318"/>
          <p:cNvSpPr>
            <a:spLocks noChangeArrowheads="1"/>
          </p:cNvSpPr>
          <p:nvPr/>
        </p:nvSpPr>
        <p:spPr bwMode="auto">
          <a:xfrm>
            <a:off x="4091430" y="1271073"/>
            <a:ext cx="71152" cy="711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" name="Oval 319"/>
          <p:cNvSpPr>
            <a:spLocks noChangeArrowheads="1"/>
          </p:cNvSpPr>
          <p:nvPr/>
        </p:nvSpPr>
        <p:spPr bwMode="auto">
          <a:xfrm>
            <a:off x="2917305" y="2400789"/>
            <a:ext cx="69777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" name="Oval 321"/>
          <p:cNvSpPr>
            <a:spLocks noChangeArrowheads="1"/>
          </p:cNvSpPr>
          <p:nvPr/>
        </p:nvSpPr>
        <p:spPr bwMode="auto">
          <a:xfrm>
            <a:off x="3604565" y="2665464"/>
            <a:ext cx="72529" cy="711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" name="Oval 322"/>
          <p:cNvSpPr>
            <a:spLocks noChangeArrowheads="1"/>
          </p:cNvSpPr>
          <p:nvPr/>
        </p:nvSpPr>
        <p:spPr bwMode="auto">
          <a:xfrm>
            <a:off x="4091430" y="2400789"/>
            <a:ext cx="71152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" name="AutoShape 323"/>
          <p:cNvSpPr>
            <a:spLocks noChangeShapeType="1"/>
          </p:cNvSpPr>
          <p:nvPr/>
        </p:nvSpPr>
        <p:spPr bwMode="auto">
          <a:xfrm>
            <a:off x="3899199" y="1137556"/>
            <a:ext cx="0" cy="87308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" name="AutoShape 326"/>
          <p:cNvSpPr>
            <a:spLocks noChangeShapeType="1"/>
          </p:cNvSpPr>
          <p:nvPr/>
        </p:nvSpPr>
        <p:spPr bwMode="auto">
          <a:xfrm>
            <a:off x="3899199" y="2279660"/>
            <a:ext cx="1179" cy="8612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" name="AutoShape 297"/>
          <p:cNvSpPr>
            <a:spLocks noChangeShapeType="1"/>
          </p:cNvSpPr>
          <p:nvPr/>
        </p:nvSpPr>
        <p:spPr bwMode="auto">
          <a:xfrm flipV="1">
            <a:off x="1067163" y="3802636"/>
            <a:ext cx="4687311" cy="11985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" name="AutoShape 306"/>
          <p:cNvSpPr>
            <a:spLocks noChangeArrowheads="1"/>
          </p:cNvSpPr>
          <p:nvPr/>
        </p:nvSpPr>
        <p:spPr bwMode="auto">
          <a:xfrm rot="5400000">
            <a:off x="2575487" y="3417535"/>
            <a:ext cx="305671" cy="262329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" name="AutoShape 307"/>
          <p:cNvSpPr>
            <a:spLocks noChangeShapeType="1"/>
          </p:cNvSpPr>
          <p:nvPr/>
        </p:nvSpPr>
        <p:spPr bwMode="auto">
          <a:xfrm rot="10800000" flipV="1">
            <a:off x="2471059" y="3550227"/>
            <a:ext cx="126606" cy="266952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" name="AutoShape 308"/>
          <p:cNvSpPr>
            <a:spLocks noChangeShapeType="1"/>
          </p:cNvSpPr>
          <p:nvPr/>
        </p:nvSpPr>
        <p:spPr bwMode="auto">
          <a:xfrm>
            <a:off x="2859994" y="3550227"/>
            <a:ext cx="94195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" name="AutoShape 310"/>
          <p:cNvSpPr>
            <a:spLocks noChangeArrowheads="1"/>
          </p:cNvSpPr>
          <p:nvPr/>
        </p:nvSpPr>
        <p:spPr bwMode="auto">
          <a:xfrm rot="5400000">
            <a:off x="1408477" y="3416662"/>
            <a:ext cx="303813" cy="262222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" name="AutoShape 311"/>
          <p:cNvSpPr>
            <a:spLocks noChangeShapeType="1"/>
          </p:cNvSpPr>
          <p:nvPr/>
        </p:nvSpPr>
        <p:spPr bwMode="auto">
          <a:xfrm rot="10800000" flipV="1">
            <a:off x="1303223" y="3549292"/>
            <a:ext cx="126555" cy="265330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" name="AutoShape 312"/>
          <p:cNvSpPr>
            <a:spLocks noChangeShapeType="1"/>
          </p:cNvSpPr>
          <p:nvPr/>
        </p:nvSpPr>
        <p:spPr bwMode="auto">
          <a:xfrm>
            <a:off x="1692000" y="3549292"/>
            <a:ext cx="94157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" name="Oval 317"/>
          <p:cNvSpPr>
            <a:spLocks noChangeArrowheads="1"/>
          </p:cNvSpPr>
          <p:nvPr/>
        </p:nvSpPr>
        <p:spPr bwMode="auto">
          <a:xfrm>
            <a:off x="1269417" y="2641253"/>
            <a:ext cx="69973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" name="Oval 319"/>
          <p:cNvSpPr>
            <a:spLocks noChangeArrowheads="1"/>
          </p:cNvSpPr>
          <p:nvPr/>
        </p:nvSpPr>
        <p:spPr bwMode="auto">
          <a:xfrm>
            <a:off x="1745078" y="3513767"/>
            <a:ext cx="69777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" name="Oval 320"/>
          <p:cNvSpPr>
            <a:spLocks noChangeArrowheads="1"/>
          </p:cNvSpPr>
          <p:nvPr/>
        </p:nvSpPr>
        <p:spPr bwMode="auto">
          <a:xfrm>
            <a:off x="1269417" y="3773526"/>
            <a:ext cx="69973" cy="7098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" name="Oval 321"/>
          <p:cNvSpPr>
            <a:spLocks noChangeArrowheads="1"/>
          </p:cNvSpPr>
          <p:nvPr/>
        </p:nvSpPr>
        <p:spPr bwMode="auto">
          <a:xfrm>
            <a:off x="2432338" y="3778441"/>
            <a:ext cx="72529" cy="711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" name="Oval 322"/>
          <p:cNvSpPr>
            <a:spLocks noChangeArrowheads="1"/>
          </p:cNvSpPr>
          <p:nvPr/>
        </p:nvSpPr>
        <p:spPr bwMode="auto">
          <a:xfrm>
            <a:off x="2919203" y="3513767"/>
            <a:ext cx="71152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" name="AutoShape 325"/>
          <p:cNvSpPr>
            <a:spLocks noChangeShapeType="1"/>
          </p:cNvSpPr>
          <p:nvPr/>
        </p:nvSpPr>
        <p:spPr bwMode="auto">
          <a:xfrm>
            <a:off x="1550293" y="3381429"/>
            <a:ext cx="1179" cy="8612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" name="AutoShape 326"/>
          <p:cNvSpPr>
            <a:spLocks noChangeShapeType="1"/>
          </p:cNvSpPr>
          <p:nvPr/>
        </p:nvSpPr>
        <p:spPr bwMode="auto">
          <a:xfrm>
            <a:off x="2726972" y="3392637"/>
            <a:ext cx="1179" cy="8612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" name="Oval 352"/>
          <p:cNvSpPr>
            <a:spLocks noChangeArrowheads="1"/>
          </p:cNvSpPr>
          <p:nvPr/>
        </p:nvSpPr>
        <p:spPr bwMode="auto">
          <a:xfrm>
            <a:off x="1011144" y="3759949"/>
            <a:ext cx="71152" cy="71183"/>
          </a:xfrm>
          <a:prstGeom prst="ellipse">
            <a:avLst/>
          </a:prstGeom>
          <a:solidFill>
            <a:srgbClr val="FFFFFF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" name="AutoShape 306"/>
          <p:cNvSpPr>
            <a:spLocks noChangeArrowheads="1"/>
          </p:cNvSpPr>
          <p:nvPr/>
        </p:nvSpPr>
        <p:spPr bwMode="auto">
          <a:xfrm rot="5400000">
            <a:off x="3747714" y="3425999"/>
            <a:ext cx="305671" cy="262329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" name="AutoShape 307"/>
          <p:cNvSpPr>
            <a:spLocks noChangeShapeType="1"/>
          </p:cNvSpPr>
          <p:nvPr/>
        </p:nvSpPr>
        <p:spPr bwMode="auto">
          <a:xfrm rot="10800000" flipV="1">
            <a:off x="3643286" y="3558691"/>
            <a:ext cx="126606" cy="266952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0" name="AutoShape 308"/>
          <p:cNvSpPr>
            <a:spLocks noChangeShapeType="1"/>
          </p:cNvSpPr>
          <p:nvPr/>
        </p:nvSpPr>
        <p:spPr bwMode="auto">
          <a:xfrm>
            <a:off x="4032220" y="3558691"/>
            <a:ext cx="94195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1" name="AutoShape 312"/>
          <p:cNvSpPr>
            <a:spLocks noChangeShapeType="1"/>
          </p:cNvSpPr>
          <p:nvPr/>
        </p:nvSpPr>
        <p:spPr bwMode="auto">
          <a:xfrm>
            <a:off x="2864227" y="3557756"/>
            <a:ext cx="94157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" name="Oval 319"/>
          <p:cNvSpPr>
            <a:spLocks noChangeArrowheads="1"/>
          </p:cNvSpPr>
          <p:nvPr/>
        </p:nvSpPr>
        <p:spPr bwMode="auto">
          <a:xfrm>
            <a:off x="2917305" y="3522231"/>
            <a:ext cx="69777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3" name="Oval 321"/>
          <p:cNvSpPr>
            <a:spLocks noChangeArrowheads="1"/>
          </p:cNvSpPr>
          <p:nvPr/>
        </p:nvSpPr>
        <p:spPr bwMode="auto">
          <a:xfrm>
            <a:off x="3604565" y="3786906"/>
            <a:ext cx="72529" cy="711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4" name="Oval 322"/>
          <p:cNvSpPr>
            <a:spLocks noChangeArrowheads="1"/>
          </p:cNvSpPr>
          <p:nvPr/>
        </p:nvSpPr>
        <p:spPr bwMode="auto">
          <a:xfrm>
            <a:off x="4091430" y="3522231"/>
            <a:ext cx="71152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" name="AutoShape 326"/>
          <p:cNvSpPr>
            <a:spLocks noChangeShapeType="1"/>
          </p:cNvSpPr>
          <p:nvPr/>
        </p:nvSpPr>
        <p:spPr bwMode="auto">
          <a:xfrm>
            <a:off x="3899199" y="3401101"/>
            <a:ext cx="1179" cy="8612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7" name="AutoShape 350"/>
          <p:cNvSpPr>
            <a:spLocks noChangeArrowheads="1"/>
          </p:cNvSpPr>
          <p:nvPr/>
        </p:nvSpPr>
        <p:spPr bwMode="auto">
          <a:xfrm rot="5400000">
            <a:off x="638818" y="3684513"/>
            <a:ext cx="304593" cy="260828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" name="AutoShape 351"/>
          <p:cNvSpPr>
            <a:spLocks noChangeShapeType="1"/>
          </p:cNvSpPr>
          <p:nvPr/>
        </p:nvSpPr>
        <p:spPr bwMode="auto">
          <a:xfrm>
            <a:off x="939611" y="3815615"/>
            <a:ext cx="94935" cy="118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0" name="AutoShape 357"/>
          <p:cNvSpPr>
            <a:spLocks noChangeShapeType="1"/>
          </p:cNvSpPr>
          <p:nvPr/>
        </p:nvSpPr>
        <p:spPr bwMode="auto">
          <a:xfrm>
            <a:off x="431715" y="3815615"/>
            <a:ext cx="217193" cy="118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" name="AutoShape 297"/>
          <p:cNvSpPr>
            <a:spLocks noChangeShapeType="1"/>
          </p:cNvSpPr>
          <p:nvPr/>
        </p:nvSpPr>
        <p:spPr bwMode="auto">
          <a:xfrm flipV="1">
            <a:off x="1070306" y="2676902"/>
            <a:ext cx="4675703" cy="1646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Oval 317"/>
          <p:cNvSpPr>
            <a:spLocks noChangeArrowheads="1"/>
          </p:cNvSpPr>
          <p:nvPr/>
        </p:nvSpPr>
        <p:spPr bwMode="auto">
          <a:xfrm>
            <a:off x="2438156" y="1528424"/>
            <a:ext cx="69973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" name="Oval 317"/>
          <p:cNvSpPr>
            <a:spLocks noChangeArrowheads="1"/>
          </p:cNvSpPr>
          <p:nvPr/>
        </p:nvSpPr>
        <p:spPr bwMode="auto">
          <a:xfrm>
            <a:off x="3611591" y="1537037"/>
            <a:ext cx="69973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" name="AutoShape 308"/>
          <p:cNvSpPr>
            <a:spLocks noChangeShapeType="1"/>
          </p:cNvSpPr>
          <p:nvPr/>
        </p:nvSpPr>
        <p:spPr bwMode="auto">
          <a:xfrm>
            <a:off x="4036512" y="2428785"/>
            <a:ext cx="94195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9" name="AutoShape 316"/>
          <p:cNvSpPr>
            <a:spLocks noChangeShapeType="1"/>
          </p:cNvSpPr>
          <p:nvPr/>
        </p:nvSpPr>
        <p:spPr bwMode="auto">
          <a:xfrm>
            <a:off x="4036512" y="1296081"/>
            <a:ext cx="94195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0" name="Oval 318"/>
          <p:cNvSpPr>
            <a:spLocks noChangeArrowheads="1"/>
          </p:cNvSpPr>
          <p:nvPr/>
        </p:nvSpPr>
        <p:spPr bwMode="auto">
          <a:xfrm>
            <a:off x="4095722" y="1262608"/>
            <a:ext cx="71152" cy="711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1" name="Oval 322"/>
          <p:cNvSpPr>
            <a:spLocks noChangeArrowheads="1"/>
          </p:cNvSpPr>
          <p:nvPr/>
        </p:nvSpPr>
        <p:spPr bwMode="auto">
          <a:xfrm>
            <a:off x="4095722" y="2392325"/>
            <a:ext cx="71152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" name="AutoShape 299"/>
          <p:cNvSpPr>
            <a:spLocks noChangeShapeType="1"/>
          </p:cNvSpPr>
          <p:nvPr/>
        </p:nvSpPr>
        <p:spPr bwMode="auto">
          <a:xfrm flipH="1">
            <a:off x="5288944" y="1016425"/>
            <a:ext cx="13990" cy="4639863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4" name="AutoShape 303"/>
          <p:cNvSpPr>
            <a:spLocks noChangeShapeType="1"/>
          </p:cNvSpPr>
          <p:nvPr/>
        </p:nvSpPr>
        <p:spPr bwMode="auto">
          <a:xfrm>
            <a:off x="4039797" y="1308838"/>
            <a:ext cx="93927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6" name="AutoShape 306"/>
          <p:cNvSpPr>
            <a:spLocks noChangeArrowheads="1"/>
          </p:cNvSpPr>
          <p:nvPr/>
        </p:nvSpPr>
        <p:spPr bwMode="auto">
          <a:xfrm rot="5400000">
            <a:off x="4924233" y="2304557"/>
            <a:ext cx="305671" cy="262329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7" name="AutoShape 307"/>
          <p:cNvSpPr>
            <a:spLocks noChangeShapeType="1"/>
          </p:cNvSpPr>
          <p:nvPr/>
        </p:nvSpPr>
        <p:spPr bwMode="auto">
          <a:xfrm rot="10800000" flipV="1">
            <a:off x="4819805" y="2437250"/>
            <a:ext cx="126606" cy="266952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8" name="AutoShape 308"/>
          <p:cNvSpPr>
            <a:spLocks noChangeShapeType="1"/>
          </p:cNvSpPr>
          <p:nvPr/>
        </p:nvSpPr>
        <p:spPr bwMode="auto">
          <a:xfrm>
            <a:off x="5208739" y="2437250"/>
            <a:ext cx="94195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9" name="AutoShape 312"/>
          <p:cNvSpPr>
            <a:spLocks noChangeShapeType="1"/>
          </p:cNvSpPr>
          <p:nvPr/>
        </p:nvSpPr>
        <p:spPr bwMode="auto">
          <a:xfrm>
            <a:off x="4040746" y="2436315"/>
            <a:ext cx="94157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0" name="AutoShape 314"/>
          <p:cNvSpPr>
            <a:spLocks noChangeArrowheads="1"/>
          </p:cNvSpPr>
          <p:nvPr/>
        </p:nvSpPr>
        <p:spPr bwMode="auto">
          <a:xfrm rot="5400000">
            <a:off x="4924662" y="1171857"/>
            <a:ext cx="304813" cy="262329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1" name="AutoShape 315"/>
          <p:cNvSpPr>
            <a:spLocks noChangeShapeType="1"/>
          </p:cNvSpPr>
          <p:nvPr/>
        </p:nvSpPr>
        <p:spPr bwMode="auto">
          <a:xfrm rot="10800000" flipV="1">
            <a:off x="4819805" y="1304545"/>
            <a:ext cx="126606" cy="266204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2" name="AutoShape 316"/>
          <p:cNvSpPr>
            <a:spLocks noChangeShapeType="1"/>
          </p:cNvSpPr>
          <p:nvPr/>
        </p:nvSpPr>
        <p:spPr bwMode="auto">
          <a:xfrm>
            <a:off x="5208739" y="1304545"/>
            <a:ext cx="94195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" name="Oval 318"/>
          <p:cNvSpPr>
            <a:spLocks noChangeArrowheads="1"/>
          </p:cNvSpPr>
          <p:nvPr/>
        </p:nvSpPr>
        <p:spPr bwMode="auto">
          <a:xfrm>
            <a:off x="5267949" y="1271073"/>
            <a:ext cx="71152" cy="711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5" name="Oval 321"/>
          <p:cNvSpPr>
            <a:spLocks noChangeArrowheads="1"/>
          </p:cNvSpPr>
          <p:nvPr/>
        </p:nvSpPr>
        <p:spPr bwMode="auto">
          <a:xfrm>
            <a:off x="4781084" y="2665464"/>
            <a:ext cx="72529" cy="711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6" name="Oval 322"/>
          <p:cNvSpPr>
            <a:spLocks noChangeArrowheads="1"/>
          </p:cNvSpPr>
          <p:nvPr/>
        </p:nvSpPr>
        <p:spPr bwMode="auto">
          <a:xfrm>
            <a:off x="5267949" y="2400789"/>
            <a:ext cx="71152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" name="AutoShape 323"/>
          <p:cNvSpPr>
            <a:spLocks noChangeShapeType="1"/>
          </p:cNvSpPr>
          <p:nvPr/>
        </p:nvSpPr>
        <p:spPr bwMode="auto">
          <a:xfrm>
            <a:off x="5075718" y="1137556"/>
            <a:ext cx="0" cy="87308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8" name="AutoShape 326"/>
          <p:cNvSpPr>
            <a:spLocks noChangeShapeType="1"/>
          </p:cNvSpPr>
          <p:nvPr/>
        </p:nvSpPr>
        <p:spPr bwMode="auto">
          <a:xfrm>
            <a:off x="5075718" y="2279660"/>
            <a:ext cx="1179" cy="8612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" name="AutoShape 308"/>
          <p:cNvSpPr>
            <a:spLocks noChangeShapeType="1"/>
          </p:cNvSpPr>
          <p:nvPr/>
        </p:nvSpPr>
        <p:spPr bwMode="auto">
          <a:xfrm>
            <a:off x="4036512" y="3550227"/>
            <a:ext cx="94195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0" name="Oval 322"/>
          <p:cNvSpPr>
            <a:spLocks noChangeArrowheads="1"/>
          </p:cNvSpPr>
          <p:nvPr/>
        </p:nvSpPr>
        <p:spPr bwMode="auto">
          <a:xfrm>
            <a:off x="4095722" y="3513767"/>
            <a:ext cx="71152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1" name="AutoShape 306"/>
          <p:cNvSpPr>
            <a:spLocks noChangeArrowheads="1"/>
          </p:cNvSpPr>
          <p:nvPr/>
        </p:nvSpPr>
        <p:spPr bwMode="auto">
          <a:xfrm rot="5400000">
            <a:off x="4924233" y="3425999"/>
            <a:ext cx="305671" cy="262329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2" name="AutoShape 307"/>
          <p:cNvSpPr>
            <a:spLocks noChangeShapeType="1"/>
          </p:cNvSpPr>
          <p:nvPr/>
        </p:nvSpPr>
        <p:spPr bwMode="auto">
          <a:xfrm rot="10800000" flipV="1">
            <a:off x="4819805" y="3558691"/>
            <a:ext cx="126606" cy="266952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" name="AutoShape 308"/>
          <p:cNvSpPr>
            <a:spLocks noChangeShapeType="1"/>
          </p:cNvSpPr>
          <p:nvPr/>
        </p:nvSpPr>
        <p:spPr bwMode="auto">
          <a:xfrm>
            <a:off x="5222387" y="3558691"/>
            <a:ext cx="94195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" name="AutoShape 312"/>
          <p:cNvSpPr>
            <a:spLocks noChangeShapeType="1"/>
          </p:cNvSpPr>
          <p:nvPr/>
        </p:nvSpPr>
        <p:spPr bwMode="auto">
          <a:xfrm>
            <a:off x="4040746" y="3557756"/>
            <a:ext cx="94157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6" name="Oval 321"/>
          <p:cNvSpPr>
            <a:spLocks noChangeArrowheads="1"/>
          </p:cNvSpPr>
          <p:nvPr/>
        </p:nvSpPr>
        <p:spPr bwMode="auto">
          <a:xfrm>
            <a:off x="4781084" y="3786906"/>
            <a:ext cx="72529" cy="711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" name="Oval 322"/>
          <p:cNvSpPr>
            <a:spLocks noChangeArrowheads="1"/>
          </p:cNvSpPr>
          <p:nvPr/>
        </p:nvSpPr>
        <p:spPr bwMode="auto">
          <a:xfrm>
            <a:off x="5281597" y="3522231"/>
            <a:ext cx="71152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" name="AutoShape 326"/>
          <p:cNvSpPr>
            <a:spLocks noChangeShapeType="1"/>
          </p:cNvSpPr>
          <p:nvPr/>
        </p:nvSpPr>
        <p:spPr bwMode="auto">
          <a:xfrm>
            <a:off x="5075718" y="3401101"/>
            <a:ext cx="1179" cy="8612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0" name="Oval 317"/>
          <p:cNvSpPr>
            <a:spLocks noChangeArrowheads="1"/>
          </p:cNvSpPr>
          <p:nvPr/>
        </p:nvSpPr>
        <p:spPr bwMode="auto">
          <a:xfrm>
            <a:off x="4788110" y="1537037"/>
            <a:ext cx="69973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" name="AutoShape 297"/>
          <p:cNvSpPr>
            <a:spLocks noChangeShapeType="1"/>
          </p:cNvSpPr>
          <p:nvPr/>
        </p:nvSpPr>
        <p:spPr bwMode="auto">
          <a:xfrm flipV="1">
            <a:off x="1078770" y="1551168"/>
            <a:ext cx="4675703" cy="1646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" name="Oval 320"/>
          <p:cNvSpPr>
            <a:spLocks noChangeArrowheads="1"/>
          </p:cNvSpPr>
          <p:nvPr/>
        </p:nvSpPr>
        <p:spPr bwMode="auto">
          <a:xfrm>
            <a:off x="1286345" y="3777818"/>
            <a:ext cx="69973" cy="7098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" name="AutoShape 351"/>
          <p:cNvSpPr>
            <a:spLocks noChangeShapeType="1"/>
          </p:cNvSpPr>
          <p:nvPr/>
        </p:nvSpPr>
        <p:spPr bwMode="auto">
          <a:xfrm>
            <a:off x="948075" y="3811443"/>
            <a:ext cx="94935" cy="118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8" name="AutoShape 297"/>
          <p:cNvSpPr>
            <a:spLocks noChangeShapeType="1"/>
          </p:cNvSpPr>
          <p:nvPr/>
        </p:nvSpPr>
        <p:spPr bwMode="auto">
          <a:xfrm flipV="1">
            <a:off x="1084091" y="4928370"/>
            <a:ext cx="4687311" cy="11985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9" name="AutoShape 306"/>
          <p:cNvSpPr>
            <a:spLocks noChangeArrowheads="1"/>
          </p:cNvSpPr>
          <p:nvPr/>
        </p:nvSpPr>
        <p:spPr bwMode="auto">
          <a:xfrm rot="5400000">
            <a:off x="2592416" y="4543269"/>
            <a:ext cx="305671" cy="262329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0" name="AutoShape 307"/>
          <p:cNvSpPr>
            <a:spLocks noChangeShapeType="1"/>
          </p:cNvSpPr>
          <p:nvPr/>
        </p:nvSpPr>
        <p:spPr bwMode="auto">
          <a:xfrm rot="10800000" flipV="1">
            <a:off x="2487987" y="4675961"/>
            <a:ext cx="126606" cy="266952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1" name="AutoShape 308"/>
          <p:cNvSpPr>
            <a:spLocks noChangeShapeType="1"/>
          </p:cNvSpPr>
          <p:nvPr/>
        </p:nvSpPr>
        <p:spPr bwMode="auto">
          <a:xfrm>
            <a:off x="2876922" y="4675961"/>
            <a:ext cx="94195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2" name="AutoShape 310"/>
          <p:cNvSpPr>
            <a:spLocks noChangeArrowheads="1"/>
          </p:cNvSpPr>
          <p:nvPr/>
        </p:nvSpPr>
        <p:spPr bwMode="auto">
          <a:xfrm rot="5400000">
            <a:off x="1425405" y="4542396"/>
            <a:ext cx="303813" cy="262222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3" name="AutoShape 311"/>
          <p:cNvSpPr>
            <a:spLocks noChangeShapeType="1"/>
          </p:cNvSpPr>
          <p:nvPr/>
        </p:nvSpPr>
        <p:spPr bwMode="auto">
          <a:xfrm rot="10800000" flipV="1">
            <a:off x="1320152" y="4675026"/>
            <a:ext cx="126555" cy="265330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" name="AutoShape 312"/>
          <p:cNvSpPr>
            <a:spLocks noChangeShapeType="1"/>
          </p:cNvSpPr>
          <p:nvPr/>
        </p:nvSpPr>
        <p:spPr bwMode="auto">
          <a:xfrm>
            <a:off x="1708928" y="4675026"/>
            <a:ext cx="94157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6" name="Oval 319"/>
          <p:cNvSpPr>
            <a:spLocks noChangeArrowheads="1"/>
          </p:cNvSpPr>
          <p:nvPr/>
        </p:nvSpPr>
        <p:spPr bwMode="auto">
          <a:xfrm>
            <a:off x="1762006" y="4639501"/>
            <a:ext cx="69777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7" name="Oval 320"/>
          <p:cNvSpPr>
            <a:spLocks noChangeArrowheads="1"/>
          </p:cNvSpPr>
          <p:nvPr/>
        </p:nvSpPr>
        <p:spPr bwMode="auto">
          <a:xfrm>
            <a:off x="1286345" y="4899259"/>
            <a:ext cx="69973" cy="7098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8" name="Oval 321"/>
          <p:cNvSpPr>
            <a:spLocks noChangeArrowheads="1"/>
          </p:cNvSpPr>
          <p:nvPr/>
        </p:nvSpPr>
        <p:spPr bwMode="auto">
          <a:xfrm>
            <a:off x="2449266" y="4904175"/>
            <a:ext cx="72529" cy="711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" name="Oval 322"/>
          <p:cNvSpPr>
            <a:spLocks noChangeArrowheads="1"/>
          </p:cNvSpPr>
          <p:nvPr/>
        </p:nvSpPr>
        <p:spPr bwMode="auto">
          <a:xfrm>
            <a:off x="2936131" y="4639501"/>
            <a:ext cx="71152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0" name="AutoShape 325"/>
          <p:cNvSpPr>
            <a:spLocks noChangeShapeType="1"/>
          </p:cNvSpPr>
          <p:nvPr/>
        </p:nvSpPr>
        <p:spPr bwMode="auto">
          <a:xfrm>
            <a:off x="1567221" y="4507163"/>
            <a:ext cx="1179" cy="8612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1" name="AutoShape 326"/>
          <p:cNvSpPr>
            <a:spLocks noChangeShapeType="1"/>
          </p:cNvSpPr>
          <p:nvPr/>
        </p:nvSpPr>
        <p:spPr bwMode="auto">
          <a:xfrm>
            <a:off x="2743901" y="4518371"/>
            <a:ext cx="1179" cy="8612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2" name="Oval 352"/>
          <p:cNvSpPr>
            <a:spLocks noChangeArrowheads="1"/>
          </p:cNvSpPr>
          <p:nvPr/>
        </p:nvSpPr>
        <p:spPr bwMode="auto">
          <a:xfrm>
            <a:off x="1028073" y="4885683"/>
            <a:ext cx="71152" cy="71183"/>
          </a:xfrm>
          <a:prstGeom prst="ellipse">
            <a:avLst/>
          </a:prstGeom>
          <a:solidFill>
            <a:srgbClr val="FFFFFF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3" name="AutoShape 306"/>
          <p:cNvSpPr>
            <a:spLocks noChangeArrowheads="1"/>
          </p:cNvSpPr>
          <p:nvPr/>
        </p:nvSpPr>
        <p:spPr bwMode="auto">
          <a:xfrm rot="5400000">
            <a:off x="3764643" y="4551733"/>
            <a:ext cx="305671" cy="262329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" name="AutoShape 307"/>
          <p:cNvSpPr>
            <a:spLocks noChangeShapeType="1"/>
          </p:cNvSpPr>
          <p:nvPr/>
        </p:nvSpPr>
        <p:spPr bwMode="auto">
          <a:xfrm rot="10800000" flipV="1">
            <a:off x="3660214" y="4684425"/>
            <a:ext cx="126606" cy="266952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" name="AutoShape 308"/>
          <p:cNvSpPr>
            <a:spLocks noChangeShapeType="1"/>
          </p:cNvSpPr>
          <p:nvPr/>
        </p:nvSpPr>
        <p:spPr bwMode="auto">
          <a:xfrm>
            <a:off x="4049149" y="4684425"/>
            <a:ext cx="94195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" name="AutoShape 312"/>
          <p:cNvSpPr>
            <a:spLocks noChangeShapeType="1"/>
          </p:cNvSpPr>
          <p:nvPr/>
        </p:nvSpPr>
        <p:spPr bwMode="auto">
          <a:xfrm>
            <a:off x="2881155" y="4683490"/>
            <a:ext cx="94157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" name="Oval 319"/>
          <p:cNvSpPr>
            <a:spLocks noChangeArrowheads="1"/>
          </p:cNvSpPr>
          <p:nvPr/>
        </p:nvSpPr>
        <p:spPr bwMode="auto">
          <a:xfrm>
            <a:off x="2934233" y="4647965"/>
            <a:ext cx="69777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8" name="Oval 321"/>
          <p:cNvSpPr>
            <a:spLocks noChangeArrowheads="1"/>
          </p:cNvSpPr>
          <p:nvPr/>
        </p:nvSpPr>
        <p:spPr bwMode="auto">
          <a:xfrm>
            <a:off x="3621493" y="4912639"/>
            <a:ext cx="72529" cy="711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" name="Oval 322"/>
          <p:cNvSpPr>
            <a:spLocks noChangeArrowheads="1"/>
          </p:cNvSpPr>
          <p:nvPr/>
        </p:nvSpPr>
        <p:spPr bwMode="auto">
          <a:xfrm>
            <a:off x="4108358" y="4647965"/>
            <a:ext cx="71152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0" name="AutoShape 326"/>
          <p:cNvSpPr>
            <a:spLocks noChangeShapeType="1"/>
          </p:cNvSpPr>
          <p:nvPr/>
        </p:nvSpPr>
        <p:spPr bwMode="auto">
          <a:xfrm>
            <a:off x="3916128" y="4526835"/>
            <a:ext cx="1179" cy="8612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1" name="AutoShape 382"/>
          <p:cNvSpPr>
            <a:spLocks noChangeArrowheads="1"/>
          </p:cNvSpPr>
          <p:nvPr/>
        </p:nvSpPr>
        <p:spPr bwMode="auto">
          <a:xfrm>
            <a:off x="394983" y="4813927"/>
            <a:ext cx="570400" cy="58322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" name="AutoShape 350"/>
          <p:cNvSpPr>
            <a:spLocks noChangeArrowheads="1"/>
          </p:cNvSpPr>
          <p:nvPr/>
        </p:nvSpPr>
        <p:spPr bwMode="auto">
          <a:xfrm rot="5400000">
            <a:off x="655746" y="4810247"/>
            <a:ext cx="304593" cy="260828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3" name="AutoShape 351"/>
          <p:cNvSpPr>
            <a:spLocks noChangeShapeType="1"/>
          </p:cNvSpPr>
          <p:nvPr/>
        </p:nvSpPr>
        <p:spPr bwMode="auto">
          <a:xfrm>
            <a:off x="956539" y="4941349"/>
            <a:ext cx="94935" cy="118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" name="AutoShape 357"/>
          <p:cNvSpPr>
            <a:spLocks noChangeShapeType="1"/>
          </p:cNvSpPr>
          <p:nvPr/>
        </p:nvSpPr>
        <p:spPr bwMode="auto">
          <a:xfrm>
            <a:off x="448643" y="4941349"/>
            <a:ext cx="217193" cy="118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7" name="AutoShape 308"/>
          <p:cNvSpPr>
            <a:spLocks noChangeShapeType="1"/>
          </p:cNvSpPr>
          <p:nvPr/>
        </p:nvSpPr>
        <p:spPr bwMode="auto">
          <a:xfrm>
            <a:off x="4053441" y="4675961"/>
            <a:ext cx="94195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8" name="Oval 322"/>
          <p:cNvSpPr>
            <a:spLocks noChangeArrowheads="1"/>
          </p:cNvSpPr>
          <p:nvPr/>
        </p:nvSpPr>
        <p:spPr bwMode="auto">
          <a:xfrm>
            <a:off x="4112650" y="4639501"/>
            <a:ext cx="71152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9" name="AutoShape 306"/>
          <p:cNvSpPr>
            <a:spLocks noChangeArrowheads="1"/>
          </p:cNvSpPr>
          <p:nvPr/>
        </p:nvSpPr>
        <p:spPr bwMode="auto">
          <a:xfrm rot="5400000">
            <a:off x="4941162" y="4551733"/>
            <a:ext cx="305671" cy="262329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0" name="AutoShape 307"/>
          <p:cNvSpPr>
            <a:spLocks noChangeShapeType="1"/>
          </p:cNvSpPr>
          <p:nvPr/>
        </p:nvSpPr>
        <p:spPr bwMode="auto">
          <a:xfrm rot="10800000" flipV="1">
            <a:off x="4836733" y="4684425"/>
            <a:ext cx="126606" cy="266952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1" name="AutoShape 308"/>
          <p:cNvSpPr>
            <a:spLocks noChangeShapeType="1"/>
          </p:cNvSpPr>
          <p:nvPr/>
        </p:nvSpPr>
        <p:spPr bwMode="auto">
          <a:xfrm>
            <a:off x="5212020" y="4684425"/>
            <a:ext cx="94195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2" name="AutoShape 312"/>
          <p:cNvSpPr>
            <a:spLocks noChangeShapeType="1"/>
          </p:cNvSpPr>
          <p:nvPr/>
        </p:nvSpPr>
        <p:spPr bwMode="auto">
          <a:xfrm>
            <a:off x="4057674" y="4683490"/>
            <a:ext cx="94157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3" name="Oval 321"/>
          <p:cNvSpPr>
            <a:spLocks noChangeArrowheads="1"/>
          </p:cNvSpPr>
          <p:nvPr/>
        </p:nvSpPr>
        <p:spPr bwMode="auto">
          <a:xfrm>
            <a:off x="4798012" y="4912639"/>
            <a:ext cx="72529" cy="711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" name="Oval 322"/>
          <p:cNvSpPr>
            <a:spLocks noChangeArrowheads="1"/>
          </p:cNvSpPr>
          <p:nvPr/>
        </p:nvSpPr>
        <p:spPr bwMode="auto">
          <a:xfrm>
            <a:off x="5271229" y="4647965"/>
            <a:ext cx="71152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" name="AutoShape 326"/>
          <p:cNvSpPr>
            <a:spLocks noChangeShapeType="1"/>
          </p:cNvSpPr>
          <p:nvPr/>
        </p:nvSpPr>
        <p:spPr bwMode="auto">
          <a:xfrm>
            <a:off x="5092647" y="4526835"/>
            <a:ext cx="1179" cy="8612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1" name="AutoShape 299"/>
          <p:cNvSpPr>
            <a:spLocks noChangeShapeType="1"/>
          </p:cNvSpPr>
          <p:nvPr/>
        </p:nvSpPr>
        <p:spPr bwMode="auto">
          <a:xfrm flipH="1">
            <a:off x="4137818" y="1007961"/>
            <a:ext cx="1353" cy="463140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59" name="658 Grupo"/>
          <p:cNvGrpSpPr/>
          <p:nvPr/>
        </p:nvGrpSpPr>
        <p:grpSpPr>
          <a:xfrm>
            <a:off x="2916131" y="1531893"/>
            <a:ext cx="449254" cy="564106"/>
            <a:chOff x="8026370" y="4102633"/>
            <a:chExt cx="505560" cy="634807"/>
          </a:xfrm>
        </p:grpSpPr>
        <p:grpSp>
          <p:nvGrpSpPr>
            <p:cNvPr id="660" name="Group 192"/>
            <p:cNvGrpSpPr>
              <a:grpSpLocks/>
            </p:cNvGrpSpPr>
            <p:nvPr/>
          </p:nvGrpSpPr>
          <p:grpSpPr bwMode="auto">
            <a:xfrm rot="16200000" flipV="1">
              <a:off x="8024239" y="4177988"/>
              <a:ext cx="543981" cy="471401"/>
              <a:chOff x="7353" y="3221"/>
              <a:chExt cx="477" cy="413"/>
            </a:xfrm>
          </p:grpSpPr>
          <p:sp>
            <p:nvSpPr>
              <p:cNvPr id="663" name="AutoShape 193"/>
              <p:cNvSpPr>
                <a:spLocks noChangeArrowheads="1"/>
              </p:cNvSpPr>
              <p:nvPr/>
            </p:nvSpPr>
            <p:spPr bwMode="auto">
              <a:xfrm rot="5400000">
                <a:off x="7457" y="3241"/>
                <a:ext cx="300" cy="259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AutoShape 194"/>
              <p:cNvSpPr>
                <a:spLocks noChangeShapeType="1"/>
              </p:cNvSpPr>
              <p:nvPr/>
            </p:nvSpPr>
            <p:spPr bwMode="auto">
              <a:xfrm rot="10800000" flipV="1">
                <a:off x="7353" y="3372"/>
                <a:ext cx="125" cy="262"/>
              </a:xfrm>
              <a:prstGeom prst="bentConnector2">
                <a:avLst/>
              </a:prstGeom>
              <a:noFill/>
              <a:ln w="19050">
                <a:solidFill>
                  <a:srgbClr val="5A5A5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AutoShape 195"/>
              <p:cNvSpPr>
                <a:spLocks noChangeShapeType="1"/>
              </p:cNvSpPr>
              <p:nvPr/>
            </p:nvSpPr>
            <p:spPr bwMode="auto">
              <a:xfrm>
                <a:off x="7737" y="3372"/>
                <a:ext cx="93" cy="0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61" name="Oval 285"/>
            <p:cNvSpPr>
              <a:spLocks noChangeArrowheads="1"/>
            </p:cNvSpPr>
            <p:nvPr/>
          </p:nvSpPr>
          <p:spPr bwMode="auto">
            <a:xfrm>
              <a:off x="8026370" y="4657357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" name="Oval 288"/>
            <p:cNvSpPr>
              <a:spLocks noChangeArrowheads="1"/>
            </p:cNvSpPr>
            <p:nvPr/>
          </p:nvSpPr>
          <p:spPr bwMode="auto">
            <a:xfrm>
              <a:off x="8315262" y="4102633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81" name="780 Grupo"/>
          <p:cNvGrpSpPr/>
          <p:nvPr/>
        </p:nvGrpSpPr>
        <p:grpSpPr>
          <a:xfrm>
            <a:off x="1756540" y="1514965"/>
            <a:ext cx="3961883" cy="3958236"/>
            <a:chOff x="1756540" y="1514965"/>
            <a:chExt cx="3961883" cy="3958236"/>
          </a:xfrm>
        </p:grpSpPr>
        <p:grpSp>
          <p:nvGrpSpPr>
            <p:cNvPr id="637" name="636 Grupo"/>
            <p:cNvGrpSpPr/>
            <p:nvPr/>
          </p:nvGrpSpPr>
          <p:grpSpPr>
            <a:xfrm>
              <a:off x="5269169" y="1514965"/>
              <a:ext cx="449254" cy="564106"/>
              <a:chOff x="8026370" y="4102633"/>
              <a:chExt cx="505560" cy="634807"/>
            </a:xfrm>
          </p:grpSpPr>
          <p:grpSp>
            <p:nvGrpSpPr>
              <p:cNvPr id="638" name="Group 192"/>
              <p:cNvGrpSpPr>
                <a:grpSpLocks/>
              </p:cNvGrpSpPr>
              <p:nvPr/>
            </p:nvGrpSpPr>
            <p:grpSpPr bwMode="auto">
              <a:xfrm rot="16200000" flipV="1">
                <a:off x="8024239" y="4177988"/>
                <a:ext cx="543981" cy="471401"/>
                <a:chOff x="7353" y="3221"/>
                <a:chExt cx="477" cy="413"/>
              </a:xfrm>
            </p:grpSpPr>
            <p:sp>
              <p:nvSpPr>
                <p:cNvPr id="641" name="AutoShape 193"/>
                <p:cNvSpPr>
                  <a:spLocks noChangeArrowheads="1"/>
                </p:cNvSpPr>
                <p:nvPr/>
              </p:nvSpPr>
              <p:spPr bwMode="auto">
                <a:xfrm rot="5400000">
                  <a:off x="7457" y="3241"/>
                  <a:ext cx="300" cy="25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 w="1905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2" name="AutoShape 19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7353" y="3372"/>
                  <a:ext cx="125" cy="262"/>
                </a:xfrm>
                <a:prstGeom prst="bentConnector2">
                  <a:avLst/>
                </a:prstGeom>
                <a:noFill/>
                <a:ln w="19050">
                  <a:solidFill>
                    <a:srgbClr val="5A5A5A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3" name="AutoShape 195"/>
                <p:cNvSpPr>
                  <a:spLocks noChangeShapeType="1"/>
                </p:cNvSpPr>
                <p:nvPr/>
              </p:nvSpPr>
              <p:spPr bwMode="auto">
                <a:xfrm>
                  <a:off x="7737" y="3372"/>
                  <a:ext cx="9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39" name="Oval 285"/>
              <p:cNvSpPr>
                <a:spLocks noChangeArrowheads="1"/>
              </p:cNvSpPr>
              <p:nvPr/>
            </p:nvSpPr>
            <p:spPr bwMode="auto">
              <a:xfrm>
                <a:off x="8026370" y="4657357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Oval 288"/>
              <p:cNvSpPr>
                <a:spLocks noChangeArrowheads="1"/>
              </p:cNvSpPr>
              <p:nvPr/>
            </p:nvSpPr>
            <p:spPr bwMode="auto">
              <a:xfrm>
                <a:off x="8315262" y="4102633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4" name="643 Grupo"/>
            <p:cNvGrpSpPr/>
            <p:nvPr/>
          </p:nvGrpSpPr>
          <p:grpSpPr>
            <a:xfrm>
              <a:off x="2916131" y="4909095"/>
              <a:ext cx="449254" cy="564106"/>
              <a:chOff x="8026370" y="4102633"/>
              <a:chExt cx="505560" cy="634807"/>
            </a:xfrm>
          </p:grpSpPr>
          <p:grpSp>
            <p:nvGrpSpPr>
              <p:cNvPr id="645" name="Group 192"/>
              <p:cNvGrpSpPr>
                <a:grpSpLocks/>
              </p:cNvGrpSpPr>
              <p:nvPr/>
            </p:nvGrpSpPr>
            <p:grpSpPr bwMode="auto">
              <a:xfrm rot="16200000" flipV="1">
                <a:off x="8024239" y="4177988"/>
                <a:ext cx="543981" cy="471401"/>
                <a:chOff x="7353" y="3221"/>
                <a:chExt cx="477" cy="413"/>
              </a:xfrm>
            </p:grpSpPr>
            <p:sp>
              <p:nvSpPr>
                <p:cNvPr id="648" name="AutoShape 193"/>
                <p:cNvSpPr>
                  <a:spLocks noChangeArrowheads="1"/>
                </p:cNvSpPr>
                <p:nvPr/>
              </p:nvSpPr>
              <p:spPr bwMode="auto">
                <a:xfrm rot="5400000">
                  <a:off x="7457" y="3241"/>
                  <a:ext cx="300" cy="25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 w="1905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9" name="AutoShape 19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7353" y="3372"/>
                  <a:ext cx="125" cy="262"/>
                </a:xfrm>
                <a:prstGeom prst="bentConnector2">
                  <a:avLst/>
                </a:prstGeom>
                <a:noFill/>
                <a:ln w="19050">
                  <a:solidFill>
                    <a:srgbClr val="5A5A5A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0" name="AutoShape 195"/>
                <p:cNvSpPr>
                  <a:spLocks noChangeShapeType="1"/>
                </p:cNvSpPr>
                <p:nvPr/>
              </p:nvSpPr>
              <p:spPr bwMode="auto">
                <a:xfrm>
                  <a:off x="7737" y="3372"/>
                  <a:ext cx="9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46" name="Oval 285"/>
              <p:cNvSpPr>
                <a:spLocks noChangeArrowheads="1"/>
              </p:cNvSpPr>
              <p:nvPr/>
            </p:nvSpPr>
            <p:spPr bwMode="auto">
              <a:xfrm>
                <a:off x="8026370" y="4657357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Oval 288"/>
              <p:cNvSpPr>
                <a:spLocks noChangeArrowheads="1"/>
              </p:cNvSpPr>
              <p:nvPr/>
            </p:nvSpPr>
            <p:spPr bwMode="auto">
              <a:xfrm>
                <a:off x="8315262" y="4102633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52" name="651 Grupo"/>
            <p:cNvGrpSpPr/>
            <p:nvPr/>
          </p:nvGrpSpPr>
          <p:grpSpPr>
            <a:xfrm>
              <a:off x="4109578" y="1531893"/>
              <a:ext cx="449254" cy="564106"/>
              <a:chOff x="8026370" y="4102633"/>
              <a:chExt cx="505560" cy="634807"/>
            </a:xfrm>
          </p:grpSpPr>
          <p:grpSp>
            <p:nvGrpSpPr>
              <p:cNvPr id="653" name="Group 192"/>
              <p:cNvGrpSpPr>
                <a:grpSpLocks/>
              </p:cNvGrpSpPr>
              <p:nvPr/>
            </p:nvGrpSpPr>
            <p:grpSpPr bwMode="auto">
              <a:xfrm rot="16200000" flipV="1">
                <a:off x="8024239" y="4177988"/>
                <a:ext cx="543981" cy="471401"/>
                <a:chOff x="7353" y="3221"/>
                <a:chExt cx="477" cy="413"/>
              </a:xfrm>
            </p:grpSpPr>
            <p:sp>
              <p:nvSpPr>
                <p:cNvPr id="656" name="AutoShape 193"/>
                <p:cNvSpPr>
                  <a:spLocks noChangeArrowheads="1"/>
                </p:cNvSpPr>
                <p:nvPr/>
              </p:nvSpPr>
              <p:spPr bwMode="auto">
                <a:xfrm rot="5400000">
                  <a:off x="7457" y="3241"/>
                  <a:ext cx="300" cy="25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 w="1905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" name="AutoShape 19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7353" y="3372"/>
                  <a:ext cx="125" cy="262"/>
                </a:xfrm>
                <a:prstGeom prst="bentConnector2">
                  <a:avLst/>
                </a:prstGeom>
                <a:noFill/>
                <a:ln w="19050">
                  <a:solidFill>
                    <a:srgbClr val="5A5A5A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8" name="AutoShape 195"/>
                <p:cNvSpPr>
                  <a:spLocks noChangeShapeType="1"/>
                </p:cNvSpPr>
                <p:nvPr/>
              </p:nvSpPr>
              <p:spPr bwMode="auto">
                <a:xfrm>
                  <a:off x="7737" y="3372"/>
                  <a:ext cx="9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54" name="Oval 285"/>
              <p:cNvSpPr>
                <a:spLocks noChangeArrowheads="1"/>
              </p:cNvSpPr>
              <p:nvPr/>
            </p:nvSpPr>
            <p:spPr bwMode="auto">
              <a:xfrm>
                <a:off x="8026370" y="4657357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Oval 288"/>
              <p:cNvSpPr>
                <a:spLocks noChangeArrowheads="1"/>
              </p:cNvSpPr>
              <p:nvPr/>
            </p:nvSpPr>
            <p:spPr bwMode="auto">
              <a:xfrm>
                <a:off x="8315262" y="4102633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66" name="665 Grupo"/>
            <p:cNvGrpSpPr/>
            <p:nvPr/>
          </p:nvGrpSpPr>
          <p:grpSpPr>
            <a:xfrm>
              <a:off x="1756540" y="1540357"/>
              <a:ext cx="449254" cy="564106"/>
              <a:chOff x="8026370" y="4102633"/>
              <a:chExt cx="505560" cy="634807"/>
            </a:xfrm>
          </p:grpSpPr>
          <p:grpSp>
            <p:nvGrpSpPr>
              <p:cNvPr id="667" name="Group 192"/>
              <p:cNvGrpSpPr>
                <a:grpSpLocks/>
              </p:cNvGrpSpPr>
              <p:nvPr/>
            </p:nvGrpSpPr>
            <p:grpSpPr bwMode="auto">
              <a:xfrm rot="16200000" flipV="1">
                <a:off x="8024239" y="4177988"/>
                <a:ext cx="543981" cy="471401"/>
                <a:chOff x="7353" y="3221"/>
                <a:chExt cx="477" cy="413"/>
              </a:xfrm>
            </p:grpSpPr>
            <p:sp>
              <p:nvSpPr>
                <p:cNvPr id="670" name="AutoShape 193"/>
                <p:cNvSpPr>
                  <a:spLocks noChangeArrowheads="1"/>
                </p:cNvSpPr>
                <p:nvPr/>
              </p:nvSpPr>
              <p:spPr bwMode="auto">
                <a:xfrm rot="5400000">
                  <a:off x="7457" y="3241"/>
                  <a:ext cx="300" cy="25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 w="1905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1" name="AutoShape 19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7353" y="3372"/>
                  <a:ext cx="125" cy="262"/>
                </a:xfrm>
                <a:prstGeom prst="bentConnector2">
                  <a:avLst/>
                </a:prstGeom>
                <a:noFill/>
                <a:ln w="19050">
                  <a:solidFill>
                    <a:srgbClr val="5A5A5A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2" name="AutoShape 195"/>
                <p:cNvSpPr>
                  <a:spLocks noChangeShapeType="1"/>
                </p:cNvSpPr>
                <p:nvPr/>
              </p:nvSpPr>
              <p:spPr bwMode="auto">
                <a:xfrm>
                  <a:off x="7737" y="3372"/>
                  <a:ext cx="9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68" name="Oval 285"/>
              <p:cNvSpPr>
                <a:spLocks noChangeArrowheads="1"/>
              </p:cNvSpPr>
              <p:nvPr/>
            </p:nvSpPr>
            <p:spPr bwMode="auto">
              <a:xfrm>
                <a:off x="8026370" y="4657357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Oval 288"/>
              <p:cNvSpPr>
                <a:spLocks noChangeArrowheads="1"/>
              </p:cNvSpPr>
              <p:nvPr/>
            </p:nvSpPr>
            <p:spPr bwMode="auto">
              <a:xfrm>
                <a:off x="8315262" y="4102633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73" name="672 Grupo"/>
            <p:cNvGrpSpPr/>
            <p:nvPr/>
          </p:nvGrpSpPr>
          <p:grpSpPr>
            <a:xfrm>
              <a:off x="5260704" y="2640699"/>
              <a:ext cx="449254" cy="564106"/>
              <a:chOff x="8026370" y="4102633"/>
              <a:chExt cx="505560" cy="634807"/>
            </a:xfrm>
          </p:grpSpPr>
          <p:grpSp>
            <p:nvGrpSpPr>
              <p:cNvPr id="674" name="Group 192"/>
              <p:cNvGrpSpPr>
                <a:grpSpLocks/>
              </p:cNvGrpSpPr>
              <p:nvPr/>
            </p:nvGrpSpPr>
            <p:grpSpPr bwMode="auto">
              <a:xfrm rot="16200000" flipV="1">
                <a:off x="8024239" y="4177988"/>
                <a:ext cx="543981" cy="471401"/>
                <a:chOff x="7353" y="3221"/>
                <a:chExt cx="477" cy="413"/>
              </a:xfrm>
            </p:grpSpPr>
            <p:sp>
              <p:nvSpPr>
                <p:cNvPr id="677" name="AutoShape 193"/>
                <p:cNvSpPr>
                  <a:spLocks noChangeArrowheads="1"/>
                </p:cNvSpPr>
                <p:nvPr/>
              </p:nvSpPr>
              <p:spPr bwMode="auto">
                <a:xfrm rot="5400000">
                  <a:off x="7457" y="3241"/>
                  <a:ext cx="300" cy="25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 w="1905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8" name="AutoShape 19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7353" y="3372"/>
                  <a:ext cx="125" cy="262"/>
                </a:xfrm>
                <a:prstGeom prst="bentConnector2">
                  <a:avLst/>
                </a:prstGeom>
                <a:noFill/>
                <a:ln w="19050">
                  <a:solidFill>
                    <a:srgbClr val="5A5A5A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9" name="AutoShape 195"/>
                <p:cNvSpPr>
                  <a:spLocks noChangeShapeType="1"/>
                </p:cNvSpPr>
                <p:nvPr/>
              </p:nvSpPr>
              <p:spPr bwMode="auto">
                <a:xfrm>
                  <a:off x="7737" y="3372"/>
                  <a:ext cx="9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75" name="Oval 285"/>
              <p:cNvSpPr>
                <a:spLocks noChangeArrowheads="1"/>
              </p:cNvSpPr>
              <p:nvPr/>
            </p:nvSpPr>
            <p:spPr bwMode="auto">
              <a:xfrm>
                <a:off x="8026370" y="4657357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Oval 288"/>
              <p:cNvSpPr>
                <a:spLocks noChangeArrowheads="1"/>
              </p:cNvSpPr>
              <p:nvPr/>
            </p:nvSpPr>
            <p:spPr bwMode="auto">
              <a:xfrm>
                <a:off x="8315262" y="4102633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80" name="679 Grupo"/>
            <p:cNvGrpSpPr/>
            <p:nvPr/>
          </p:nvGrpSpPr>
          <p:grpSpPr>
            <a:xfrm>
              <a:off x="4109578" y="2657627"/>
              <a:ext cx="449254" cy="564106"/>
              <a:chOff x="8026370" y="4102633"/>
              <a:chExt cx="505560" cy="634807"/>
            </a:xfrm>
          </p:grpSpPr>
          <p:grpSp>
            <p:nvGrpSpPr>
              <p:cNvPr id="681" name="Group 192"/>
              <p:cNvGrpSpPr>
                <a:grpSpLocks/>
              </p:cNvGrpSpPr>
              <p:nvPr/>
            </p:nvGrpSpPr>
            <p:grpSpPr bwMode="auto">
              <a:xfrm rot="16200000" flipV="1">
                <a:off x="8024239" y="4177988"/>
                <a:ext cx="543981" cy="471401"/>
                <a:chOff x="7353" y="3221"/>
                <a:chExt cx="477" cy="413"/>
              </a:xfrm>
            </p:grpSpPr>
            <p:sp>
              <p:nvSpPr>
                <p:cNvPr id="684" name="AutoShape 193"/>
                <p:cNvSpPr>
                  <a:spLocks noChangeArrowheads="1"/>
                </p:cNvSpPr>
                <p:nvPr/>
              </p:nvSpPr>
              <p:spPr bwMode="auto">
                <a:xfrm rot="5400000">
                  <a:off x="7457" y="3241"/>
                  <a:ext cx="300" cy="25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 w="1905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5" name="AutoShape 19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7353" y="3372"/>
                  <a:ext cx="125" cy="262"/>
                </a:xfrm>
                <a:prstGeom prst="bentConnector2">
                  <a:avLst/>
                </a:prstGeom>
                <a:noFill/>
                <a:ln w="19050">
                  <a:solidFill>
                    <a:srgbClr val="5A5A5A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6" name="AutoShape 195"/>
                <p:cNvSpPr>
                  <a:spLocks noChangeShapeType="1"/>
                </p:cNvSpPr>
                <p:nvPr/>
              </p:nvSpPr>
              <p:spPr bwMode="auto">
                <a:xfrm>
                  <a:off x="7737" y="3372"/>
                  <a:ext cx="9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82" name="Oval 285"/>
              <p:cNvSpPr>
                <a:spLocks noChangeArrowheads="1"/>
              </p:cNvSpPr>
              <p:nvPr/>
            </p:nvSpPr>
            <p:spPr bwMode="auto">
              <a:xfrm>
                <a:off x="8026370" y="4657357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Oval 288"/>
              <p:cNvSpPr>
                <a:spLocks noChangeArrowheads="1"/>
              </p:cNvSpPr>
              <p:nvPr/>
            </p:nvSpPr>
            <p:spPr bwMode="auto">
              <a:xfrm>
                <a:off x="8315262" y="4102633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87" name="686 Grupo"/>
            <p:cNvGrpSpPr/>
            <p:nvPr/>
          </p:nvGrpSpPr>
          <p:grpSpPr>
            <a:xfrm>
              <a:off x="2924595" y="2657627"/>
              <a:ext cx="449254" cy="564106"/>
              <a:chOff x="8026370" y="4102633"/>
              <a:chExt cx="505560" cy="634807"/>
            </a:xfrm>
          </p:grpSpPr>
          <p:grpSp>
            <p:nvGrpSpPr>
              <p:cNvPr id="688" name="Group 192"/>
              <p:cNvGrpSpPr>
                <a:grpSpLocks/>
              </p:cNvGrpSpPr>
              <p:nvPr/>
            </p:nvGrpSpPr>
            <p:grpSpPr bwMode="auto">
              <a:xfrm rot="16200000" flipV="1">
                <a:off x="8024239" y="4177988"/>
                <a:ext cx="543981" cy="471401"/>
                <a:chOff x="7353" y="3221"/>
                <a:chExt cx="477" cy="413"/>
              </a:xfrm>
            </p:grpSpPr>
            <p:sp>
              <p:nvSpPr>
                <p:cNvPr id="691" name="AutoShape 193"/>
                <p:cNvSpPr>
                  <a:spLocks noChangeArrowheads="1"/>
                </p:cNvSpPr>
                <p:nvPr/>
              </p:nvSpPr>
              <p:spPr bwMode="auto">
                <a:xfrm rot="5400000">
                  <a:off x="7457" y="3241"/>
                  <a:ext cx="300" cy="25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 w="1905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2" name="AutoShape 19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7353" y="3372"/>
                  <a:ext cx="125" cy="262"/>
                </a:xfrm>
                <a:prstGeom prst="bentConnector2">
                  <a:avLst/>
                </a:prstGeom>
                <a:noFill/>
                <a:ln w="19050">
                  <a:solidFill>
                    <a:srgbClr val="5A5A5A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3" name="AutoShape 195"/>
                <p:cNvSpPr>
                  <a:spLocks noChangeShapeType="1"/>
                </p:cNvSpPr>
                <p:nvPr/>
              </p:nvSpPr>
              <p:spPr bwMode="auto">
                <a:xfrm>
                  <a:off x="7737" y="3372"/>
                  <a:ext cx="9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89" name="Oval 285"/>
              <p:cNvSpPr>
                <a:spLocks noChangeArrowheads="1"/>
              </p:cNvSpPr>
              <p:nvPr/>
            </p:nvSpPr>
            <p:spPr bwMode="auto">
              <a:xfrm>
                <a:off x="8026370" y="4657357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Oval 288"/>
              <p:cNvSpPr>
                <a:spLocks noChangeArrowheads="1"/>
              </p:cNvSpPr>
              <p:nvPr/>
            </p:nvSpPr>
            <p:spPr bwMode="auto">
              <a:xfrm>
                <a:off x="8315262" y="4102633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94" name="693 Grupo"/>
            <p:cNvGrpSpPr/>
            <p:nvPr/>
          </p:nvGrpSpPr>
          <p:grpSpPr>
            <a:xfrm>
              <a:off x="1765004" y="2657627"/>
              <a:ext cx="449254" cy="564106"/>
              <a:chOff x="8026370" y="4102633"/>
              <a:chExt cx="505560" cy="634807"/>
            </a:xfrm>
          </p:grpSpPr>
          <p:grpSp>
            <p:nvGrpSpPr>
              <p:cNvPr id="695" name="Group 192"/>
              <p:cNvGrpSpPr>
                <a:grpSpLocks/>
              </p:cNvGrpSpPr>
              <p:nvPr/>
            </p:nvGrpSpPr>
            <p:grpSpPr bwMode="auto">
              <a:xfrm rot="16200000" flipV="1">
                <a:off x="8024239" y="4177988"/>
                <a:ext cx="543981" cy="471401"/>
                <a:chOff x="7353" y="3221"/>
                <a:chExt cx="477" cy="413"/>
              </a:xfrm>
            </p:grpSpPr>
            <p:sp>
              <p:nvSpPr>
                <p:cNvPr id="698" name="AutoShape 193"/>
                <p:cNvSpPr>
                  <a:spLocks noChangeArrowheads="1"/>
                </p:cNvSpPr>
                <p:nvPr/>
              </p:nvSpPr>
              <p:spPr bwMode="auto">
                <a:xfrm rot="5400000">
                  <a:off x="7457" y="3241"/>
                  <a:ext cx="300" cy="25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 w="1905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9" name="AutoShape 19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7353" y="3372"/>
                  <a:ext cx="125" cy="262"/>
                </a:xfrm>
                <a:prstGeom prst="bentConnector2">
                  <a:avLst/>
                </a:prstGeom>
                <a:noFill/>
                <a:ln w="19050">
                  <a:solidFill>
                    <a:srgbClr val="5A5A5A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0" name="AutoShape 195"/>
                <p:cNvSpPr>
                  <a:spLocks noChangeShapeType="1"/>
                </p:cNvSpPr>
                <p:nvPr/>
              </p:nvSpPr>
              <p:spPr bwMode="auto">
                <a:xfrm>
                  <a:off x="7737" y="3372"/>
                  <a:ext cx="9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96" name="Oval 285"/>
              <p:cNvSpPr>
                <a:spLocks noChangeArrowheads="1"/>
              </p:cNvSpPr>
              <p:nvPr/>
            </p:nvSpPr>
            <p:spPr bwMode="auto">
              <a:xfrm>
                <a:off x="8026370" y="4657357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Oval 288"/>
              <p:cNvSpPr>
                <a:spLocks noChangeArrowheads="1"/>
              </p:cNvSpPr>
              <p:nvPr/>
            </p:nvSpPr>
            <p:spPr bwMode="auto">
              <a:xfrm>
                <a:off x="8315262" y="4102633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01" name="700 Grupo"/>
            <p:cNvGrpSpPr/>
            <p:nvPr/>
          </p:nvGrpSpPr>
          <p:grpSpPr>
            <a:xfrm>
              <a:off x="5260704" y="3757968"/>
              <a:ext cx="449254" cy="564106"/>
              <a:chOff x="8026370" y="4102633"/>
              <a:chExt cx="505560" cy="634807"/>
            </a:xfrm>
          </p:grpSpPr>
          <p:grpSp>
            <p:nvGrpSpPr>
              <p:cNvPr id="702" name="Group 192"/>
              <p:cNvGrpSpPr>
                <a:grpSpLocks/>
              </p:cNvGrpSpPr>
              <p:nvPr/>
            </p:nvGrpSpPr>
            <p:grpSpPr bwMode="auto">
              <a:xfrm rot="16200000" flipV="1">
                <a:off x="8024239" y="4177988"/>
                <a:ext cx="543981" cy="471401"/>
                <a:chOff x="7353" y="3221"/>
                <a:chExt cx="477" cy="413"/>
              </a:xfrm>
            </p:grpSpPr>
            <p:sp>
              <p:nvSpPr>
                <p:cNvPr id="705" name="AutoShape 193"/>
                <p:cNvSpPr>
                  <a:spLocks noChangeArrowheads="1"/>
                </p:cNvSpPr>
                <p:nvPr/>
              </p:nvSpPr>
              <p:spPr bwMode="auto">
                <a:xfrm rot="5400000">
                  <a:off x="7457" y="3241"/>
                  <a:ext cx="300" cy="25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 w="1905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6" name="AutoShape 19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7353" y="3372"/>
                  <a:ext cx="125" cy="262"/>
                </a:xfrm>
                <a:prstGeom prst="bentConnector2">
                  <a:avLst/>
                </a:prstGeom>
                <a:noFill/>
                <a:ln w="19050">
                  <a:solidFill>
                    <a:srgbClr val="5A5A5A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7" name="AutoShape 195"/>
                <p:cNvSpPr>
                  <a:spLocks noChangeShapeType="1"/>
                </p:cNvSpPr>
                <p:nvPr/>
              </p:nvSpPr>
              <p:spPr bwMode="auto">
                <a:xfrm>
                  <a:off x="7737" y="3372"/>
                  <a:ext cx="9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03" name="Oval 285"/>
              <p:cNvSpPr>
                <a:spLocks noChangeArrowheads="1"/>
              </p:cNvSpPr>
              <p:nvPr/>
            </p:nvSpPr>
            <p:spPr bwMode="auto">
              <a:xfrm>
                <a:off x="8026370" y="4657357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Oval 288"/>
              <p:cNvSpPr>
                <a:spLocks noChangeArrowheads="1"/>
              </p:cNvSpPr>
              <p:nvPr/>
            </p:nvSpPr>
            <p:spPr bwMode="auto">
              <a:xfrm>
                <a:off x="8315262" y="4102633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08" name="707 Grupo"/>
            <p:cNvGrpSpPr/>
            <p:nvPr/>
          </p:nvGrpSpPr>
          <p:grpSpPr>
            <a:xfrm>
              <a:off x="4101114" y="3774897"/>
              <a:ext cx="449254" cy="564106"/>
              <a:chOff x="8026370" y="4102633"/>
              <a:chExt cx="505560" cy="634807"/>
            </a:xfrm>
          </p:grpSpPr>
          <p:grpSp>
            <p:nvGrpSpPr>
              <p:cNvPr id="709" name="Group 192"/>
              <p:cNvGrpSpPr>
                <a:grpSpLocks/>
              </p:cNvGrpSpPr>
              <p:nvPr/>
            </p:nvGrpSpPr>
            <p:grpSpPr bwMode="auto">
              <a:xfrm rot="16200000" flipV="1">
                <a:off x="8024239" y="4177988"/>
                <a:ext cx="543981" cy="471401"/>
                <a:chOff x="7353" y="3221"/>
                <a:chExt cx="477" cy="413"/>
              </a:xfrm>
            </p:grpSpPr>
            <p:sp>
              <p:nvSpPr>
                <p:cNvPr id="712" name="AutoShape 193"/>
                <p:cNvSpPr>
                  <a:spLocks noChangeArrowheads="1"/>
                </p:cNvSpPr>
                <p:nvPr/>
              </p:nvSpPr>
              <p:spPr bwMode="auto">
                <a:xfrm rot="5400000">
                  <a:off x="7457" y="3241"/>
                  <a:ext cx="300" cy="25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 w="1905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3" name="AutoShape 19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7353" y="3372"/>
                  <a:ext cx="125" cy="262"/>
                </a:xfrm>
                <a:prstGeom prst="bentConnector2">
                  <a:avLst/>
                </a:prstGeom>
                <a:noFill/>
                <a:ln w="19050">
                  <a:solidFill>
                    <a:srgbClr val="5A5A5A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4" name="AutoShape 195"/>
                <p:cNvSpPr>
                  <a:spLocks noChangeShapeType="1"/>
                </p:cNvSpPr>
                <p:nvPr/>
              </p:nvSpPr>
              <p:spPr bwMode="auto">
                <a:xfrm>
                  <a:off x="7737" y="3372"/>
                  <a:ext cx="9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10" name="Oval 285"/>
              <p:cNvSpPr>
                <a:spLocks noChangeArrowheads="1"/>
              </p:cNvSpPr>
              <p:nvPr/>
            </p:nvSpPr>
            <p:spPr bwMode="auto">
              <a:xfrm>
                <a:off x="8026370" y="4657357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Oval 288"/>
              <p:cNvSpPr>
                <a:spLocks noChangeArrowheads="1"/>
              </p:cNvSpPr>
              <p:nvPr/>
            </p:nvSpPr>
            <p:spPr bwMode="auto">
              <a:xfrm>
                <a:off x="8315262" y="4102633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5" name="714 Grupo"/>
            <p:cNvGrpSpPr/>
            <p:nvPr/>
          </p:nvGrpSpPr>
          <p:grpSpPr>
            <a:xfrm>
              <a:off x="1756540" y="3774897"/>
              <a:ext cx="449254" cy="564106"/>
              <a:chOff x="8026370" y="4102633"/>
              <a:chExt cx="505560" cy="634807"/>
            </a:xfrm>
          </p:grpSpPr>
          <p:grpSp>
            <p:nvGrpSpPr>
              <p:cNvPr id="716" name="Group 192"/>
              <p:cNvGrpSpPr>
                <a:grpSpLocks/>
              </p:cNvGrpSpPr>
              <p:nvPr/>
            </p:nvGrpSpPr>
            <p:grpSpPr bwMode="auto">
              <a:xfrm rot="16200000" flipV="1">
                <a:off x="8024239" y="4177988"/>
                <a:ext cx="543981" cy="471401"/>
                <a:chOff x="7353" y="3221"/>
                <a:chExt cx="477" cy="413"/>
              </a:xfrm>
            </p:grpSpPr>
            <p:sp>
              <p:nvSpPr>
                <p:cNvPr id="719" name="AutoShape 193"/>
                <p:cNvSpPr>
                  <a:spLocks noChangeArrowheads="1"/>
                </p:cNvSpPr>
                <p:nvPr/>
              </p:nvSpPr>
              <p:spPr bwMode="auto">
                <a:xfrm rot="5400000">
                  <a:off x="7457" y="3241"/>
                  <a:ext cx="300" cy="25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 w="1905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0" name="AutoShape 19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7353" y="3372"/>
                  <a:ext cx="125" cy="262"/>
                </a:xfrm>
                <a:prstGeom prst="bentConnector2">
                  <a:avLst/>
                </a:prstGeom>
                <a:noFill/>
                <a:ln w="19050">
                  <a:solidFill>
                    <a:srgbClr val="5A5A5A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1" name="AutoShape 195"/>
                <p:cNvSpPr>
                  <a:spLocks noChangeShapeType="1"/>
                </p:cNvSpPr>
                <p:nvPr/>
              </p:nvSpPr>
              <p:spPr bwMode="auto">
                <a:xfrm>
                  <a:off x="7737" y="3372"/>
                  <a:ext cx="9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17" name="Oval 285"/>
              <p:cNvSpPr>
                <a:spLocks noChangeArrowheads="1"/>
              </p:cNvSpPr>
              <p:nvPr/>
            </p:nvSpPr>
            <p:spPr bwMode="auto">
              <a:xfrm>
                <a:off x="8026370" y="4657357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Oval 288"/>
              <p:cNvSpPr>
                <a:spLocks noChangeArrowheads="1"/>
              </p:cNvSpPr>
              <p:nvPr/>
            </p:nvSpPr>
            <p:spPr bwMode="auto">
              <a:xfrm>
                <a:off x="8315262" y="4102633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22" name="721 Grupo"/>
            <p:cNvGrpSpPr/>
            <p:nvPr/>
          </p:nvGrpSpPr>
          <p:grpSpPr>
            <a:xfrm>
              <a:off x="2907667" y="3783361"/>
              <a:ext cx="449254" cy="564106"/>
              <a:chOff x="8026370" y="4102633"/>
              <a:chExt cx="505560" cy="634807"/>
            </a:xfrm>
          </p:grpSpPr>
          <p:grpSp>
            <p:nvGrpSpPr>
              <p:cNvPr id="723" name="Group 192"/>
              <p:cNvGrpSpPr>
                <a:grpSpLocks/>
              </p:cNvGrpSpPr>
              <p:nvPr/>
            </p:nvGrpSpPr>
            <p:grpSpPr bwMode="auto">
              <a:xfrm rot="16200000" flipV="1">
                <a:off x="8024239" y="4177988"/>
                <a:ext cx="543981" cy="471401"/>
                <a:chOff x="7353" y="3221"/>
                <a:chExt cx="477" cy="413"/>
              </a:xfrm>
            </p:grpSpPr>
            <p:sp>
              <p:nvSpPr>
                <p:cNvPr id="726" name="AutoShape 193"/>
                <p:cNvSpPr>
                  <a:spLocks noChangeArrowheads="1"/>
                </p:cNvSpPr>
                <p:nvPr/>
              </p:nvSpPr>
              <p:spPr bwMode="auto">
                <a:xfrm rot="5400000">
                  <a:off x="7457" y="3241"/>
                  <a:ext cx="300" cy="25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 w="1905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" name="AutoShape 19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7353" y="3372"/>
                  <a:ext cx="125" cy="262"/>
                </a:xfrm>
                <a:prstGeom prst="bentConnector2">
                  <a:avLst/>
                </a:prstGeom>
                <a:noFill/>
                <a:ln w="19050">
                  <a:solidFill>
                    <a:srgbClr val="5A5A5A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8" name="AutoShape 195"/>
                <p:cNvSpPr>
                  <a:spLocks noChangeShapeType="1"/>
                </p:cNvSpPr>
                <p:nvPr/>
              </p:nvSpPr>
              <p:spPr bwMode="auto">
                <a:xfrm>
                  <a:off x="7737" y="3372"/>
                  <a:ext cx="9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24" name="Oval 285"/>
              <p:cNvSpPr>
                <a:spLocks noChangeArrowheads="1"/>
              </p:cNvSpPr>
              <p:nvPr/>
            </p:nvSpPr>
            <p:spPr bwMode="auto">
              <a:xfrm>
                <a:off x="8026370" y="4657357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Oval 288"/>
              <p:cNvSpPr>
                <a:spLocks noChangeArrowheads="1"/>
              </p:cNvSpPr>
              <p:nvPr/>
            </p:nvSpPr>
            <p:spPr bwMode="auto">
              <a:xfrm>
                <a:off x="8315262" y="4102633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29" name="728 Grupo"/>
            <p:cNvGrpSpPr/>
            <p:nvPr/>
          </p:nvGrpSpPr>
          <p:grpSpPr>
            <a:xfrm>
              <a:off x="5260704" y="4892166"/>
              <a:ext cx="449254" cy="564106"/>
              <a:chOff x="8026370" y="4102633"/>
              <a:chExt cx="505560" cy="634807"/>
            </a:xfrm>
          </p:grpSpPr>
          <p:grpSp>
            <p:nvGrpSpPr>
              <p:cNvPr id="730" name="Group 192"/>
              <p:cNvGrpSpPr>
                <a:grpSpLocks/>
              </p:cNvGrpSpPr>
              <p:nvPr/>
            </p:nvGrpSpPr>
            <p:grpSpPr bwMode="auto">
              <a:xfrm rot="16200000" flipV="1">
                <a:off x="8024239" y="4177988"/>
                <a:ext cx="543981" cy="471401"/>
                <a:chOff x="7353" y="3221"/>
                <a:chExt cx="477" cy="413"/>
              </a:xfrm>
            </p:grpSpPr>
            <p:sp>
              <p:nvSpPr>
                <p:cNvPr id="733" name="AutoShape 193"/>
                <p:cNvSpPr>
                  <a:spLocks noChangeArrowheads="1"/>
                </p:cNvSpPr>
                <p:nvPr/>
              </p:nvSpPr>
              <p:spPr bwMode="auto">
                <a:xfrm rot="5400000">
                  <a:off x="7457" y="3241"/>
                  <a:ext cx="300" cy="25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 w="1905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4" name="AutoShape 19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7353" y="3372"/>
                  <a:ext cx="125" cy="262"/>
                </a:xfrm>
                <a:prstGeom prst="bentConnector2">
                  <a:avLst/>
                </a:prstGeom>
                <a:noFill/>
                <a:ln w="19050">
                  <a:solidFill>
                    <a:srgbClr val="5A5A5A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5" name="AutoShape 195"/>
                <p:cNvSpPr>
                  <a:spLocks noChangeShapeType="1"/>
                </p:cNvSpPr>
                <p:nvPr/>
              </p:nvSpPr>
              <p:spPr bwMode="auto">
                <a:xfrm>
                  <a:off x="7737" y="3372"/>
                  <a:ext cx="9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31" name="Oval 285"/>
              <p:cNvSpPr>
                <a:spLocks noChangeArrowheads="1"/>
              </p:cNvSpPr>
              <p:nvPr/>
            </p:nvSpPr>
            <p:spPr bwMode="auto">
              <a:xfrm>
                <a:off x="8026370" y="4657357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Oval 288"/>
              <p:cNvSpPr>
                <a:spLocks noChangeArrowheads="1"/>
              </p:cNvSpPr>
              <p:nvPr/>
            </p:nvSpPr>
            <p:spPr bwMode="auto">
              <a:xfrm>
                <a:off x="8315262" y="4102633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36" name="735 Grupo"/>
            <p:cNvGrpSpPr/>
            <p:nvPr/>
          </p:nvGrpSpPr>
          <p:grpSpPr>
            <a:xfrm>
              <a:off x="4101114" y="4900631"/>
              <a:ext cx="449254" cy="564106"/>
              <a:chOff x="8026370" y="4102633"/>
              <a:chExt cx="505560" cy="634807"/>
            </a:xfrm>
          </p:grpSpPr>
          <p:grpSp>
            <p:nvGrpSpPr>
              <p:cNvPr id="737" name="Group 192"/>
              <p:cNvGrpSpPr>
                <a:grpSpLocks/>
              </p:cNvGrpSpPr>
              <p:nvPr/>
            </p:nvGrpSpPr>
            <p:grpSpPr bwMode="auto">
              <a:xfrm rot="16200000" flipV="1">
                <a:off x="8024239" y="4177988"/>
                <a:ext cx="543981" cy="471401"/>
                <a:chOff x="7353" y="3221"/>
                <a:chExt cx="477" cy="413"/>
              </a:xfrm>
            </p:grpSpPr>
            <p:sp>
              <p:nvSpPr>
                <p:cNvPr id="740" name="AutoShape 193"/>
                <p:cNvSpPr>
                  <a:spLocks noChangeArrowheads="1"/>
                </p:cNvSpPr>
                <p:nvPr/>
              </p:nvSpPr>
              <p:spPr bwMode="auto">
                <a:xfrm rot="5400000">
                  <a:off x="7457" y="3241"/>
                  <a:ext cx="300" cy="25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 w="1905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1" name="AutoShape 19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7353" y="3372"/>
                  <a:ext cx="125" cy="262"/>
                </a:xfrm>
                <a:prstGeom prst="bentConnector2">
                  <a:avLst/>
                </a:prstGeom>
                <a:noFill/>
                <a:ln w="19050">
                  <a:solidFill>
                    <a:srgbClr val="5A5A5A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2" name="AutoShape 195"/>
                <p:cNvSpPr>
                  <a:spLocks noChangeShapeType="1"/>
                </p:cNvSpPr>
                <p:nvPr/>
              </p:nvSpPr>
              <p:spPr bwMode="auto">
                <a:xfrm>
                  <a:off x="7737" y="3372"/>
                  <a:ext cx="9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38" name="Oval 285"/>
              <p:cNvSpPr>
                <a:spLocks noChangeArrowheads="1"/>
              </p:cNvSpPr>
              <p:nvPr/>
            </p:nvSpPr>
            <p:spPr bwMode="auto">
              <a:xfrm>
                <a:off x="8026370" y="4657357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Oval 288"/>
              <p:cNvSpPr>
                <a:spLocks noChangeArrowheads="1"/>
              </p:cNvSpPr>
              <p:nvPr/>
            </p:nvSpPr>
            <p:spPr bwMode="auto">
              <a:xfrm>
                <a:off x="8315262" y="4102633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43" name="742 Grupo"/>
            <p:cNvGrpSpPr/>
            <p:nvPr/>
          </p:nvGrpSpPr>
          <p:grpSpPr>
            <a:xfrm>
              <a:off x="1773468" y="4900631"/>
              <a:ext cx="449254" cy="564106"/>
              <a:chOff x="8026370" y="4102633"/>
              <a:chExt cx="505560" cy="634807"/>
            </a:xfrm>
          </p:grpSpPr>
          <p:grpSp>
            <p:nvGrpSpPr>
              <p:cNvPr id="744" name="Group 192"/>
              <p:cNvGrpSpPr>
                <a:grpSpLocks/>
              </p:cNvGrpSpPr>
              <p:nvPr/>
            </p:nvGrpSpPr>
            <p:grpSpPr bwMode="auto">
              <a:xfrm rot="16200000" flipV="1">
                <a:off x="8024239" y="4177988"/>
                <a:ext cx="543981" cy="471401"/>
                <a:chOff x="7353" y="3221"/>
                <a:chExt cx="477" cy="413"/>
              </a:xfrm>
            </p:grpSpPr>
            <p:sp>
              <p:nvSpPr>
                <p:cNvPr id="747" name="AutoShape 193"/>
                <p:cNvSpPr>
                  <a:spLocks noChangeArrowheads="1"/>
                </p:cNvSpPr>
                <p:nvPr/>
              </p:nvSpPr>
              <p:spPr bwMode="auto">
                <a:xfrm rot="5400000">
                  <a:off x="7457" y="3241"/>
                  <a:ext cx="300" cy="25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 w="1905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8" name="AutoShape 19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7353" y="3372"/>
                  <a:ext cx="125" cy="262"/>
                </a:xfrm>
                <a:prstGeom prst="bentConnector2">
                  <a:avLst/>
                </a:prstGeom>
                <a:noFill/>
                <a:ln w="19050">
                  <a:solidFill>
                    <a:srgbClr val="5A5A5A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9" name="AutoShape 195"/>
                <p:cNvSpPr>
                  <a:spLocks noChangeShapeType="1"/>
                </p:cNvSpPr>
                <p:nvPr/>
              </p:nvSpPr>
              <p:spPr bwMode="auto">
                <a:xfrm>
                  <a:off x="7737" y="3372"/>
                  <a:ext cx="9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45" name="Oval 285"/>
              <p:cNvSpPr>
                <a:spLocks noChangeArrowheads="1"/>
              </p:cNvSpPr>
              <p:nvPr/>
            </p:nvSpPr>
            <p:spPr bwMode="auto">
              <a:xfrm>
                <a:off x="8026370" y="4657357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Oval 288"/>
              <p:cNvSpPr>
                <a:spLocks noChangeArrowheads="1"/>
              </p:cNvSpPr>
              <p:nvPr/>
            </p:nvSpPr>
            <p:spPr bwMode="auto">
              <a:xfrm>
                <a:off x="8315262" y="4102633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71" name="Text Box 386"/>
          <p:cNvSpPr txBox="1">
            <a:spLocks noChangeArrowheads="1"/>
          </p:cNvSpPr>
          <p:nvPr/>
        </p:nvSpPr>
        <p:spPr bwMode="auto">
          <a:xfrm>
            <a:off x="501649" y="4546144"/>
            <a:ext cx="37445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SimSun"/>
                <a:cs typeface="Times New Roman" pitchFamily="18" charset="0"/>
              </a:rPr>
              <a:t>IN[3]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72" name="Text Box 386"/>
          <p:cNvSpPr txBox="1">
            <a:spLocks noChangeArrowheads="1"/>
          </p:cNvSpPr>
          <p:nvPr/>
        </p:nvSpPr>
        <p:spPr bwMode="auto">
          <a:xfrm>
            <a:off x="472894" y="3464967"/>
            <a:ext cx="37445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SimSun"/>
                <a:cs typeface="Times New Roman" pitchFamily="18" charset="0"/>
              </a:rPr>
              <a:t>IN[2]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73" name="Text Box 386"/>
          <p:cNvSpPr txBox="1">
            <a:spLocks noChangeArrowheads="1"/>
          </p:cNvSpPr>
          <p:nvPr/>
        </p:nvSpPr>
        <p:spPr bwMode="auto">
          <a:xfrm>
            <a:off x="478645" y="2314778"/>
            <a:ext cx="37445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SimSun"/>
                <a:cs typeface="Times New Roman" pitchFamily="18" charset="0"/>
              </a:rPr>
              <a:t>IN[1]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74" name="Text Box 386"/>
          <p:cNvSpPr txBox="1">
            <a:spLocks noChangeArrowheads="1"/>
          </p:cNvSpPr>
          <p:nvPr/>
        </p:nvSpPr>
        <p:spPr bwMode="auto">
          <a:xfrm rot="16200000">
            <a:off x="1490408" y="5896419"/>
            <a:ext cx="59608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SimSun"/>
                <a:cs typeface="Times New Roman" pitchFamily="18" charset="0"/>
              </a:rPr>
              <a:t>OUT[0]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75" name="Text Box 386"/>
          <p:cNvSpPr txBox="1">
            <a:spLocks noChangeArrowheads="1"/>
          </p:cNvSpPr>
          <p:nvPr/>
        </p:nvSpPr>
        <p:spPr bwMode="auto">
          <a:xfrm rot="16200000">
            <a:off x="2643472" y="5876291"/>
            <a:ext cx="59608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SimSun"/>
                <a:cs typeface="Times New Roman" pitchFamily="18" charset="0"/>
              </a:rPr>
              <a:t>OUT[1]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76" name="Text Box 386"/>
          <p:cNvSpPr txBox="1">
            <a:spLocks noChangeArrowheads="1"/>
          </p:cNvSpPr>
          <p:nvPr/>
        </p:nvSpPr>
        <p:spPr bwMode="auto">
          <a:xfrm rot="16200000">
            <a:off x="3833918" y="5876291"/>
            <a:ext cx="59608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SimSun"/>
                <a:cs typeface="Times New Roman" pitchFamily="18" charset="0"/>
              </a:rPr>
              <a:t>OUT[2]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77" name="Text Box 386"/>
          <p:cNvSpPr txBox="1">
            <a:spLocks noChangeArrowheads="1"/>
          </p:cNvSpPr>
          <p:nvPr/>
        </p:nvSpPr>
        <p:spPr bwMode="auto">
          <a:xfrm rot="16200000">
            <a:off x="4981230" y="5902170"/>
            <a:ext cx="59608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SimSun"/>
                <a:cs typeface="Times New Roman" pitchFamily="18" charset="0"/>
              </a:rPr>
              <a:t>OUT[3]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867" name="866 Grupo"/>
          <p:cNvGrpSpPr/>
          <p:nvPr/>
        </p:nvGrpSpPr>
        <p:grpSpPr>
          <a:xfrm>
            <a:off x="5950426" y="2388358"/>
            <a:ext cx="3193574" cy="887104"/>
            <a:chOff x="5950426" y="2388358"/>
            <a:chExt cx="3193574" cy="887104"/>
          </a:xfrm>
        </p:grpSpPr>
        <p:sp>
          <p:nvSpPr>
            <p:cNvPr id="862" name="861 Llamada rectangular redondeada"/>
            <p:cNvSpPr/>
            <p:nvPr/>
          </p:nvSpPr>
          <p:spPr bwMode="auto">
            <a:xfrm>
              <a:off x="5950426" y="2388358"/>
              <a:ext cx="3070746" cy="887104"/>
            </a:xfrm>
            <a:prstGeom prst="wedgeRoundRectCallout">
              <a:avLst>
                <a:gd name="adj1" fmla="val -130611"/>
                <a:gd name="adj2" fmla="val -131346"/>
                <a:gd name="adj3" fmla="val 16667"/>
              </a:avLst>
            </a:prstGeom>
            <a:solidFill>
              <a:srgbClr val="F2F2F2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860" name="859 CuadroTexto"/>
            <p:cNvSpPr txBox="1"/>
            <p:nvPr/>
          </p:nvSpPr>
          <p:spPr>
            <a:xfrm>
              <a:off x="6005016" y="2442950"/>
              <a:ext cx="31389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+mn-lt"/>
                </a:rPr>
                <a:t>Crosspoint</a:t>
              </a:r>
              <a:r>
                <a:rPr lang="en-US" b="1" dirty="0" smtClean="0">
                  <a:latin typeface="+mn-lt"/>
                </a:rPr>
                <a:t>: Add an </a:t>
              </a:r>
              <a:r>
                <a:rPr lang="en-US" b="1" dirty="0" err="1" smtClean="0">
                  <a:latin typeface="+mn-lt"/>
                </a:rPr>
                <a:t>aditional</a:t>
              </a:r>
              <a:r>
                <a:rPr lang="en-US" b="1" dirty="0" smtClean="0">
                  <a:latin typeface="+mn-lt"/>
                </a:rPr>
                <a:t> Tri-State </a:t>
              </a:r>
              <a:r>
                <a:rPr lang="en-US" b="1" dirty="0" smtClean="0">
                  <a:latin typeface="+mn-lt"/>
                </a:rPr>
                <a:t>Driver.</a:t>
              </a:r>
              <a:endParaRPr lang="en-US" b="1" dirty="0">
                <a:latin typeface="+mn-lt"/>
              </a:endParaRPr>
            </a:p>
          </p:txBody>
        </p:sp>
      </p:grpSp>
      <p:grpSp>
        <p:nvGrpSpPr>
          <p:cNvPr id="868" name="867 Grupo"/>
          <p:cNvGrpSpPr/>
          <p:nvPr/>
        </p:nvGrpSpPr>
        <p:grpSpPr>
          <a:xfrm>
            <a:off x="5950430" y="3564340"/>
            <a:ext cx="3193574" cy="887104"/>
            <a:chOff x="5950430" y="3564340"/>
            <a:chExt cx="3193574" cy="887104"/>
          </a:xfrm>
        </p:grpSpPr>
        <p:sp>
          <p:nvSpPr>
            <p:cNvPr id="865" name="864 Llamada rectangular redondeada"/>
            <p:cNvSpPr/>
            <p:nvPr/>
          </p:nvSpPr>
          <p:spPr bwMode="auto">
            <a:xfrm>
              <a:off x="5950430" y="3564340"/>
              <a:ext cx="3070746" cy="887104"/>
            </a:xfrm>
            <a:prstGeom prst="wedgeRoundRectCallout">
              <a:avLst>
                <a:gd name="adj1" fmla="val -61278"/>
                <a:gd name="adj2" fmla="val 200962"/>
                <a:gd name="adj3" fmla="val 16667"/>
              </a:avLst>
            </a:prstGeom>
            <a:solidFill>
              <a:srgbClr val="F2F2F2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866" name="865 CuadroTexto"/>
            <p:cNvSpPr txBox="1"/>
            <p:nvPr/>
          </p:nvSpPr>
          <p:spPr>
            <a:xfrm>
              <a:off x="6005020" y="3618932"/>
              <a:ext cx="31389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+mn-lt"/>
                </a:rPr>
                <a:t>Ports: Replace by a bi-directional </a:t>
              </a:r>
              <a:r>
                <a:rPr lang="en-US" b="1" dirty="0" smtClean="0">
                  <a:latin typeface="+mn-lt"/>
                </a:rPr>
                <a:t>structure.</a:t>
              </a:r>
              <a:endParaRPr lang="en-US" b="1" dirty="0">
                <a:latin typeface="+mn-lt"/>
              </a:endParaRPr>
            </a:p>
          </p:txBody>
        </p:sp>
      </p:grpSp>
      <p:grpSp>
        <p:nvGrpSpPr>
          <p:cNvPr id="379" name="378 Grupo"/>
          <p:cNvGrpSpPr/>
          <p:nvPr/>
        </p:nvGrpSpPr>
        <p:grpSpPr>
          <a:xfrm>
            <a:off x="359583" y="2304609"/>
            <a:ext cx="724304" cy="711123"/>
            <a:chOff x="385313" y="1166558"/>
            <a:chExt cx="724304" cy="711123"/>
          </a:xfrm>
        </p:grpSpPr>
        <p:sp>
          <p:nvSpPr>
            <p:cNvPr id="381" name="AutoShape 295"/>
            <p:cNvSpPr>
              <a:spLocks noChangeArrowheads="1"/>
            </p:cNvSpPr>
            <p:nvPr/>
          </p:nvSpPr>
          <p:spPr bwMode="auto">
            <a:xfrm rot="5400000">
              <a:off x="657871" y="1443768"/>
              <a:ext cx="304593" cy="260828"/>
            </a:xfrm>
            <a:prstGeom prst="triangle">
              <a:avLst>
                <a:gd name="adj" fmla="val 50000"/>
              </a:avLst>
            </a:prstGeom>
            <a:solidFill>
              <a:srgbClr val="D8D8D8"/>
            </a:solidFill>
            <a:ln w="31750">
              <a:solidFill>
                <a:srgbClr val="40404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AutoShape 343"/>
            <p:cNvSpPr>
              <a:spLocks noChangeShapeType="1"/>
            </p:cNvSpPr>
            <p:nvPr/>
          </p:nvSpPr>
          <p:spPr bwMode="auto">
            <a:xfrm>
              <a:off x="958664" y="1574870"/>
              <a:ext cx="94935" cy="1180"/>
            </a:xfrm>
            <a:prstGeom prst="straightConnector1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Oval 344"/>
            <p:cNvSpPr>
              <a:spLocks noChangeArrowheads="1"/>
            </p:cNvSpPr>
            <p:nvPr/>
          </p:nvSpPr>
          <p:spPr bwMode="auto">
            <a:xfrm>
              <a:off x="1038465" y="1536133"/>
              <a:ext cx="71152" cy="7118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AutoShape 349"/>
            <p:cNvSpPr>
              <a:spLocks noChangeShapeType="1"/>
            </p:cNvSpPr>
            <p:nvPr/>
          </p:nvSpPr>
          <p:spPr bwMode="auto">
            <a:xfrm>
              <a:off x="444478" y="1574870"/>
              <a:ext cx="217193" cy="1180"/>
            </a:xfrm>
            <a:prstGeom prst="straightConnector1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Text Box 386"/>
            <p:cNvSpPr txBox="1">
              <a:spLocks noChangeArrowheads="1"/>
            </p:cNvSpPr>
            <p:nvPr/>
          </p:nvSpPr>
          <p:spPr bwMode="auto">
            <a:xfrm>
              <a:off x="467143" y="1199095"/>
              <a:ext cx="374451" cy="136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+mn-lt"/>
                  <a:ea typeface="SimSun"/>
                  <a:cs typeface="Times New Roman" pitchFamily="18" charset="0"/>
                </a:rPr>
                <a:t>IN[0]</a:t>
              </a:r>
              <a:endPara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86" name="AutoShape 382"/>
            <p:cNvSpPr>
              <a:spLocks noChangeArrowheads="1"/>
            </p:cNvSpPr>
            <p:nvPr/>
          </p:nvSpPr>
          <p:spPr bwMode="auto">
            <a:xfrm>
              <a:off x="385313" y="1166558"/>
              <a:ext cx="689825" cy="711123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9525">
              <a:solidFill>
                <a:srgbClr val="404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AutoShape 257"/>
            <p:cNvSpPr>
              <a:spLocks noChangeArrowheads="1"/>
            </p:cNvSpPr>
            <p:nvPr/>
          </p:nvSpPr>
          <p:spPr bwMode="auto">
            <a:xfrm rot="5400000">
              <a:off x="652961" y="1272092"/>
              <a:ext cx="304617" cy="261054"/>
            </a:xfrm>
            <a:prstGeom prst="triangle">
              <a:avLst>
                <a:gd name="adj" fmla="val 50000"/>
              </a:avLst>
            </a:prstGeom>
            <a:solidFill>
              <a:srgbClr val="D8D8D8"/>
            </a:solidFill>
            <a:ln w="19050">
              <a:solidFill>
                <a:srgbClr val="40404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AutoShape 258"/>
            <p:cNvSpPr>
              <a:spLocks noChangeShapeType="1"/>
            </p:cNvSpPr>
            <p:nvPr/>
          </p:nvSpPr>
          <p:spPr bwMode="auto">
            <a:xfrm>
              <a:off x="954010" y="1402185"/>
              <a:ext cx="95402" cy="1735"/>
            </a:xfrm>
            <a:prstGeom prst="straightConnector1">
              <a:avLst/>
            </a:prstGeom>
            <a:noFill/>
            <a:ln w="19050">
              <a:solidFill>
                <a:srgbClr val="404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Oval 259"/>
            <p:cNvSpPr>
              <a:spLocks noChangeArrowheads="1"/>
            </p:cNvSpPr>
            <p:nvPr/>
          </p:nvSpPr>
          <p:spPr bwMode="auto">
            <a:xfrm>
              <a:off x="1034668" y="1363131"/>
              <a:ext cx="71118" cy="720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Oval 260"/>
            <p:cNvSpPr>
              <a:spLocks noChangeArrowheads="1"/>
            </p:cNvSpPr>
            <p:nvPr/>
          </p:nvSpPr>
          <p:spPr bwMode="auto">
            <a:xfrm>
              <a:off x="1033801" y="1542777"/>
              <a:ext cx="71118" cy="720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Oval 261"/>
            <p:cNvSpPr>
              <a:spLocks noChangeArrowheads="1"/>
            </p:cNvSpPr>
            <p:nvPr/>
          </p:nvSpPr>
          <p:spPr bwMode="auto">
            <a:xfrm>
              <a:off x="1034668" y="1741517"/>
              <a:ext cx="71118" cy="72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AutoShape 263"/>
            <p:cNvSpPr>
              <a:spLocks noChangeShapeType="1"/>
            </p:cNvSpPr>
            <p:nvPr/>
          </p:nvSpPr>
          <p:spPr bwMode="auto">
            <a:xfrm flipH="1">
              <a:off x="446647" y="1777966"/>
              <a:ext cx="588021" cy="868"/>
            </a:xfrm>
            <a:prstGeom prst="straightConnector1">
              <a:avLst/>
            </a:prstGeom>
            <a:noFill/>
            <a:ln w="19050">
              <a:solidFill>
                <a:srgbClr val="5A5A5A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AutoShape 264"/>
            <p:cNvSpPr>
              <a:spLocks noChangeShapeType="1"/>
            </p:cNvSpPr>
            <p:nvPr/>
          </p:nvSpPr>
          <p:spPr bwMode="auto">
            <a:xfrm>
              <a:off x="446647" y="1402185"/>
              <a:ext cx="216822" cy="868"/>
            </a:xfrm>
            <a:prstGeom prst="straightConnector1">
              <a:avLst/>
            </a:prstGeom>
            <a:noFill/>
            <a:ln w="19050">
              <a:solidFill>
                <a:srgbClr val="5A5A5A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1" name="AutoShape 350"/>
          <p:cNvSpPr>
            <a:spLocks noChangeArrowheads="1"/>
          </p:cNvSpPr>
          <p:nvPr/>
        </p:nvSpPr>
        <p:spPr bwMode="auto">
          <a:xfrm rot="5400000">
            <a:off x="755589" y="1438098"/>
            <a:ext cx="304593" cy="260828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" name="AutoShape 357"/>
          <p:cNvSpPr>
            <a:spLocks noChangeShapeType="1"/>
          </p:cNvSpPr>
          <p:nvPr/>
        </p:nvSpPr>
        <p:spPr bwMode="auto">
          <a:xfrm>
            <a:off x="548486" y="1569200"/>
            <a:ext cx="217193" cy="118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3" name="Text Box 386"/>
          <p:cNvSpPr txBox="1">
            <a:spLocks noChangeArrowheads="1"/>
          </p:cNvSpPr>
          <p:nvPr/>
        </p:nvSpPr>
        <p:spPr bwMode="auto">
          <a:xfrm>
            <a:off x="589665" y="1218552"/>
            <a:ext cx="37445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SimSun"/>
                <a:cs typeface="Times New Roman" pitchFamily="18" charset="0"/>
              </a:rPr>
              <a:t>IN[0]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480" name="479 Grupo"/>
          <p:cNvGrpSpPr/>
          <p:nvPr/>
        </p:nvGrpSpPr>
        <p:grpSpPr>
          <a:xfrm>
            <a:off x="359583" y="1166558"/>
            <a:ext cx="5222428" cy="5184819"/>
            <a:chOff x="359579" y="1166558"/>
            <a:chExt cx="5222428" cy="5184819"/>
          </a:xfrm>
        </p:grpSpPr>
        <p:grpSp>
          <p:nvGrpSpPr>
            <p:cNvPr id="376" name="375 Grupo"/>
            <p:cNvGrpSpPr/>
            <p:nvPr/>
          </p:nvGrpSpPr>
          <p:grpSpPr>
            <a:xfrm>
              <a:off x="385313" y="1166558"/>
              <a:ext cx="724304" cy="711123"/>
              <a:chOff x="385313" y="1166558"/>
              <a:chExt cx="724304" cy="711123"/>
            </a:xfrm>
          </p:grpSpPr>
          <p:sp>
            <p:nvSpPr>
              <p:cNvPr id="488" name="AutoShape 295"/>
              <p:cNvSpPr>
                <a:spLocks noChangeArrowheads="1"/>
              </p:cNvSpPr>
              <p:nvPr/>
            </p:nvSpPr>
            <p:spPr bwMode="auto">
              <a:xfrm rot="5400000">
                <a:off x="657871" y="1443768"/>
                <a:ext cx="304593" cy="260828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317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AutoShape 343"/>
              <p:cNvSpPr>
                <a:spLocks noChangeShapeType="1"/>
              </p:cNvSpPr>
              <p:nvPr/>
            </p:nvSpPr>
            <p:spPr bwMode="auto">
              <a:xfrm>
                <a:off x="958664" y="1574870"/>
                <a:ext cx="94935" cy="1180"/>
              </a:xfrm>
              <a:prstGeom prst="straightConnector1">
                <a:avLst/>
              </a:prstGeom>
              <a:noFill/>
              <a:ln w="31750">
                <a:solidFill>
                  <a:schemeClr val="tx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Oval 344"/>
              <p:cNvSpPr>
                <a:spLocks noChangeArrowheads="1"/>
              </p:cNvSpPr>
              <p:nvPr/>
            </p:nvSpPr>
            <p:spPr bwMode="auto">
              <a:xfrm>
                <a:off x="1038465" y="1536133"/>
                <a:ext cx="71152" cy="711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AutoShape 349"/>
              <p:cNvSpPr>
                <a:spLocks noChangeShapeType="1"/>
              </p:cNvSpPr>
              <p:nvPr/>
            </p:nvSpPr>
            <p:spPr bwMode="auto">
              <a:xfrm>
                <a:off x="444478" y="1574870"/>
                <a:ext cx="217193" cy="1180"/>
              </a:xfrm>
              <a:prstGeom prst="straightConnector1">
                <a:avLst/>
              </a:prstGeom>
              <a:noFill/>
              <a:ln w="31750">
                <a:solidFill>
                  <a:schemeClr val="tx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Text Box 386"/>
              <p:cNvSpPr txBox="1">
                <a:spLocks noChangeArrowheads="1"/>
              </p:cNvSpPr>
              <p:nvPr/>
            </p:nvSpPr>
            <p:spPr bwMode="auto">
              <a:xfrm>
                <a:off x="467143" y="1199095"/>
                <a:ext cx="374451" cy="1367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000" b="1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  <a:ea typeface="SimSun"/>
                    <a:cs typeface="Times New Roman" pitchFamily="18" charset="0"/>
                  </a:rPr>
                  <a:t>IN[0]</a:t>
                </a:r>
                <a:endParaRPr kumimoji="0" lang="es-E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783" name="AutoShape 382"/>
              <p:cNvSpPr>
                <a:spLocks noChangeArrowheads="1"/>
              </p:cNvSpPr>
              <p:nvPr/>
            </p:nvSpPr>
            <p:spPr bwMode="auto">
              <a:xfrm>
                <a:off x="385313" y="1166558"/>
                <a:ext cx="689825" cy="711123"/>
              </a:xfrm>
              <a:prstGeom prst="roundRect">
                <a:avLst>
                  <a:gd name="adj" fmla="val 16667"/>
                </a:avLst>
              </a:prstGeom>
              <a:solidFill>
                <a:srgbClr val="F2F2F2"/>
              </a:solidFill>
              <a:ln w="9525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AutoShape 257"/>
              <p:cNvSpPr>
                <a:spLocks noChangeArrowheads="1"/>
              </p:cNvSpPr>
              <p:nvPr/>
            </p:nvSpPr>
            <p:spPr bwMode="auto">
              <a:xfrm rot="5400000">
                <a:off x="652961" y="1272092"/>
                <a:ext cx="304617" cy="261054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AutoShape 258"/>
              <p:cNvSpPr>
                <a:spLocks noChangeShapeType="1"/>
              </p:cNvSpPr>
              <p:nvPr/>
            </p:nvSpPr>
            <p:spPr bwMode="auto">
              <a:xfrm>
                <a:off x="954010" y="1402185"/>
                <a:ext cx="95402" cy="1735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Oval 259"/>
              <p:cNvSpPr>
                <a:spLocks noChangeArrowheads="1"/>
              </p:cNvSpPr>
              <p:nvPr/>
            </p:nvSpPr>
            <p:spPr bwMode="auto">
              <a:xfrm>
                <a:off x="1034668" y="1363131"/>
                <a:ext cx="71118" cy="7203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Oval 260"/>
              <p:cNvSpPr>
                <a:spLocks noChangeArrowheads="1"/>
              </p:cNvSpPr>
              <p:nvPr/>
            </p:nvSpPr>
            <p:spPr bwMode="auto">
              <a:xfrm>
                <a:off x="1033801" y="1542777"/>
                <a:ext cx="71118" cy="7203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Oval 261"/>
              <p:cNvSpPr>
                <a:spLocks noChangeArrowheads="1"/>
              </p:cNvSpPr>
              <p:nvPr/>
            </p:nvSpPr>
            <p:spPr bwMode="auto">
              <a:xfrm>
                <a:off x="1034668" y="1741517"/>
                <a:ext cx="71118" cy="729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AutoShape 263"/>
              <p:cNvSpPr>
                <a:spLocks noChangeShapeType="1"/>
              </p:cNvSpPr>
              <p:nvPr/>
            </p:nvSpPr>
            <p:spPr bwMode="auto">
              <a:xfrm flipH="1">
                <a:off x="446647" y="1777966"/>
                <a:ext cx="588021" cy="868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AutoShape 264"/>
              <p:cNvSpPr>
                <a:spLocks noChangeShapeType="1"/>
              </p:cNvSpPr>
              <p:nvPr/>
            </p:nvSpPr>
            <p:spPr bwMode="auto">
              <a:xfrm>
                <a:off x="446647" y="1402185"/>
                <a:ext cx="216822" cy="868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94" name="393 Grupo"/>
            <p:cNvGrpSpPr/>
            <p:nvPr/>
          </p:nvGrpSpPr>
          <p:grpSpPr>
            <a:xfrm>
              <a:off x="359579" y="3385265"/>
              <a:ext cx="724304" cy="711123"/>
              <a:chOff x="385313" y="1166558"/>
              <a:chExt cx="724304" cy="711123"/>
            </a:xfrm>
          </p:grpSpPr>
          <p:sp>
            <p:nvSpPr>
              <p:cNvPr id="395" name="AutoShape 295"/>
              <p:cNvSpPr>
                <a:spLocks noChangeArrowheads="1"/>
              </p:cNvSpPr>
              <p:nvPr/>
            </p:nvSpPr>
            <p:spPr bwMode="auto">
              <a:xfrm rot="5400000">
                <a:off x="657871" y="1443768"/>
                <a:ext cx="304593" cy="260828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317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AutoShape 343"/>
              <p:cNvSpPr>
                <a:spLocks noChangeShapeType="1"/>
              </p:cNvSpPr>
              <p:nvPr/>
            </p:nvSpPr>
            <p:spPr bwMode="auto">
              <a:xfrm>
                <a:off x="958664" y="1574870"/>
                <a:ext cx="94935" cy="1180"/>
              </a:xfrm>
              <a:prstGeom prst="straightConnector1">
                <a:avLst/>
              </a:prstGeom>
              <a:noFill/>
              <a:ln w="31750">
                <a:solidFill>
                  <a:schemeClr val="tx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Oval 344"/>
              <p:cNvSpPr>
                <a:spLocks noChangeArrowheads="1"/>
              </p:cNvSpPr>
              <p:nvPr/>
            </p:nvSpPr>
            <p:spPr bwMode="auto">
              <a:xfrm>
                <a:off x="1038465" y="1536133"/>
                <a:ext cx="71152" cy="711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AutoShape 349"/>
              <p:cNvSpPr>
                <a:spLocks noChangeShapeType="1"/>
              </p:cNvSpPr>
              <p:nvPr/>
            </p:nvSpPr>
            <p:spPr bwMode="auto">
              <a:xfrm>
                <a:off x="444478" y="1574870"/>
                <a:ext cx="217193" cy="1180"/>
              </a:xfrm>
              <a:prstGeom prst="straightConnector1">
                <a:avLst/>
              </a:prstGeom>
              <a:noFill/>
              <a:ln w="31750">
                <a:solidFill>
                  <a:schemeClr val="tx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Text Box 386"/>
              <p:cNvSpPr txBox="1">
                <a:spLocks noChangeArrowheads="1"/>
              </p:cNvSpPr>
              <p:nvPr/>
            </p:nvSpPr>
            <p:spPr bwMode="auto">
              <a:xfrm>
                <a:off x="467143" y="1199095"/>
                <a:ext cx="374451" cy="1367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000" b="1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  <a:ea typeface="SimSun"/>
                    <a:cs typeface="Times New Roman" pitchFamily="18" charset="0"/>
                  </a:rPr>
                  <a:t>IN[0]</a:t>
                </a:r>
                <a:endParaRPr kumimoji="0" lang="es-E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02" name="AutoShape 382"/>
              <p:cNvSpPr>
                <a:spLocks noChangeArrowheads="1"/>
              </p:cNvSpPr>
              <p:nvPr/>
            </p:nvSpPr>
            <p:spPr bwMode="auto">
              <a:xfrm>
                <a:off x="385313" y="1166558"/>
                <a:ext cx="689825" cy="711123"/>
              </a:xfrm>
              <a:prstGeom prst="roundRect">
                <a:avLst>
                  <a:gd name="adj" fmla="val 16667"/>
                </a:avLst>
              </a:prstGeom>
              <a:solidFill>
                <a:srgbClr val="F2F2F2"/>
              </a:solidFill>
              <a:ln w="9525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AutoShape 257"/>
              <p:cNvSpPr>
                <a:spLocks noChangeArrowheads="1"/>
              </p:cNvSpPr>
              <p:nvPr/>
            </p:nvSpPr>
            <p:spPr bwMode="auto">
              <a:xfrm rot="5400000">
                <a:off x="652961" y="1272092"/>
                <a:ext cx="304617" cy="261054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AutoShape 258"/>
              <p:cNvSpPr>
                <a:spLocks noChangeShapeType="1"/>
              </p:cNvSpPr>
              <p:nvPr/>
            </p:nvSpPr>
            <p:spPr bwMode="auto">
              <a:xfrm>
                <a:off x="954010" y="1402185"/>
                <a:ext cx="95402" cy="1735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Oval 259"/>
              <p:cNvSpPr>
                <a:spLocks noChangeArrowheads="1"/>
              </p:cNvSpPr>
              <p:nvPr/>
            </p:nvSpPr>
            <p:spPr bwMode="auto">
              <a:xfrm>
                <a:off x="1034668" y="1363131"/>
                <a:ext cx="71118" cy="7203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Oval 260"/>
              <p:cNvSpPr>
                <a:spLocks noChangeArrowheads="1"/>
              </p:cNvSpPr>
              <p:nvPr/>
            </p:nvSpPr>
            <p:spPr bwMode="auto">
              <a:xfrm>
                <a:off x="1033801" y="1542777"/>
                <a:ext cx="71118" cy="7203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Oval 261"/>
              <p:cNvSpPr>
                <a:spLocks noChangeArrowheads="1"/>
              </p:cNvSpPr>
              <p:nvPr/>
            </p:nvSpPr>
            <p:spPr bwMode="auto">
              <a:xfrm>
                <a:off x="1034668" y="1741517"/>
                <a:ext cx="71118" cy="729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AutoShape 263"/>
              <p:cNvSpPr>
                <a:spLocks noChangeShapeType="1"/>
              </p:cNvSpPr>
              <p:nvPr/>
            </p:nvSpPr>
            <p:spPr bwMode="auto">
              <a:xfrm flipH="1">
                <a:off x="446647" y="1777966"/>
                <a:ext cx="588021" cy="868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AutoShape 264"/>
              <p:cNvSpPr>
                <a:spLocks noChangeShapeType="1"/>
              </p:cNvSpPr>
              <p:nvPr/>
            </p:nvSpPr>
            <p:spPr bwMode="auto">
              <a:xfrm>
                <a:off x="446647" y="1402185"/>
                <a:ext cx="216822" cy="868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10" name="409 Grupo"/>
            <p:cNvGrpSpPr/>
            <p:nvPr/>
          </p:nvGrpSpPr>
          <p:grpSpPr>
            <a:xfrm>
              <a:off x="383333" y="4513420"/>
              <a:ext cx="724304" cy="711123"/>
              <a:chOff x="385313" y="1166558"/>
              <a:chExt cx="724304" cy="711123"/>
            </a:xfrm>
          </p:grpSpPr>
          <p:sp>
            <p:nvSpPr>
              <p:cNvPr id="411" name="AutoShape 295"/>
              <p:cNvSpPr>
                <a:spLocks noChangeArrowheads="1"/>
              </p:cNvSpPr>
              <p:nvPr/>
            </p:nvSpPr>
            <p:spPr bwMode="auto">
              <a:xfrm rot="5400000">
                <a:off x="657871" y="1443768"/>
                <a:ext cx="304593" cy="260828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317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AutoShape 343"/>
              <p:cNvSpPr>
                <a:spLocks noChangeShapeType="1"/>
              </p:cNvSpPr>
              <p:nvPr/>
            </p:nvSpPr>
            <p:spPr bwMode="auto">
              <a:xfrm>
                <a:off x="958664" y="1574870"/>
                <a:ext cx="94935" cy="1180"/>
              </a:xfrm>
              <a:prstGeom prst="straightConnector1">
                <a:avLst/>
              </a:prstGeom>
              <a:noFill/>
              <a:ln w="31750">
                <a:solidFill>
                  <a:schemeClr val="tx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Oval 344"/>
              <p:cNvSpPr>
                <a:spLocks noChangeArrowheads="1"/>
              </p:cNvSpPr>
              <p:nvPr/>
            </p:nvSpPr>
            <p:spPr bwMode="auto">
              <a:xfrm>
                <a:off x="1038465" y="1536133"/>
                <a:ext cx="71152" cy="711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AutoShape 349"/>
              <p:cNvSpPr>
                <a:spLocks noChangeShapeType="1"/>
              </p:cNvSpPr>
              <p:nvPr/>
            </p:nvSpPr>
            <p:spPr bwMode="auto">
              <a:xfrm>
                <a:off x="444478" y="1574870"/>
                <a:ext cx="217193" cy="1180"/>
              </a:xfrm>
              <a:prstGeom prst="straightConnector1">
                <a:avLst/>
              </a:prstGeom>
              <a:noFill/>
              <a:ln w="31750">
                <a:solidFill>
                  <a:schemeClr val="tx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Text Box 386"/>
              <p:cNvSpPr txBox="1">
                <a:spLocks noChangeArrowheads="1"/>
              </p:cNvSpPr>
              <p:nvPr/>
            </p:nvSpPr>
            <p:spPr bwMode="auto">
              <a:xfrm>
                <a:off x="467143" y="1199095"/>
                <a:ext cx="374451" cy="1367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000" b="1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  <a:ea typeface="SimSun"/>
                    <a:cs typeface="Times New Roman" pitchFamily="18" charset="0"/>
                  </a:rPr>
                  <a:t>IN[0]</a:t>
                </a:r>
                <a:endParaRPr kumimoji="0" lang="es-E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16" name="AutoShape 382"/>
              <p:cNvSpPr>
                <a:spLocks noChangeArrowheads="1"/>
              </p:cNvSpPr>
              <p:nvPr/>
            </p:nvSpPr>
            <p:spPr bwMode="auto">
              <a:xfrm>
                <a:off x="385313" y="1166558"/>
                <a:ext cx="689825" cy="711123"/>
              </a:xfrm>
              <a:prstGeom prst="roundRect">
                <a:avLst>
                  <a:gd name="adj" fmla="val 16667"/>
                </a:avLst>
              </a:prstGeom>
              <a:solidFill>
                <a:srgbClr val="F2F2F2"/>
              </a:solidFill>
              <a:ln w="9525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AutoShape 257"/>
              <p:cNvSpPr>
                <a:spLocks noChangeArrowheads="1"/>
              </p:cNvSpPr>
              <p:nvPr/>
            </p:nvSpPr>
            <p:spPr bwMode="auto">
              <a:xfrm rot="5400000">
                <a:off x="652961" y="1272092"/>
                <a:ext cx="304617" cy="261054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AutoShape 258"/>
              <p:cNvSpPr>
                <a:spLocks noChangeShapeType="1"/>
              </p:cNvSpPr>
              <p:nvPr/>
            </p:nvSpPr>
            <p:spPr bwMode="auto">
              <a:xfrm>
                <a:off x="954010" y="1402185"/>
                <a:ext cx="95402" cy="1735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Oval 259"/>
              <p:cNvSpPr>
                <a:spLocks noChangeArrowheads="1"/>
              </p:cNvSpPr>
              <p:nvPr/>
            </p:nvSpPr>
            <p:spPr bwMode="auto">
              <a:xfrm>
                <a:off x="1034668" y="1363131"/>
                <a:ext cx="71118" cy="7203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Oval 260"/>
              <p:cNvSpPr>
                <a:spLocks noChangeArrowheads="1"/>
              </p:cNvSpPr>
              <p:nvPr/>
            </p:nvSpPr>
            <p:spPr bwMode="auto">
              <a:xfrm>
                <a:off x="1033801" y="1542777"/>
                <a:ext cx="71118" cy="7203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Oval 261"/>
              <p:cNvSpPr>
                <a:spLocks noChangeArrowheads="1"/>
              </p:cNvSpPr>
              <p:nvPr/>
            </p:nvSpPr>
            <p:spPr bwMode="auto">
              <a:xfrm>
                <a:off x="1034668" y="1741517"/>
                <a:ext cx="71118" cy="729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AutoShape 263"/>
              <p:cNvSpPr>
                <a:spLocks noChangeShapeType="1"/>
              </p:cNvSpPr>
              <p:nvPr/>
            </p:nvSpPr>
            <p:spPr bwMode="auto">
              <a:xfrm flipH="1">
                <a:off x="446647" y="1777966"/>
                <a:ext cx="588021" cy="868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AutoShape 264"/>
              <p:cNvSpPr>
                <a:spLocks noChangeShapeType="1"/>
              </p:cNvSpPr>
              <p:nvPr/>
            </p:nvSpPr>
            <p:spPr bwMode="auto">
              <a:xfrm>
                <a:off x="446647" y="1402185"/>
                <a:ext cx="216822" cy="868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24" name="423 Grupo"/>
            <p:cNvGrpSpPr/>
            <p:nvPr/>
          </p:nvGrpSpPr>
          <p:grpSpPr>
            <a:xfrm rot="16200000">
              <a:off x="1390757" y="5603973"/>
              <a:ext cx="724304" cy="711123"/>
              <a:chOff x="385313" y="1166558"/>
              <a:chExt cx="724304" cy="711123"/>
            </a:xfrm>
          </p:grpSpPr>
          <p:sp>
            <p:nvSpPr>
              <p:cNvPr id="425" name="AutoShape 295"/>
              <p:cNvSpPr>
                <a:spLocks noChangeArrowheads="1"/>
              </p:cNvSpPr>
              <p:nvPr/>
            </p:nvSpPr>
            <p:spPr bwMode="auto">
              <a:xfrm rot="5400000">
                <a:off x="657871" y="1443768"/>
                <a:ext cx="304593" cy="260828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317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AutoShape 343"/>
              <p:cNvSpPr>
                <a:spLocks noChangeShapeType="1"/>
              </p:cNvSpPr>
              <p:nvPr/>
            </p:nvSpPr>
            <p:spPr bwMode="auto">
              <a:xfrm>
                <a:off x="958664" y="1574870"/>
                <a:ext cx="94935" cy="1180"/>
              </a:xfrm>
              <a:prstGeom prst="straightConnector1">
                <a:avLst/>
              </a:prstGeom>
              <a:noFill/>
              <a:ln w="31750">
                <a:solidFill>
                  <a:schemeClr val="tx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Oval 344"/>
              <p:cNvSpPr>
                <a:spLocks noChangeArrowheads="1"/>
              </p:cNvSpPr>
              <p:nvPr/>
            </p:nvSpPr>
            <p:spPr bwMode="auto">
              <a:xfrm>
                <a:off x="1038465" y="1536133"/>
                <a:ext cx="71152" cy="711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AutoShape 349"/>
              <p:cNvSpPr>
                <a:spLocks noChangeShapeType="1"/>
              </p:cNvSpPr>
              <p:nvPr/>
            </p:nvSpPr>
            <p:spPr bwMode="auto">
              <a:xfrm>
                <a:off x="444478" y="1574870"/>
                <a:ext cx="217193" cy="1180"/>
              </a:xfrm>
              <a:prstGeom prst="straightConnector1">
                <a:avLst/>
              </a:prstGeom>
              <a:noFill/>
              <a:ln w="31750">
                <a:solidFill>
                  <a:schemeClr val="tx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Text Box 386"/>
              <p:cNvSpPr txBox="1">
                <a:spLocks noChangeArrowheads="1"/>
              </p:cNvSpPr>
              <p:nvPr/>
            </p:nvSpPr>
            <p:spPr bwMode="auto">
              <a:xfrm>
                <a:off x="467143" y="1199095"/>
                <a:ext cx="374451" cy="1367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000" b="1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  <a:ea typeface="SimSun"/>
                    <a:cs typeface="Times New Roman" pitchFamily="18" charset="0"/>
                  </a:rPr>
                  <a:t>IN[0]</a:t>
                </a:r>
                <a:endParaRPr kumimoji="0" lang="es-E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30" name="AutoShape 382"/>
              <p:cNvSpPr>
                <a:spLocks noChangeArrowheads="1"/>
              </p:cNvSpPr>
              <p:nvPr/>
            </p:nvSpPr>
            <p:spPr bwMode="auto">
              <a:xfrm>
                <a:off x="385313" y="1166558"/>
                <a:ext cx="689825" cy="711123"/>
              </a:xfrm>
              <a:prstGeom prst="roundRect">
                <a:avLst>
                  <a:gd name="adj" fmla="val 16667"/>
                </a:avLst>
              </a:prstGeom>
              <a:solidFill>
                <a:srgbClr val="F2F2F2"/>
              </a:solidFill>
              <a:ln w="9525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AutoShape 257"/>
              <p:cNvSpPr>
                <a:spLocks noChangeArrowheads="1"/>
              </p:cNvSpPr>
              <p:nvPr/>
            </p:nvSpPr>
            <p:spPr bwMode="auto">
              <a:xfrm rot="5400000">
                <a:off x="652961" y="1272092"/>
                <a:ext cx="304617" cy="261054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AutoShape 258"/>
              <p:cNvSpPr>
                <a:spLocks noChangeShapeType="1"/>
              </p:cNvSpPr>
              <p:nvPr/>
            </p:nvSpPr>
            <p:spPr bwMode="auto">
              <a:xfrm>
                <a:off x="954010" y="1402185"/>
                <a:ext cx="95402" cy="1735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Oval 259"/>
              <p:cNvSpPr>
                <a:spLocks noChangeArrowheads="1"/>
              </p:cNvSpPr>
              <p:nvPr/>
            </p:nvSpPr>
            <p:spPr bwMode="auto">
              <a:xfrm>
                <a:off x="1034668" y="1363131"/>
                <a:ext cx="71118" cy="7203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Oval 260"/>
              <p:cNvSpPr>
                <a:spLocks noChangeArrowheads="1"/>
              </p:cNvSpPr>
              <p:nvPr/>
            </p:nvSpPr>
            <p:spPr bwMode="auto">
              <a:xfrm>
                <a:off x="1033801" y="1542777"/>
                <a:ext cx="71118" cy="7203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Oval 261"/>
              <p:cNvSpPr>
                <a:spLocks noChangeArrowheads="1"/>
              </p:cNvSpPr>
              <p:nvPr/>
            </p:nvSpPr>
            <p:spPr bwMode="auto">
              <a:xfrm>
                <a:off x="1034668" y="1741517"/>
                <a:ext cx="71118" cy="729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AutoShape 263"/>
              <p:cNvSpPr>
                <a:spLocks noChangeShapeType="1"/>
              </p:cNvSpPr>
              <p:nvPr/>
            </p:nvSpPr>
            <p:spPr bwMode="auto">
              <a:xfrm flipH="1">
                <a:off x="446647" y="1777966"/>
                <a:ext cx="588021" cy="868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AutoShape 264"/>
              <p:cNvSpPr>
                <a:spLocks noChangeShapeType="1"/>
              </p:cNvSpPr>
              <p:nvPr/>
            </p:nvSpPr>
            <p:spPr bwMode="auto">
              <a:xfrm>
                <a:off x="446647" y="1402185"/>
                <a:ext cx="216822" cy="868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38" name="437 Grupo"/>
            <p:cNvGrpSpPr/>
            <p:nvPr/>
          </p:nvGrpSpPr>
          <p:grpSpPr>
            <a:xfrm rot="16200000">
              <a:off x="2540686" y="5601996"/>
              <a:ext cx="724304" cy="711123"/>
              <a:chOff x="385313" y="1166558"/>
              <a:chExt cx="724304" cy="711123"/>
            </a:xfrm>
          </p:grpSpPr>
          <p:sp>
            <p:nvSpPr>
              <p:cNvPr id="439" name="AutoShape 295"/>
              <p:cNvSpPr>
                <a:spLocks noChangeArrowheads="1"/>
              </p:cNvSpPr>
              <p:nvPr/>
            </p:nvSpPr>
            <p:spPr bwMode="auto">
              <a:xfrm rot="5400000">
                <a:off x="657871" y="1443768"/>
                <a:ext cx="304593" cy="260828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317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AutoShape 343"/>
              <p:cNvSpPr>
                <a:spLocks noChangeShapeType="1"/>
              </p:cNvSpPr>
              <p:nvPr/>
            </p:nvSpPr>
            <p:spPr bwMode="auto">
              <a:xfrm>
                <a:off x="958664" y="1574870"/>
                <a:ext cx="94935" cy="1180"/>
              </a:xfrm>
              <a:prstGeom prst="straightConnector1">
                <a:avLst/>
              </a:prstGeom>
              <a:noFill/>
              <a:ln w="31750">
                <a:solidFill>
                  <a:schemeClr val="tx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Oval 344"/>
              <p:cNvSpPr>
                <a:spLocks noChangeArrowheads="1"/>
              </p:cNvSpPr>
              <p:nvPr/>
            </p:nvSpPr>
            <p:spPr bwMode="auto">
              <a:xfrm>
                <a:off x="1038465" y="1536133"/>
                <a:ext cx="71152" cy="711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AutoShape 349"/>
              <p:cNvSpPr>
                <a:spLocks noChangeShapeType="1"/>
              </p:cNvSpPr>
              <p:nvPr/>
            </p:nvSpPr>
            <p:spPr bwMode="auto">
              <a:xfrm>
                <a:off x="444478" y="1574870"/>
                <a:ext cx="217193" cy="1180"/>
              </a:xfrm>
              <a:prstGeom prst="straightConnector1">
                <a:avLst/>
              </a:prstGeom>
              <a:noFill/>
              <a:ln w="31750">
                <a:solidFill>
                  <a:schemeClr val="tx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Text Box 386"/>
              <p:cNvSpPr txBox="1">
                <a:spLocks noChangeArrowheads="1"/>
              </p:cNvSpPr>
              <p:nvPr/>
            </p:nvSpPr>
            <p:spPr bwMode="auto">
              <a:xfrm>
                <a:off x="467143" y="1199095"/>
                <a:ext cx="374451" cy="1367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000" b="1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  <a:ea typeface="SimSun"/>
                    <a:cs typeface="Times New Roman" pitchFamily="18" charset="0"/>
                  </a:rPr>
                  <a:t>IN[0]</a:t>
                </a:r>
                <a:endParaRPr kumimoji="0" lang="es-E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44" name="AutoShape 382"/>
              <p:cNvSpPr>
                <a:spLocks noChangeArrowheads="1"/>
              </p:cNvSpPr>
              <p:nvPr/>
            </p:nvSpPr>
            <p:spPr bwMode="auto">
              <a:xfrm>
                <a:off x="385313" y="1166558"/>
                <a:ext cx="689825" cy="711123"/>
              </a:xfrm>
              <a:prstGeom prst="roundRect">
                <a:avLst>
                  <a:gd name="adj" fmla="val 16667"/>
                </a:avLst>
              </a:prstGeom>
              <a:solidFill>
                <a:srgbClr val="F2F2F2"/>
              </a:solidFill>
              <a:ln w="9525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AutoShape 257"/>
              <p:cNvSpPr>
                <a:spLocks noChangeArrowheads="1"/>
              </p:cNvSpPr>
              <p:nvPr/>
            </p:nvSpPr>
            <p:spPr bwMode="auto">
              <a:xfrm rot="5400000">
                <a:off x="652961" y="1272092"/>
                <a:ext cx="304617" cy="261054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AutoShape 258"/>
              <p:cNvSpPr>
                <a:spLocks noChangeShapeType="1"/>
              </p:cNvSpPr>
              <p:nvPr/>
            </p:nvSpPr>
            <p:spPr bwMode="auto">
              <a:xfrm>
                <a:off x="954010" y="1402185"/>
                <a:ext cx="95402" cy="1735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Oval 259"/>
              <p:cNvSpPr>
                <a:spLocks noChangeArrowheads="1"/>
              </p:cNvSpPr>
              <p:nvPr/>
            </p:nvSpPr>
            <p:spPr bwMode="auto">
              <a:xfrm>
                <a:off x="1034668" y="1363131"/>
                <a:ext cx="71118" cy="7203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Oval 260"/>
              <p:cNvSpPr>
                <a:spLocks noChangeArrowheads="1"/>
              </p:cNvSpPr>
              <p:nvPr/>
            </p:nvSpPr>
            <p:spPr bwMode="auto">
              <a:xfrm>
                <a:off x="1033801" y="1542777"/>
                <a:ext cx="71118" cy="7203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Oval 261"/>
              <p:cNvSpPr>
                <a:spLocks noChangeArrowheads="1"/>
              </p:cNvSpPr>
              <p:nvPr/>
            </p:nvSpPr>
            <p:spPr bwMode="auto">
              <a:xfrm>
                <a:off x="1034668" y="1741517"/>
                <a:ext cx="71118" cy="729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AutoShape 263"/>
              <p:cNvSpPr>
                <a:spLocks noChangeShapeType="1"/>
              </p:cNvSpPr>
              <p:nvPr/>
            </p:nvSpPr>
            <p:spPr bwMode="auto">
              <a:xfrm flipH="1">
                <a:off x="446647" y="1777966"/>
                <a:ext cx="588021" cy="868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AutoShape 264"/>
              <p:cNvSpPr>
                <a:spLocks noChangeShapeType="1"/>
              </p:cNvSpPr>
              <p:nvPr/>
            </p:nvSpPr>
            <p:spPr bwMode="auto">
              <a:xfrm>
                <a:off x="446647" y="1402185"/>
                <a:ext cx="216822" cy="868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2" name="451 Grupo"/>
            <p:cNvGrpSpPr/>
            <p:nvPr/>
          </p:nvGrpSpPr>
          <p:grpSpPr>
            <a:xfrm rot="16200000">
              <a:off x="3714366" y="5600017"/>
              <a:ext cx="724304" cy="711123"/>
              <a:chOff x="385313" y="1166558"/>
              <a:chExt cx="724304" cy="711123"/>
            </a:xfrm>
          </p:grpSpPr>
          <p:sp>
            <p:nvSpPr>
              <p:cNvPr id="453" name="AutoShape 295"/>
              <p:cNvSpPr>
                <a:spLocks noChangeArrowheads="1"/>
              </p:cNvSpPr>
              <p:nvPr/>
            </p:nvSpPr>
            <p:spPr bwMode="auto">
              <a:xfrm rot="5400000">
                <a:off x="657871" y="1443768"/>
                <a:ext cx="304593" cy="260828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317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AutoShape 343"/>
              <p:cNvSpPr>
                <a:spLocks noChangeShapeType="1"/>
              </p:cNvSpPr>
              <p:nvPr/>
            </p:nvSpPr>
            <p:spPr bwMode="auto">
              <a:xfrm>
                <a:off x="958664" y="1574870"/>
                <a:ext cx="94935" cy="1180"/>
              </a:xfrm>
              <a:prstGeom prst="straightConnector1">
                <a:avLst/>
              </a:prstGeom>
              <a:noFill/>
              <a:ln w="31750">
                <a:solidFill>
                  <a:schemeClr val="tx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Oval 344"/>
              <p:cNvSpPr>
                <a:spLocks noChangeArrowheads="1"/>
              </p:cNvSpPr>
              <p:nvPr/>
            </p:nvSpPr>
            <p:spPr bwMode="auto">
              <a:xfrm>
                <a:off x="1038465" y="1536133"/>
                <a:ext cx="71152" cy="711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AutoShape 349"/>
              <p:cNvSpPr>
                <a:spLocks noChangeShapeType="1"/>
              </p:cNvSpPr>
              <p:nvPr/>
            </p:nvSpPr>
            <p:spPr bwMode="auto">
              <a:xfrm>
                <a:off x="444478" y="1574870"/>
                <a:ext cx="217193" cy="1180"/>
              </a:xfrm>
              <a:prstGeom prst="straightConnector1">
                <a:avLst/>
              </a:prstGeom>
              <a:noFill/>
              <a:ln w="31750">
                <a:solidFill>
                  <a:schemeClr val="tx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Text Box 386"/>
              <p:cNvSpPr txBox="1">
                <a:spLocks noChangeArrowheads="1"/>
              </p:cNvSpPr>
              <p:nvPr/>
            </p:nvSpPr>
            <p:spPr bwMode="auto">
              <a:xfrm>
                <a:off x="467143" y="1199095"/>
                <a:ext cx="374451" cy="1367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000" b="1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  <a:ea typeface="SimSun"/>
                    <a:cs typeface="Times New Roman" pitchFamily="18" charset="0"/>
                  </a:rPr>
                  <a:t>IN[0]</a:t>
                </a:r>
                <a:endParaRPr kumimoji="0" lang="es-E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58" name="AutoShape 382"/>
              <p:cNvSpPr>
                <a:spLocks noChangeArrowheads="1"/>
              </p:cNvSpPr>
              <p:nvPr/>
            </p:nvSpPr>
            <p:spPr bwMode="auto">
              <a:xfrm>
                <a:off x="385313" y="1166558"/>
                <a:ext cx="689825" cy="711123"/>
              </a:xfrm>
              <a:prstGeom prst="roundRect">
                <a:avLst>
                  <a:gd name="adj" fmla="val 16667"/>
                </a:avLst>
              </a:prstGeom>
              <a:solidFill>
                <a:srgbClr val="F2F2F2"/>
              </a:solidFill>
              <a:ln w="9525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AutoShape 257"/>
              <p:cNvSpPr>
                <a:spLocks noChangeArrowheads="1"/>
              </p:cNvSpPr>
              <p:nvPr/>
            </p:nvSpPr>
            <p:spPr bwMode="auto">
              <a:xfrm rot="5400000">
                <a:off x="652961" y="1272092"/>
                <a:ext cx="304617" cy="261054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AutoShape 258"/>
              <p:cNvSpPr>
                <a:spLocks noChangeShapeType="1"/>
              </p:cNvSpPr>
              <p:nvPr/>
            </p:nvSpPr>
            <p:spPr bwMode="auto">
              <a:xfrm>
                <a:off x="954010" y="1402185"/>
                <a:ext cx="95402" cy="1735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Oval 259"/>
              <p:cNvSpPr>
                <a:spLocks noChangeArrowheads="1"/>
              </p:cNvSpPr>
              <p:nvPr/>
            </p:nvSpPr>
            <p:spPr bwMode="auto">
              <a:xfrm>
                <a:off x="1034668" y="1363131"/>
                <a:ext cx="71118" cy="7203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Oval 260"/>
              <p:cNvSpPr>
                <a:spLocks noChangeArrowheads="1"/>
              </p:cNvSpPr>
              <p:nvPr/>
            </p:nvSpPr>
            <p:spPr bwMode="auto">
              <a:xfrm>
                <a:off x="1033801" y="1542777"/>
                <a:ext cx="71118" cy="7203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Oval 261"/>
              <p:cNvSpPr>
                <a:spLocks noChangeArrowheads="1"/>
              </p:cNvSpPr>
              <p:nvPr/>
            </p:nvSpPr>
            <p:spPr bwMode="auto">
              <a:xfrm>
                <a:off x="1034668" y="1741517"/>
                <a:ext cx="71118" cy="729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AutoShape 263"/>
              <p:cNvSpPr>
                <a:spLocks noChangeShapeType="1"/>
              </p:cNvSpPr>
              <p:nvPr/>
            </p:nvSpPr>
            <p:spPr bwMode="auto">
              <a:xfrm flipH="1">
                <a:off x="446647" y="1777966"/>
                <a:ext cx="588021" cy="868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AutoShape 264"/>
              <p:cNvSpPr>
                <a:spLocks noChangeShapeType="1"/>
              </p:cNvSpPr>
              <p:nvPr/>
            </p:nvSpPr>
            <p:spPr bwMode="auto">
              <a:xfrm>
                <a:off x="446647" y="1402185"/>
                <a:ext cx="216822" cy="868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6" name="465 Grupo"/>
            <p:cNvGrpSpPr/>
            <p:nvPr/>
          </p:nvGrpSpPr>
          <p:grpSpPr>
            <a:xfrm rot="16200000">
              <a:off x="4864294" y="5633663"/>
              <a:ext cx="724304" cy="711123"/>
              <a:chOff x="385313" y="1166558"/>
              <a:chExt cx="724304" cy="711123"/>
            </a:xfrm>
          </p:grpSpPr>
          <p:sp>
            <p:nvSpPr>
              <p:cNvPr id="467" name="AutoShape 295"/>
              <p:cNvSpPr>
                <a:spLocks noChangeArrowheads="1"/>
              </p:cNvSpPr>
              <p:nvPr/>
            </p:nvSpPr>
            <p:spPr bwMode="auto">
              <a:xfrm rot="5400000">
                <a:off x="657871" y="1443768"/>
                <a:ext cx="304593" cy="260828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317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AutoShape 343"/>
              <p:cNvSpPr>
                <a:spLocks noChangeShapeType="1"/>
              </p:cNvSpPr>
              <p:nvPr/>
            </p:nvSpPr>
            <p:spPr bwMode="auto">
              <a:xfrm>
                <a:off x="958664" y="1574870"/>
                <a:ext cx="94935" cy="1180"/>
              </a:xfrm>
              <a:prstGeom prst="straightConnector1">
                <a:avLst/>
              </a:prstGeom>
              <a:noFill/>
              <a:ln w="31750">
                <a:solidFill>
                  <a:schemeClr val="tx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Oval 344"/>
              <p:cNvSpPr>
                <a:spLocks noChangeArrowheads="1"/>
              </p:cNvSpPr>
              <p:nvPr/>
            </p:nvSpPr>
            <p:spPr bwMode="auto">
              <a:xfrm>
                <a:off x="1038465" y="1536133"/>
                <a:ext cx="71152" cy="711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AutoShape 349"/>
              <p:cNvSpPr>
                <a:spLocks noChangeShapeType="1"/>
              </p:cNvSpPr>
              <p:nvPr/>
            </p:nvSpPr>
            <p:spPr bwMode="auto">
              <a:xfrm>
                <a:off x="444478" y="1574870"/>
                <a:ext cx="217193" cy="1180"/>
              </a:xfrm>
              <a:prstGeom prst="straightConnector1">
                <a:avLst/>
              </a:prstGeom>
              <a:noFill/>
              <a:ln w="31750">
                <a:solidFill>
                  <a:schemeClr val="tx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Text Box 386"/>
              <p:cNvSpPr txBox="1">
                <a:spLocks noChangeArrowheads="1"/>
              </p:cNvSpPr>
              <p:nvPr/>
            </p:nvSpPr>
            <p:spPr bwMode="auto">
              <a:xfrm>
                <a:off x="467143" y="1199095"/>
                <a:ext cx="374451" cy="1367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000" b="1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  <a:ea typeface="SimSun"/>
                    <a:cs typeface="Times New Roman" pitchFamily="18" charset="0"/>
                  </a:rPr>
                  <a:t>IN[0]</a:t>
                </a:r>
                <a:endParaRPr kumimoji="0" lang="es-E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72" name="AutoShape 382"/>
              <p:cNvSpPr>
                <a:spLocks noChangeArrowheads="1"/>
              </p:cNvSpPr>
              <p:nvPr/>
            </p:nvSpPr>
            <p:spPr bwMode="auto">
              <a:xfrm>
                <a:off x="385313" y="1166558"/>
                <a:ext cx="689825" cy="711123"/>
              </a:xfrm>
              <a:prstGeom prst="roundRect">
                <a:avLst>
                  <a:gd name="adj" fmla="val 16667"/>
                </a:avLst>
              </a:prstGeom>
              <a:solidFill>
                <a:srgbClr val="F2F2F2"/>
              </a:solidFill>
              <a:ln w="9525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AutoShape 257"/>
              <p:cNvSpPr>
                <a:spLocks noChangeArrowheads="1"/>
              </p:cNvSpPr>
              <p:nvPr/>
            </p:nvSpPr>
            <p:spPr bwMode="auto">
              <a:xfrm rot="5400000">
                <a:off x="652961" y="1272092"/>
                <a:ext cx="304617" cy="261054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AutoShape 258"/>
              <p:cNvSpPr>
                <a:spLocks noChangeShapeType="1"/>
              </p:cNvSpPr>
              <p:nvPr/>
            </p:nvSpPr>
            <p:spPr bwMode="auto">
              <a:xfrm>
                <a:off x="954010" y="1402185"/>
                <a:ext cx="95402" cy="1735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Oval 259"/>
              <p:cNvSpPr>
                <a:spLocks noChangeArrowheads="1"/>
              </p:cNvSpPr>
              <p:nvPr/>
            </p:nvSpPr>
            <p:spPr bwMode="auto">
              <a:xfrm>
                <a:off x="1034668" y="1363131"/>
                <a:ext cx="71118" cy="7203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Oval 260"/>
              <p:cNvSpPr>
                <a:spLocks noChangeArrowheads="1"/>
              </p:cNvSpPr>
              <p:nvPr/>
            </p:nvSpPr>
            <p:spPr bwMode="auto">
              <a:xfrm>
                <a:off x="1033801" y="1542777"/>
                <a:ext cx="71118" cy="7203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Oval 261"/>
              <p:cNvSpPr>
                <a:spLocks noChangeArrowheads="1"/>
              </p:cNvSpPr>
              <p:nvPr/>
            </p:nvSpPr>
            <p:spPr bwMode="auto">
              <a:xfrm>
                <a:off x="1034668" y="1741517"/>
                <a:ext cx="71118" cy="729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AutoShape 263"/>
              <p:cNvSpPr>
                <a:spLocks noChangeShapeType="1"/>
              </p:cNvSpPr>
              <p:nvPr/>
            </p:nvSpPr>
            <p:spPr bwMode="auto">
              <a:xfrm flipH="1">
                <a:off x="446647" y="1777966"/>
                <a:ext cx="588021" cy="868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AutoShape 264"/>
              <p:cNvSpPr>
                <a:spLocks noChangeShapeType="1"/>
              </p:cNvSpPr>
              <p:nvPr/>
            </p:nvSpPr>
            <p:spPr bwMode="auto">
              <a:xfrm>
                <a:off x="446647" y="1402185"/>
                <a:ext cx="216822" cy="868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" grpId="0" animBg="1"/>
      <p:bldP spid="778" grpId="0" animBg="1"/>
      <p:bldP spid="3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AutoShape 382"/>
          <p:cNvSpPr>
            <a:spLocks noChangeArrowheads="1"/>
          </p:cNvSpPr>
          <p:nvPr/>
        </p:nvSpPr>
        <p:spPr bwMode="auto">
          <a:xfrm>
            <a:off x="359435" y="2313873"/>
            <a:ext cx="689825" cy="711123"/>
          </a:xfrm>
          <a:prstGeom prst="roundRect">
            <a:avLst>
              <a:gd name="adj" fmla="val 16667"/>
            </a:avLst>
          </a:prstGeom>
          <a:solidFill>
            <a:srgbClr val="FFB9B9"/>
          </a:solidFill>
          <a:ln w="127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2"/>
                </a:solidFill>
                <a:latin typeface="Calibri" pitchFamily="34" charset="0"/>
              </a:rPr>
              <a:t>Bi-directional Crossbar: Arbitration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6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BIXBAR@ICCD12</a:t>
            </a:r>
            <a:endParaRPr lang="es-ES" dirty="0"/>
          </a:p>
        </p:txBody>
      </p:sp>
      <p:sp>
        <p:nvSpPr>
          <p:cNvPr id="2200" name="Rectangle 1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8" name="AutoShape 295"/>
          <p:cNvSpPr>
            <a:spLocks noChangeArrowheads="1"/>
          </p:cNvSpPr>
          <p:nvPr/>
        </p:nvSpPr>
        <p:spPr bwMode="auto">
          <a:xfrm rot="5400000">
            <a:off x="657871" y="1443768"/>
            <a:ext cx="304593" cy="260828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" name="AutoShape 298"/>
          <p:cNvSpPr>
            <a:spLocks noChangeShapeType="1"/>
          </p:cNvSpPr>
          <p:nvPr/>
        </p:nvSpPr>
        <p:spPr bwMode="auto">
          <a:xfrm>
            <a:off x="1784978" y="1007961"/>
            <a:ext cx="16730" cy="4639864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" name="AutoShape 299"/>
          <p:cNvSpPr>
            <a:spLocks noChangeShapeType="1"/>
          </p:cNvSpPr>
          <p:nvPr/>
        </p:nvSpPr>
        <p:spPr bwMode="auto">
          <a:xfrm flipH="1">
            <a:off x="2952835" y="1007961"/>
            <a:ext cx="1353" cy="463140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4" name="AutoShape 301"/>
          <p:cNvSpPr>
            <a:spLocks noChangeArrowheads="1"/>
          </p:cNvSpPr>
          <p:nvPr/>
        </p:nvSpPr>
        <p:spPr bwMode="auto">
          <a:xfrm rot="5400000">
            <a:off x="1406992" y="1168056"/>
            <a:ext cx="305527" cy="261581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5" name="AutoShape 302"/>
          <p:cNvSpPr>
            <a:spLocks noChangeShapeType="1"/>
          </p:cNvSpPr>
          <p:nvPr/>
        </p:nvSpPr>
        <p:spPr bwMode="auto">
          <a:xfrm rot="10800000" flipV="1">
            <a:off x="1303223" y="1300374"/>
            <a:ext cx="126246" cy="266827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" name="AutoShape 303"/>
          <p:cNvSpPr>
            <a:spLocks noChangeShapeType="1"/>
          </p:cNvSpPr>
          <p:nvPr/>
        </p:nvSpPr>
        <p:spPr bwMode="auto">
          <a:xfrm>
            <a:off x="1691051" y="1300374"/>
            <a:ext cx="93927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7" name="Oval 304"/>
          <p:cNvSpPr>
            <a:spLocks noChangeArrowheads="1"/>
          </p:cNvSpPr>
          <p:nvPr/>
        </p:nvSpPr>
        <p:spPr bwMode="auto">
          <a:xfrm>
            <a:off x="1745078" y="1268901"/>
            <a:ext cx="69777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9" name="AutoShape 306"/>
          <p:cNvSpPr>
            <a:spLocks noChangeArrowheads="1"/>
          </p:cNvSpPr>
          <p:nvPr/>
        </p:nvSpPr>
        <p:spPr bwMode="auto">
          <a:xfrm rot="5400000">
            <a:off x="2575487" y="2296093"/>
            <a:ext cx="305671" cy="262329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0" name="AutoShape 307"/>
          <p:cNvSpPr>
            <a:spLocks noChangeShapeType="1"/>
          </p:cNvSpPr>
          <p:nvPr/>
        </p:nvSpPr>
        <p:spPr bwMode="auto">
          <a:xfrm rot="10800000" flipV="1">
            <a:off x="2471059" y="2428785"/>
            <a:ext cx="126606" cy="266952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" name="AutoShape 308"/>
          <p:cNvSpPr>
            <a:spLocks noChangeShapeType="1"/>
          </p:cNvSpPr>
          <p:nvPr/>
        </p:nvSpPr>
        <p:spPr bwMode="auto">
          <a:xfrm>
            <a:off x="2859994" y="2428785"/>
            <a:ext cx="94195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3" name="AutoShape 310"/>
          <p:cNvSpPr>
            <a:spLocks noChangeArrowheads="1"/>
          </p:cNvSpPr>
          <p:nvPr/>
        </p:nvSpPr>
        <p:spPr bwMode="auto">
          <a:xfrm rot="5400000">
            <a:off x="1408477" y="2295220"/>
            <a:ext cx="303813" cy="262222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4" name="AutoShape 311"/>
          <p:cNvSpPr>
            <a:spLocks noChangeShapeType="1"/>
          </p:cNvSpPr>
          <p:nvPr/>
        </p:nvSpPr>
        <p:spPr bwMode="auto">
          <a:xfrm rot="10800000" flipV="1">
            <a:off x="1303223" y="2427851"/>
            <a:ext cx="126555" cy="265330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5" name="AutoShape 312"/>
          <p:cNvSpPr>
            <a:spLocks noChangeShapeType="1"/>
          </p:cNvSpPr>
          <p:nvPr/>
        </p:nvSpPr>
        <p:spPr bwMode="auto">
          <a:xfrm>
            <a:off x="1692000" y="2427851"/>
            <a:ext cx="94157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7" name="AutoShape 314"/>
          <p:cNvSpPr>
            <a:spLocks noChangeArrowheads="1"/>
          </p:cNvSpPr>
          <p:nvPr/>
        </p:nvSpPr>
        <p:spPr bwMode="auto">
          <a:xfrm rot="5400000">
            <a:off x="2575917" y="1163393"/>
            <a:ext cx="304813" cy="262329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AutoShape 315"/>
          <p:cNvSpPr>
            <a:spLocks noChangeShapeType="1"/>
          </p:cNvSpPr>
          <p:nvPr/>
        </p:nvSpPr>
        <p:spPr bwMode="auto">
          <a:xfrm rot="10800000" flipV="1">
            <a:off x="2471059" y="1296081"/>
            <a:ext cx="126606" cy="266204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AutoShape 316"/>
          <p:cNvSpPr>
            <a:spLocks noChangeShapeType="1"/>
          </p:cNvSpPr>
          <p:nvPr/>
        </p:nvSpPr>
        <p:spPr bwMode="auto">
          <a:xfrm>
            <a:off x="2859994" y="1296081"/>
            <a:ext cx="94195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" name="Oval 317"/>
          <p:cNvSpPr>
            <a:spLocks noChangeArrowheads="1"/>
          </p:cNvSpPr>
          <p:nvPr/>
        </p:nvSpPr>
        <p:spPr bwMode="auto">
          <a:xfrm>
            <a:off x="1269417" y="1519811"/>
            <a:ext cx="69973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Oval 318"/>
          <p:cNvSpPr>
            <a:spLocks noChangeArrowheads="1"/>
          </p:cNvSpPr>
          <p:nvPr/>
        </p:nvSpPr>
        <p:spPr bwMode="auto">
          <a:xfrm>
            <a:off x="2919203" y="1262608"/>
            <a:ext cx="71152" cy="711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" name="Oval 319"/>
          <p:cNvSpPr>
            <a:spLocks noChangeArrowheads="1"/>
          </p:cNvSpPr>
          <p:nvPr/>
        </p:nvSpPr>
        <p:spPr bwMode="auto">
          <a:xfrm>
            <a:off x="1745078" y="2392325"/>
            <a:ext cx="69777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Oval 320"/>
          <p:cNvSpPr>
            <a:spLocks noChangeArrowheads="1"/>
          </p:cNvSpPr>
          <p:nvPr/>
        </p:nvSpPr>
        <p:spPr bwMode="auto">
          <a:xfrm>
            <a:off x="1269417" y="2652084"/>
            <a:ext cx="69973" cy="7098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Oval 321"/>
          <p:cNvSpPr>
            <a:spLocks noChangeArrowheads="1"/>
          </p:cNvSpPr>
          <p:nvPr/>
        </p:nvSpPr>
        <p:spPr bwMode="auto">
          <a:xfrm>
            <a:off x="2432338" y="2657000"/>
            <a:ext cx="72529" cy="711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Oval 322"/>
          <p:cNvSpPr>
            <a:spLocks noChangeArrowheads="1"/>
          </p:cNvSpPr>
          <p:nvPr/>
        </p:nvSpPr>
        <p:spPr bwMode="auto">
          <a:xfrm>
            <a:off x="2919203" y="2392325"/>
            <a:ext cx="71152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" name="AutoShape 323"/>
          <p:cNvSpPr>
            <a:spLocks noChangeShapeType="1"/>
          </p:cNvSpPr>
          <p:nvPr/>
        </p:nvSpPr>
        <p:spPr bwMode="auto">
          <a:xfrm>
            <a:off x="2726972" y="1129091"/>
            <a:ext cx="0" cy="87308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" name="AutoShape 324"/>
          <p:cNvSpPr>
            <a:spLocks noChangeShapeType="1"/>
          </p:cNvSpPr>
          <p:nvPr/>
        </p:nvSpPr>
        <p:spPr bwMode="auto">
          <a:xfrm>
            <a:off x="1550293" y="1129091"/>
            <a:ext cx="1179" cy="87308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" name="AutoShape 325"/>
          <p:cNvSpPr>
            <a:spLocks noChangeShapeType="1"/>
          </p:cNvSpPr>
          <p:nvPr/>
        </p:nvSpPr>
        <p:spPr bwMode="auto">
          <a:xfrm>
            <a:off x="1550293" y="2259987"/>
            <a:ext cx="1179" cy="8612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9" name="AutoShape 326"/>
          <p:cNvSpPr>
            <a:spLocks noChangeShapeType="1"/>
          </p:cNvSpPr>
          <p:nvPr/>
        </p:nvSpPr>
        <p:spPr bwMode="auto">
          <a:xfrm>
            <a:off x="2726972" y="2271196"/>
            <a:ext cx="1179" cy="8612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0" name="AutoShape 343"/>
          <p:cNvSpPr>
            <a:spLocks noChangeShapeType="1"/>
          </p:cNvSpPr>
          <p:nvPr/>
        </p:nvSpPr>
        <p:spPr bwMode="auto">
          <a:xfrm>
            <a:off x="958664" y="1574870"/>
            <a:ext cx="94935" cy="118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" name="Oval 344"/>
          <p:cNvSpPr>
            <a:spLocks noChangeArrowheads="1"/>
          </p:cNvSpPr>
          <p:nvPr/>
        </p:nvSpPr>
        <p:spPr bwMode="auto">
          <a:xfrm>
            <a:off x="1038465" y="1536133"/>
            <a:ext cx="71152" cy="71183"/>
          </a:xfrm>
          <a:prstGeom prst="ellipse">
            <a:avLst/>
          </a:prstGeom>
          <a:solidFill>
            <a:srgbClr val="FFFFFF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" name="AutoShape 349"/>
          <p:cNvSpPr>
            <a:spLocks noChangeShapeType="1"/>
          </p:cNvSpPr>
          <p:nvPr/>
        </p:nvSpPr>
        <p:spPr bwMode="auto">
          <a:xfrm>
            <a:off x="444478" y="1574870"/>
            <a:ext cx="217193" cy="118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" name="AutoShape 350"/>
          <p:cNvSpPr>
            <a:spLocks noChangeArrowheads="1"/>
          </p:cNvSpPr>
          <p:nvPr/>
        </p:nvSpPr>
        <p:spPr bwMode="auto">
          <a:xfrm rot="5400000">
            <a:off x="630354" y="2554607"/>
            <a:ext cx="304593" cy="260828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4" name="AutoShape 351"/>
          <p:cNvSpPr>
            <a:spLocks noChangeShapeType="1"/>
          </p:cNvSpPr>
          <p:nvPr/>
        </p:nvSpPr>
        <p:spPr bwMode="auto">
          <a:xfrm>
            <a:off x="931147" y="2685709"/>
            <a:ext cx="94935" cy="118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" name="Oval 352"/>
          <p:cNvSpPr>
            <a:spLocks noChangeArrowheads="1"/>
          </p:cNvSpPr>
          <p:nvPr/>
        </p:nvSpPr>
        <p:spPr bwMode="auto">
          <a:xfrm>
            <a:off x="1011144" y="2646972"/>
            <a:ext cx="71152" cy="71183"/>
          </a:xfrm>
          <a:prstGeom prst="ellipse">
            <a:avLst/>
          </a:prstGeom>
          <a:solidFill>
            <a:srgbClr val="FFFFFF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6" name="AutoShape 357"/>
          <p:cNvSpPr>
            <a:spLocks noChangeShapeType="1"/>
          </p:cNvSpPr>
          <p:nvPr/>
        </p:nvSpPr>
        <p:spPr bwMode="auto">
          <a:xfrm>
            <a:off x="423251" y="2685709"/>
            <a:ext cx="217193" cy="118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" name="Text Box 386"/>
          <p:cNvSpPr txBox="1">
            <a:spLocks noChangeArrowheads="1"/>
          </p:cNvSpPr>
          <p:nvPr/>
        </p:nvSpPr>
        <p:spPr bwMode="auto">
          <a:xfrm>
            <a:off x="467143" y="1199095"/>
            <a:ext cx="374451" cy="13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SimSun"/>
                <a:cs typeface="Times New Roman" pitchFamily="18" charset="0"/>
              </a:rPr>
              <a:t>IN[0]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33" name="AutoShape 303"/>
          <p:cNvSpPr>
            <a:spLocks noChangeShapeType="1"/>
          </p:cNvSpPr>
          <p:nvPr/>
        </p:nvSpPr>
        <p:spPr bwMode="auto">
          <a:xfrm>
            <a:off x="2863278" y="1308838"/>
            <a:ext cx="93927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" name="Oval 304"/>
          <p:cNvSpPr>
            <a:spLocks noChangeArrowheads="1"/>
          </p:cNvSpPr>
          <p:nvPr/>
        </p:nvSpPr>
        <p:spPr bwMode="auto">
          <a:xfrm>
            <a:off x="2917305" y="1277365"/>
            <a:ext cx="69777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" name="AutoShape 306"/>
          <p:cNvSpPr>
            <a:spLocks noChangeArrowheads="1"/>
          </p:cNvSpPr>
          <p:nvPr/>
        </p:nvSpPr>
        <p:spPr bwMode="auto">
          <a:xfrm rot="5400000">
            <a:off x="3747714" y="2304557"/>
            <a:ext cx="305671" cy="262329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" name="AutoShape 307"/>
          <p:cNvSpPr>
            <a:spLocks noChangeShapeType="1"/>
          </p:cNvSpPr>
          <p:nvPr/>
        </p:nvSpPr>
        <p:spPr bwMode="auto">
          <a:xfrm rot="10800000" flipV="1">
            <a:off x="3643286" y="2437250"/>
            <a:ext cx="126606" cy="266952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" name="AutoShape 308"/>
          <p:cNvSpPr>
            <a:spLocks noChangeShapeType="1"/>
          </p:cNvSpPr>
          <p:nvPr/>
        </p:nvSpPr>
        <p:spPr bwMode="auto">
          <a:xfrm>
            <a:off x="4032220" y="2437250"/>
            <a:ext cx="94195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" name="AutoShape 312"/>
          <p:cNvSpPr>
            <a:spLocks noChangeShapeType="1"/>
          </p:cNvSpPr>
          <p:nvPr/>
        </p:nvSpPr>
        <p:spPr bwMode="auto">
          <a:xfrm>
            <a:off x="2864227" y="2436315"/>
            <a:ext cx="94157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AutoShape 314"/>
          <p:cNvSpPr>
            <a:spLocks noChangeArrowheads="1"/>
          </p:cNvSpPr>
          <p:nvPr/>
        </p:nvSpPr>
        <p:spPr bwMode="auto">
          <a:xfrm rot="5400000">
            <a:off x="3748144" y="1171857"/>
            <a:ext cx="304813" cy="262329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" name="AutoShape 315"/>
          <p:cNvSpPr>
            <a:spLocks noChangeShapeType="1"/>
          </p:cNvSpPr>
          <p:nvPr/>
        </p:nvSpPr>
        <p:spPr bwMode="auto">
          <a:xfrm rot="10800000" flipV="1">
            <a:off x="3643286" y="1304545"/>
            <a:ext cx="126606" cy="266204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" name="AutoShape 316"/>
          <p:cNvSpPr>
            <a:spLocks noChangeShapeType="1"/>
          </p:cNvSpPr>
          <p:nvPr/>
        </p:nvSpPr>
        <p:spPr bwMode="auto">
          <a:xfrm>
            <a:off x="4032220" y="1304545"/>
            <a:ext cx="94195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" name="Oval 318"/>
          <p:cNvSpPr>
            <a:spLocks noChangeArrowheads="1"/>
          </p:cNvSpPr>
          <p:nvPr/>
        </p:nvSpPr>
        <p:spPr bwMode="auto">
          <a:xfrm>
            <a:off x="4091430" y="1271073"/>
            <a:ext cx="71152" cy="711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" name="Oval 319"/>
          <p:cNvSpPr>
            <a:spLocks noChangeArrowheads="1"/>
          </p:cNvSpPr>
          <p:nvPr/>
        </p:nvSpPr>
        <p:spPr bwMode="auto">
          <a:xfrm>
            <a:off x="2917305" y="2400789"/>
            <a:ext cx="69777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" name="Oval 321"/>
          <p:cNvSpPr>
            <a:spLocks noChangeArrowheads="1"/>
          </p:cNvSpPr>
          <p:nvPr/>
        </p:nvSpPr>
        <p:spPr bwMode="auto">
          <a:xfrm>
            <a:off x="3604565" y="2665464"/>
            <a:ext cx="72529" cy="711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" name="Oval 322"/>
          <p:cNvSpPr>
            <a:spLocks noChangeArrowheads="1"/>
          </p:cNvSpPr>
          <p:nvPr/>
        </p:nvSpPr>
        <p:spPr bwMode="auto">
          <a:xfrm>
            <a:off x="4091430" y="2400789"/>
            <a:ext cx="71152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" name="AutoShape 323"/>
          <p:cNvSpPr>
            <a:spLocks noChangeShapeType="1"/>
          </p:cNvSpPr>
          <p:nvPr/>
        </p:nvSpPr>
        <p:spPr bwMode="auto">
          <a:xfrm>
            <a:off x="3899199" y="1137556"/>
            <a:ext cx="0" cy="87308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" name="AutoShape 326"/>
          <p:cNvSpPr>
            <a:spLocks noChangeShapeType="1"/>
          </p:cNvSpPr>
          <p:nvPr/>
        </p:nvSpPr>
        <p:spPr bwMode="auto">
          <a:xfrm>
            <a:off x="3899199" y="2279660"/>
            <a:ext cx="1179" cy="8612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" name="AutoShape 297"/>
          <p:cNvSpPr>
            <a:spLocks noChangeShapeType="1"/>
          </p:cNvSpPr>
          <p:nvPr/>
        </p:nvSpPr>
        <p:spPr bwMode="auto">
          <a:xfrm flipV="1">
            <a:off x="1067163" y="3802636"/>
            <a:ext cx="4687311" cy="11985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" name="AutoShape 306"/>
          <p:cNvSpPr>
            <a:spLocks noChangeArrowheads="1"/>
          </p:cNvSpPr>
          <p:nvPr/>
        </p:nvSpPr>
        <p:spPr bwMode="auto">
          <a:xfrm rot="5400000">
            <a:off x="2575487" y="3417535"/>
            <a:ext cx="305671" cy="262329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" name="AutoShape 307"/>
          <p:cNvSpPr>
            <a:spLocks noChangeShapeType="1"/>
          </p:cNvSpPr>
          <p:nvPr/>
        </p:nvSpPr>
        <p:spPr bwMode="auto">
          <a:xfrm rot="10800000" flipV="1">
            <a:off x="2471059" y="3550227"/>
            <a:ext cx="126606" cy="266952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" name="AutoShape 308"/>
          <p:cNvSpPr>
            <a:spLocks noChangeShapeType="1"/>
          </p:cNvSpPr>
          <p:nvPr/>
        </p:nvSpPr>
        <p:spPr bwMode="auto">
          <a:xfrm>
            <a:off x="2859994" y="3550227"/>
            <a:ext cx="94195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" name="AutoShape 310"/>
          <p:cNvSpPr>
            <a:spLocks noChangeArrowheads="1"/>
          </p:cNvSpPr>
          <p:nvPr/>
        </p:nvSpPr>
        <p:spPr bwMode="auto">
          <a:xfrm rot="5400000">
            <a:off x="1408477" y="3416662"/>
            <a:ext cx="303813" cy="262222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" name="AutoShape 311"/>
          <p:cNvSpPr>
            <a:spLocks noChangeShapeType="1"/>
          </p:cNvSpPr>
          <p:nvPr/>
        </p:nvSpPr>
        <p:spPr bwMode="auto">
          <a:xfrm rot="10800000" flipV="1">
            <a:off x="1303223" y="3549292"/>
            <a:ext cx="126555" cy="265330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" name="AutoShape 312"/>
          <p:cNvSpPr>
            <a:spLocks noChangeShapeType="1"/>
          </p:cNvSpPr>
          <p:nvPr/>
        </p:nvSpPr>
        <p:spPr bwMode="auto">
          <a:xfrm>
            <a:off x="1692000" y="3549292"/>
            <a:ext cx="94157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" name="Oval 317"/>
          <p:cNvSpPr>
            <a:spLocks noChangeArrowheads="1"/>
          </p:cNvSpPr>
          <p:nvPr/>
        </p:nvSpPr>
        <p:spPr bwMode="auto">
          <a:xfrm>
            <a:off x="1269417" y="2641253"/>
            <a:ext cx="69973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" name="Oval 319"/>
          <p:cNvSpPr>
            <a:spLocks noChangeArrowheads="1"/>
          </p:cNvSpPr>
          <p:nvPr/>
        </p:nvSpPr>
        <p:spPr bwMode="auto">
          <a:xfrm>
            <a:off x="1745078" y="3513767"/>
            <a:ext cx="69777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" name="Oval 320"/>
          <p:cNvSpPr>
            <a:spLocks noChangeArrowheads="1"/>
          </p:cNvSpPr>
          <p:nvPr/>
        </p:nvSpPr>
        <p:spPr bwMode="auto">
          <a:xfrm>
            <a:off x="1269417" y="3773526"/>
            <a:ext cx="69973" cy="7098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" name="Oval 321"/>
          <p:cNvSpPr>
            <a:spLocks noChangeArrowheads="1"/>
          </p:cNvSpPr>
          <p:nvPr/>
        </p:nvSpPr>
        <p:spPr bwMode="auto">
          <a:xfrm>
            <a:off x="2432338" y="3778441"/>
            <a:ext cx="72529" cy="711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" name="Oval 322"/>
          <p:cNvSpPr>
            <a:spLocks noChangeArrowheads="1"/>
          </p:cNvSpPr>
          <p:nvPr/>
        </p:nvSpPr>
        <p:spPr bwMode="auto">
          <a:xfrm>
            <a:off x="2919203" y="3513767"/>
            <a:ext cx="71152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" name="AutoShape 325"/>
          <p:cNvSpPr>
            <a:spLocks noChangeShapeType="1"/>
          </p:cNvSpPr>
          <p:nvPr/>
        </p:nvSpPr>
        <p:spPr bwMode="auto">
          <a:xfrm>
            <a:off x="1550293" y="3381429"/>
            <a:ext cx="1179" cy="8612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" name="AutoShape 326"/>
          <p:cNvSpPr>
            <a:spLocks noChangeShapeType="1"/>
          </p:cNvSpPr>
          <p:nvPr/>
        </p:nvSpPr>
        <p:spPr bwMode="auto">
          <a:xfrm>
            <a:off x="2726972" y="3392637"/>
            <a:ext cx="1179" cy="8612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" name="Oval 352"/>
          <p:cNvSpPr>
            <a:spLocks noChangeArrowheads="1"/>
          </p:cNvSpPr>
          <p:nvPr/>
        </p:nvSpPr>
        <p:spPr bwMode="auto">
          <a:xfrm>
            <a:off x="1011144" y="3759949"/>
            <a:ext cx="71152" cy="71183"/>
          </a:xfrm>
          <a:prstGeom prst="ellipse">
            <a:avLst/>
          </a:prstGeom>
          <a:solidFill>
            <a:srgbClr val="FFFFFF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" name="AutoShape 306"/>
          <p:cNvSpPr>
            <a:spLocks noChangeArrowheads="1"/>
          </p:cNvSpPr>
          <p:nvPr/>
        </p:nvSpPr>
        <p:spPr bwMode="auto">
          <a:xfrm rot="5400000">
            <a:off x="3747714" y="3425999"/>
            <a:ext cx="305671" cy="262329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" name="AutoShape 307"/>
          <p:cNvSpPr>
            <a:spLocks noChangeShapeType="1"/>
          </p:cNvSpPr>
          <p:nvPr/>
        </p:nvSpPr>
        <p:spPr bwMode="auto">
          <a:xfrm rot="10800000" flipV="1">
            <a:off x="3643286" y="3558691"/>
            <a:ext cx="126606" cy="266952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0" name="AutoShape 308"/>
          <p:cNvSpPr>
            <a:spLocks noChangeShapeType="1"/>
          </p:cNvSpPr>
          <p:nvPr/>
        </p:nvSpPr>
        <p:spPr bwMode="auto">
          <a:xfrm>
            <a:off x="4032220" y="3558691"/>
            <a:ext cx="94195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1" name="AutoShape 312"/>
          <p:cNvSpPr>
            <a:spLocks noChangeShapeType="1"/>
          </p:cNvSpPr>
          <p:nvPr/>
        </p:nvSpPr>
        <p:spPr bwMode="auto">
          <a:xfrm>
            <a:off x="2864227" y="3557756"/>
            <a:ext cx="94157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" name="Oval 319"/>
          <p:cNvSpPr>
            <a:spLocks noChangeArrowheads="1"/>
          </p:cNvSpPr>
          <p:nvPr/>
        </p:nvSpPr>
        <p:spPr bwMode="auto">
          <a:xfrm>
            <a:off x="2917305" y="3522231"/>
            <a:ext cx="69777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3" name="Oval 321"/>
          <p:cNvSpPr>
            <a:spLocks noChangeArrowheads="1"/>
          </p:cNvSpPr>
          <p:nvPr/>
        </p:nvSpPr>
        <p:spPr bwMode="auto">
          <a:xfrm>
            <a:off x="3604565" y="3786906"/>
            <a:ext cx="72529" cy="711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4" name="Oval 322"/>
          <p:cNvSpPr>
            <a:spLocks noChangeArrowheads="1"/>
          </p:cNvSpPr>
          <p:nvPr/>
        </p:nvSpPr>
        <p:spPr bwMode="auto">
          <a:xfrm>
            <a:off x="4091430" y="3522231"/>
            <a:ext cx="71152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" name="AutoShape 326"/>
          <p:cNvSpPr>
            <a:spLocks noChangeShapeType="1"/>
          </p:cNvSpPr>
          <p:nvPr/>
        </p:nvSpPr>
        <p:spPr bwMode="auto">
          <a:xfrm>
            <a:off x="3899199" y="3401101"/>
            <a:ext cx="1179" cy="8612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7" name="AutoShape 350"/>
          <p:cNvSpPr>
            <a:spLocks noChangeArrowheads="1"/>
          </p:cNvSpPr>
          <p:nvPr/>
        </p:nvSpPr>
        <p:spPr bwMode="auto">
          <a:xfrm rot="5400000">
            <a:off x="638818" y="3684513"/>
            <a:ext cx="304593" cy="260828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" name="AutoShape 351"/>
          <p:cNvSpPr>
            <a:spLocks noChangeShapeType="1"/>
          </p:cNvSpPr>
          <p:nvPr/>
        </p:nvSpPr>
        <p:spPr bwMode="auto">
          <a:xfrm>
            <a:off x="939611" y="3815615"/>
            <a:ext cx="94935" cy="118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0" name="AutoShape 357"/>
          <p:cNvSpPr>
            <a:spLocks noChangeShapeType="1"/>
          </p:cNvSpPr>
          <p:nvPr/>
        </p:nvSpPr>
        <p:spPr bwMode="auto">
          <a:xfrm>
            <a:off x="431715" y="3815615"/>
            <a:ext cx="217193" cy="118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" name="AutoShape 297"/>
          <p:cNvSpPr>
            <a:spLocks noChangeShapeType="1"/>
          </p:cNvSpPr>
          <p:nvPr/>
        </p:nvSpPr>
        <p:spPr bwMode="auto">
          <a:xfrm flipV="1">
            <a:off x="1070306" y="2676902"/>
            <a:ext cx="4675703" cy="1646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Oval 317"/>
          <p:cNvSpPr>
            <a:spLocks noChangeArrowheads="1"/>
          </p:cNvSpPr>
          <p:nvPr/>
        </p:nvSpPr>
        <p:spPr bwMode="auto">
          <a:xfrm>
            <a:off x="2438156" y="1528424"/>
            <a:ext cx="69973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" name="Oval 317"/>
          <p:cNvSpPr>
            <a:spLocks noChangeArrowheads="1"/>
          </p:cNvSpPr>
          <p:nvPr/>
        </p:nvSpPr>
        <p:spPr bwMode="auto">
          <a:xfrm>
            <a:off x="3611591" y="1537037"/>
            <a:ext cx="69973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" name="AutoShape 308"/>
          <p:cNvSpPr>
            <a:spLocks noChangeShapeType="1"/>
          </p:cNvSpPr>
          <p:nvPr/>
        </p:nvSpPr>
        <p:spPr bwMode="auto">
          <a:xfrm>
            <a:off x="4036512" y="2428785"/>
            <a:ext cx="94195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9" name="AutoShape 316"/>
          <p:cNvSpPr>
            <a:spLocks noChangeShapeType="1"/>
          </p:cNvSpPr>
          <p:nvPr/>
        </p:nvSpPr>
        <p:spPr bwMode="auto">
          <a:xfrm>
            <a:off x="4036512" y="1296081"/>
            <a:ext cx="94195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0" name="Oval 318"/>
          <p:cNvSpPr>
            <a:spLocks noChangeArrowheads="1"/>
          </p:cNvSpPr>
          <p:nvPr/>
        </p:nvSpPr>
        <p:spPr bwMode="auto">
          <a:xfrm>
            <a:off x="4095722" y="1262608"/>
            <a:ext cx="71152" cy="711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1" name="Oval 322"/>
          <p:cNvSpPr>
            <a:spLocks noChangeArrowheads="1"/>
          </p:cNvSpPr>
          <p:nvPr/>
        </p:nvSpPr>
        <p:spPr bwMode="auto">
          <a:xfrm>
            <a:off x="4095722" y="2392325"/>
            <a:ext cx="71152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" name="AutoShape 299"/>
          <p:cNvSpPr>
            <a:spLocks noChangeShapeType="1"/>
          </p:cNvSpPr>
          <p:nvPr/>
        </p:nvSpPr>
        <p:spPr bwMode="auto">
          <a:xfrm flipH="1">
            <a:off x="5288944" y="1016425"/>
            <a:ext cx="13990" cy="4639863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4" name="AutoShape 303"/>
          <p:cNvSpPr>
            <a:spLocks noChangeShapeType="1"/>
          </p:cNvSpPr>
          <p:nvPr/>
        </p:nvSpPr>
        <p:spPr bwMode="auto">
          <a:xfrm>
            <a:off x="4039797" y="1308838"/>
            <a:ext cx="93927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6" name="AutoShape 306"/>
          <p:cNvSpPr>
            <a:spLocks noChangeArrowheads="1"/>
          </p:cNvSpPr>
          <p:nvPr/>
        </p:nvSpPr>
        <p:spPr bwMode="auto">
          <a:xfrm rot="5400000">
            <a:off x="4924233" y="2304557"/>
            <a:ext cx="305671" cy="262329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7" name="AutoShape 307"/>
          <p:cNvSpPr>
            <a:spLocks noChangeShapeType="1"/>
          </p:cNvSpPr>
          <p:nvPr/>
        </p:nvSpPr>
        <p:spPr bwMode="auto">
          <a:xfrm rot="10800000" flipV="1">
            <a:off x="4819805" y="2437250"/>
            <a:ext cx="126606" cy="266952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8" name="AutoShape 308"/>
          <p:cNvSpPr>
            <a:spLocks noChangeShapeType="1"/>
          </p:cNvSpPr>
          <p:nvPr/>
        </p:nvSpPr>
        <p:spPr bwMode="auto">
          <a:xfrm>
            <a:off x="5208739" y="2437250"/>
            <a:ext cx="94195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9" name="AutoShape 312"/>
          <p:cNvSpPr>
            <a:spLocks noChangeShapeType="1"/>
          </p:cNvSpPr>
          <p:nvPr/>
        </p:nvSpPr>
        <p:spPr bwMode="auto">
          <a:xfrm>
            <a:off x="4040746" y="2436315"/>
            <a:ext cx="94157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0" name="AutoShape 314"/>
          <p:cNvSpPr>
            <a:spLocks noChangeArrowheads="1"/>
          </p:cNvSpPr>
          <p:nvPr/>
        </p:nvSpPr>
        <p:spPr bwMode="auto">
          <a:xfrm rot="5400000">
            <a:off x="4924662" y="1171857"/>
            <a:ext cx="304813" cy="262329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1" name="AutoShape 315"/>
          <p:cNvSpPr>
            <a:spLocks noChangeShapeType="1"/>
          </p:cNvSpPr>
          <p:nvPr/>
        </p:nvSpPr>
        <p:spPr bwMode="auto">
          <a:xfrm rot="10800000" flipV="1">
            <a:off x="4819805" y="1304545"/>
            <a:ext cx="126606" cy="266204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2" name="AutoShape 316"/>
          <p:cNvSpPr>
            <a:spLocks noChangeShapeType="1"/>
          </p:cNvSpPr>
          <p:nvPr/>
        </p:nvSpPr>
        <p:spPr bwMode="auto">
          <a:xfrm>
            <a:off x="5208739" y="1304545"/>
            <a:ext cx="94195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" name="Oval 318"/>
          <p:cNvSpPr>
            <a:spLocks noChangeArrowheads="1"/>
          </p:cNvSpPr>
          <p:nvPr/>
        </p:nvSpPr>
        <p:spPr bwMode="auto">
          <a:xfrm>
            <a:off x="5267949" y="1271073"/>
            <a:ext cx="71152" cy="711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5" name="Oval 321"/>
          <p:cNvSpPr>
            <a:spLocks noChangeArrowheads="1"/>
          </p:cNvSpPr>
          <p:nvPr/>
        </p:nvSpPr>
        <p:spPr bwMode="auto">
          <a:xfrm>
            <a:off x="4781084" y="2665464"/>
            <a:ext cx="72529" cy="711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6" name="Oval 322"/>
          <p:cNvSpPr>
            <a:spLocks noChangeArrowheads="1"/>
          </p:cNvSpPr>
          <p:nvPr/>
        </p:nvSpPr>
        <p:spPr bwMode="auto">
          <a:xfrm>
            <a:off x="5267949" y="2400789"/>
            <a:ext cx="71152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" name="AutoShape 323"/>
          <p:cNvSpPr>
            <a:spLocks noChangeShapeType="1"/>
          </p:cNvSpPr>
          <p:nvPr/>
        </p:nvSpPr>
        <p:spPr bwMode="auto">
          <a:xfrm>
            <a:off x="5075718" y="1137556"/>
            <a:ext cx="0" cy="87308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8" name="AutoShape 326"/>
          <p:cNvSpPr>
            <a:spLocks noChangeShapeType="1"/>
          </p:cNvSpPr>
          <p:nvPr/>
        </p:nvSpPr>
        <p:spPr bwMode="auto">
          <a:xfrm>
            <a:off x="5075718" y="2279660"/>
            <a:ext cx="1179" cy="8612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" name="AutoShape 308"/>
          <p:cNvSpPr>
            <a:spLocks noChangeShapeType="1"/>
          </p:cNvSpPr>
          <p:nvPr/>
        </p:nvSpPr>
        <p:spPr bwMode="auto">
          <a:xfrm>
            <a:off x="4036512" y="3550227"/>
            <a:ext cx="94195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0" name="Oval 322"/>
          <p:cNvSpPr>
            <a:spLocks noChangeArrowheads="1"/>
          </p:cNvSpPr>
          <p:nvPr/>
        </p:nvSpPr>
        <p:spPr bwMode="auto">
          <a:xfrm>
            <a:off x="4095722" y="3513767"/>
            <a:ext cx="71152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1" name="AutoShape 306"/>
          <p:cNvSpPr>
            <a:spLocks noChangeArrowheads="1"/>
          </p:cNvSpPr>
          <p:nvPr/>
        </p:nvSpPr>
        <p:spPr bwMode="auto">
          <a:xfrm rot="5400000">
            <a:off x="4924233" y="3425999"/>
            <a:ext cx="305671" cy="262329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2" name="AutoShape 307"/>
          <p:cNvSpPr>
            <a:spLocks noChangeShapeType="1"/>
          </p:cNvSpPr>
          <p:nvPr/>
        </p:nvSpPr>
        <p:spPr bwMode="auto">
          <a:xfrm rot="10800000" flipV="1">
            <a:off x="4819805" y="3558691"/>
            <a:ext cx="126606" cy="266952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" name="AutoShape 308"/>
          <p:cNvSpPr>
            <a:spLocks noChangeShapeType="1"/>
          </p:cNvSpPr>
          <p:nvPr/>
        </p:nvSpPr>
        <p:spPr bwMode="auto">
          <a:xfrm>
            <a:off x="5208739" y="3558691"/>
            <a:ext cx="94195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" name="AutoShape 312"/>
          <p:cNvSpPr>
            <a:spLocks noChangeShapeType="1"/>
          </p:cNvSpPr>
          <p:nvPr/>
        </p:nvSpPr>
        <p:spPr bwMode="auto">
          <a:xfrm>
            <a:off x="4040746" y="3557756"/>
            <a:ext cx="94157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6" name="Oval 321"/>
          <p:cNvSpPr>
            <a:spLocks noChangeArrowheads="1"/>
          </p:cNvSpPr>
          <p:nvPr/>
        </p:nvSpPr>
        <p:spPr bwMode="auto">
          <a:xfrm>
            <a:off x="4781084" y="3786906"/>
            <a:ext cx="72529" cy="711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" name="Oval 322"/>
          <p:cNvSpPr>
            <a:spLocks noChangeArrowheads="1"/>
          </p:cNvSpPr>
          <p:nvPr/>
        </p:nvSpPr>
        <p:spPr bwMode="auto">
          <a:xfrm>
            <a:off x="5267949" y="3522231"/>
            <a:ext cx="71152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" name="AutoShape 326"/>
          <p:cNvSpPr>
            <a:spLocks noChangeShapeType="1"/>
          </p:cNvSpPr>
          <p:nvPr/>
        </p:nvSpPr>
        <p:spPr bwMode="auto">
          <a:xfrm>
            <a:off x="5075718" y="3401101"/>
            <a:ext cx="1179" cy="8612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0" name="Oval 317"/>
          <p:cNvSpPr>
            <a:spLocks noChangeArrowheads="1"/>
          </p:cNvSpPr>
          <p:nvPr/>
        </p:nvSpPr>
        <p:spPr bwMode="auto">
          <a:xfrm>
            <a:off x="4788110" y="1537037"/>
            <a:ext cx="69973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" name="AutoShape 297"/>
          <p:cNvSpPr>
            <a:spLocks noChangeShapeType="1"/>
          </p:cNvSpPr>
          <p:nvPr/>
        </p:nvSpPr>
        <p:spPr bwMode="auto">
          <a:xfrm flipV="1">
            <a:off x="1078770" y="1551168"/>
            <a:ext cx="4675703" cy="1646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" name="Oval 320"/>
          <p:cNvSpPr>
            <a:spLocks noChangeArrowheads="1"/>
          </p:cNvSpPr>
          <p:nvPr/>
        </p:nvSpPr>
        <p:spPr bwMode="auto">
          <a:xfrm>
            <a:off x="1286345" y="3777818"/>
            <a:ext cx="69973" cy="7098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" name="AutoShape 351"/>
          <p:cNvSpPr>
            <a:spLocks noChangeShapeType="1"/>
          </p:cNvSpPr>
          <p:nvPr/>
        </p:nvSpPr>
        <p:spPr bwMode="auto">
          <a:xfrm>
            <a:off x="948075" y="3811443"/>
            <a:ext cx="94935" cy="118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8" name="AutoShape 297"/>
          <p:cNvSpPr>
            <a:spLocks noChangeShapeType="1"/>
          </p:cNvSpPr>
          <p:nvPr/>
        </p:nvSpPr>
        <p:spPr bwMode="auto">
          <a:xfrm flipV="1">
            <a:off x="1084091" y="4928370"/>
            <a:ext cx="4687311" cy="11985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9" name="AutoShape 306"/>
          <p:cNvSpPr>
            <a:spLocks noChangeArrowheads="1"/>
          </p:cNvSpPr>
          <p:nvPr/>
        </p:nvSpPr>
        <p:spPr bwMode="auto">
          <a:xfrm rot="5400000">
            <a:off x="2592416" y="4543269"/>
            <a:ext cx="305671" cy="262329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0" name="AutoShape 307"/>
          <p:cNvSpPr>
            <a:spLocks noChangeShapeType="1"/>
          </p:cNvSpPr>
          <p:nvPr/>
        </p:nvSpPr>
        <p:spPr bwMode="auto">
          <a:xfrm rot="10800000" flipV="1">
            <a:off x="2487987" y="4675961"/>
            <a:ext cx="126606" cy="266952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1" name="AutoShape 308"/>
          <p:cNvSpPr>
            <a:spLocks noChangeShapeType="1"/>
          </p:cNvSpPr>
          <p:nvPr/>
        </p:nvSpPr>
        <p:spPr bwMode="auto">
          <a:xfrm>
            <a:off x="2876922" y="4675961"/>
            <a:ext cx="94195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2" name="AutoShape 310"/>
          <p:cNvSpPr>
            <a:spLocks noChangeArrowheads="1"/>
          </p:cNvSpPr>
          <p:nvPr/>
        </p:nvSpPr>
        <p:spPr bwMode="auto">
          <a:xfrm rot="5400000">
            <a:off x="1425405" y="4542396"/>
            <a:ext cx="303813" cy="262222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3" name="AutoShape 311"/>
          <p:cNvSpPr>
            <a:spLocks noChangeShapeType="1"/>
          </p:cNvSpPr>
          <p:nvPr/>
        </p:nvSpPr>
        <p:spPr bwMode="auto">
          <a:xfrm rot="10800000" flipV="1">
            <a:off x="1320152" y="4675026"/>
            <a:ext cx="126555" cy="265330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" name="AutoShape 312"/>
          <p:cNvSpPr>
            <a:spLocks noChangeShapeType="1"/>
          </p:cNvSpPr>
          <p:nvPr/>
        </p:nvSpPr>
        <p:spPr bwMode="auto">
          <a:xfrm>
            <a:off x="1708928" y="4675026"/>
            <a:ext cx="94157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6" name="Oval 319"/>
          <p:cNvSpPr>
            <a:spLocks noChangeArrowheads="1"/>
          </p:cNvSpPr>
          <p:nvPr/>
        </p:nvSpPr>
        <p:spPr bwMode="auto">
          <a:xfrm>
            <a:off x="1762006" y="4639501"/>
            <a:ext cx="69777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7" name="Oval 320"/>
          <p:cNvSpPr>
            <a:spLocks noChangeArrowheads="1"/>
          </p:cNvSpPr>
          <p:nvPr/>
        </p:nvSpPr>
        <p:spPr bwMode="auto">
          <a:xfrm>
            <a:off x="1286345" y="4899259"/>
            <a:ext cx="69973" cy="7098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8" name="Oval 321"/>
          <p:cNvSpPr>
            <a:spLocks noChangeArrowheads="1"/>
          </p:cNvSpPr>
          <p:nvPr/>
        </p:nvSpPr>
        <p:spPr bwMode="auto">
          <a:xfrm>
            <a:off x="2449266" y="4904175"/>
            <a:ext cx="72529" cy="711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" name="Oval 322"/>
          <p:cNvSpPr>
            <a:spLocks noChangeArrowheads="1"/>
          </p:cNvSpPr>
          <p:nvPr/>
        </p:nvSpPr>
        <p:spPr bwMode="auto">
          <a:xfrm>
            <a:off x="2936131" y="4639501"/>
            <a:ext cx="71152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0" name="AutoShape 325"/>
          <p:cNvSpPr>
            <a:spLocks noChangeShapeType="1"/>
          </p:cNvSpPr>
          <p:nvPr/>
        </p:nvSpPr>
        <p:spPr bwMode="auto">
          <a:xfrm>
            <a:off x="1567221" y="4507163"/>
            <a:ext cx="1179" cy="8612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1" name="AutoShape 326"/>
          <p:cNvSpPr>
            <a:spLocks noChangeShapeType="1"/>
          </p:cNvSpPr>
          <p:nvPr/>
        </p:nvSpPr>
        <p:spPr bwMode="auto">
          <a:xfrm>
            <a:off x="2743901" y="4518371"/>
            <a:ext cx="1179" cy="8612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2" name="Oval 352"/>
          <p:cNvSpPr>
            <a:spLocks noChangeArrowheads="1"/>
          </p:cNvSpPr>
          <p:nvPr/>
        </p:nvSpPr>
        <p:spPr bwMode="auto">
          <a:xfrm>
            <a:off x="1028073" y="4885683"/>
            <a:ext cx="71152" cy="71183"/>
          </a:xfrm>
          <a:prstGeom prst="ellipse">
            <a:avLst/>
          </a:prstGeom>
          <a:solidFill>
            <a:srgbClr val="FFFFFF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3" name="AutoShape 306"/>
          <p:cNvSpPr>
            <a:spLocks noChangeArrowheads="1"/>
          </p:cNvSpPr>
          <p:nvPr/>
        </p:nvSpPr>
        <p:spPr bwMode="auto">
          <a:xfrm rot="5400000">
            <a:off x="3764643" y="4551733"/>
            <a:ext cx="305671" cy="262329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" name="AutoShape 307"/>
          <p:cNvSpPr>
            <a:spLocks noChangeShapeType="1"/>
          </p:cNvSpPr>
          <p:nvPr/>
        </p:nvSpPr>
        <p:spPr bwMode="auto">
          <a:xfrm rot="10800000" flipV="1">
            <a:off x="3660214" y="4684425"/>
            <a:ext cx="126606" cy="266952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" name="AutoShape 308"/>
          <p:cNvSpPr>
            <a:spLocks noChangeShapeType="1"/>
          </p:cNvSpPr>
          <p:nvPr/>
        </p:nvSpPr>
        <p:spPr bwMode="auto">
          <a:xfrm>
            <a:off x="4049149" y="4684425"/>
            <a:ext cx="94195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" name="AutoShape 312"/>
          <p:cNvSpPr>
            <a:spLocks noChangeShapeType="1"/>
          </p:cNvSpPr>
          <p:nvPr/>
        </p:nvSpPr>
        <p:spPr bwMode="auto">
          <a:xfrm>
            <a:off x="2881155" y="4683490"/>
            <a:ext cx="94157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" name="Oval 319"/>
          <p:cNvSpPr>
            <a:spLocks noChangeArrowheads="1"/>
          </p:cNvSpPr>
          <p:nvPr/>
        </p:nvSpPr>
        <p:spPr bwMode="auto">
          <a:xfrm>
            <a:off x="2934233" y="4647965"/>
            <a:ext cx="69777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8" name="Oval 321"/>
          <p:cNvSpPr>
            <a:spLocks noChangeArrowheads="1"/>
          </p:cNvSpPr>
          <p:nvPr/>
        </p:nvSpPr>
        <p:spPr bwMode="auto">
          <a:xfrm>
            <a:off x="3621493" y="4912639"/>
            <a:ext cx="72529" cy="711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" name="Oval 322"/>
          <p:cNvSpPr>
            <a:spLocks noChangeArrowheads="1"/>
          </p:cNvSpPr>
          <p:nvPr/>
        </p:nvSpPr>
        <p:spPr bwMode="auto">
          <a:xfrm>
            <a:off x="4108358" y="4647965"/>
            <a:ext cx="71152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0" name="AutoShape 326"/>
          <p:cNvSpPr>
            <a:spLocks noChangeShapeType="1"/>
          </p:cNvSpPr>
          <p:nvPr/>
        </p:nvSpPr>
        <p:spPr bwMode="auto">
          <a:xfrm>
            <a:off x="3916128" y="4526835"/>
            <a:ext cx="1179" cy="8612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1" name="AutoShape 382"/>
          <p:cNvSpPr>
            <a:spLocks noChangeArrowheads="1"/>
          </p:cNvSpPr>
          <p:nvPr/>
        </p:nvSpPr>
        <p:spPr bwMode="auto">
          <a:xfrm>
            <a:off x="394983" y="4813927"/>
            <a:ext cx="570400" cy="58322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" name="AutoShape 350"/>
          <p:cNvSpPr>
            <a:spLocks noChangeArrowheads="1"/>
          </p:cNvSpPr>
          <p:nvPr/>
        </p:nvSpPr>
        <p:spPr bwMode="auto">
          <a:xfrm rot="5400000">
            <a:off x="655746" y="4810247"/>
            <a:ext cx="304593" cy="260828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3" name="AutoShape 351"/>
          <p:cNvSpPr>
            <a:spLocks noChangeShapeType="1"/>
          </p:cNvSpPr>
          <p:nvPr/>
        </p:nvSpPr>
        <p:spPr bwMode="auto">
          <a:xfrm>
            <a:off x="956539" y="4941349"/>
            <a:ext cx="94935" cy="118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" name="AutoShape 357"/>
          <p:cNvSpPr>
            <a:spLocks noChangeShapeType="1"/>
          </p:cNvSpPr>
          <p:nvPr/>
        </p:nvSpPr>
        <p:spPr bwMode="auto">
          <a:xfrm>
            <a:off x="448643" y="4941349"/>
            <a:ext cx="217193" cy="118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7" name="AutoShape 308"/>
          <p:cNvSpPr>
            <a:spLocks noChangeShapeType="1"/>
          </p:cNvSpPr>
          <p:nvPr/>
        </p:nvSpPr>
        <p:spPr bwMode="auto">
          <a:xfrm>
            <a:off x="4053441" y="4675961"/>
            <a:ext cx="94195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8" name="Oval 322"/>
          <p:cNvSpPr>
            <a:spLocks noChangeArrowheads="1"/>
          </p:cNvSpPr>
          <p:nvPr/>
        </p:nvSpPr>
        <p:spPr bwMode="auto">
          <a:xfrm>
            <a:off x="4112650" y="4639501"/>
            <a:ext cx="71152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9" name="AutoShape 306"/>
          <p:cNvSpPr>
            <a:spLocks noChangeArrowheads="1"/>
          </p:cNvSpPr>
          <p:nvPr/>
        </p:nvSpPr>
        <p:spPr bwMode="auto">
          <a:xfrm rot="5400000">
            <a:off x="4941162" y="4551733"/>
            <a:ext cx="305671" cy="262329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0" name="AutoShape 307"/>
          <p:cNvSpPr>
            <a:spLocks noChangeShapeType="1"/>
          </p:cNvSpPr>
          <p:nvPr/>
        </p:nvSpPr>
        <p:spPr bwMode="auto">
          <a:xfrm rot="10800000" flipV="1">
            <a:off x="4836733" y="4684425"/>
            <a:ext cx="126606" cy="266952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1" name="AutoShape 308"/>
          <p:cNvSpPr>
            <a:spLocks noChangeShapeType="1"/>
          </p:cNvSpPr>
          <p:nvPr/>
        </p:nvSpPr>
        <p:spPr bwMode="auto">
          <a:xfrm>
            <a:off x="5225668" y="4684425"/>
            <a:ext cx="94195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2" name="AutoShape 312"/>
          <p:cNvSpPr>
            <a:spLocks noChangeShapeType="1"/>
          </p:cNvSpPr>
          <p:nvPr/>
        </p:nvSpPr>
        <p:spPr bwMode="auto">
          <a:xfrm>
            <a:off x="4057674" y="4683490"/>
            <a:ext cx="94157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3" name="Oval 321"/>
          <p:cNvSpPr>
            <a:spLocks noChangeArrowheads="1"/>
          </p:cNvSpPr>
          <p:nvPr/>
        </p:nvSpPr>
        <p:spPr bwMode="auto">
          <a:xfrm>
            <a:off x="4798012" y="4912639"/>
            <a:ext cx="72529" cy="711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" name="Oval 322"/>
          <p:cNvSpPr>
            <a:spLocks noChangeArrowheads="1"/>
          </p:cNvSpPr>
          <p:nvPr/>
        </p:nvSpPr>
        <p:spPr bwMode="auto">
          <a:xfrm>
            <a:off x="5284877" y="4647965"/>
            <a:ext cx="71152" cy="7236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" name="AutoShape 326"/>
          <p:cNvSpPr>
            <a:spLocks noChangeShapeType="1"/>
          </p:cNvSpPr>
          <p:nvPr/>
        </p:nvSpPr>
        <p:spPr bwMode="auto">
          <a:xfrm>
            <a:off x="5092647" y="4526835"/>
            <a:ext cx="1179" cy="8612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1" name="AutoShape 299"/>
          <p:cNvSpPr>
            <a:spLocks noChangeShapeType="1"/>
          </p:cNvSpPr>
          <p:nvPr/>
        </p:nvSpPr>
        <p:spPr bwMode="auto">
          <a:xfrm flipH="1">
            <a:off x="4137818" y="1007961"/>
            <a:ext cx="1353" cy="463140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85" name="384 Grupo"/>
          <p:cNvGrpSpPr/>
          <p:nvPr/>
        </p:nvGrpSpPr>
        <p:grpSpPr>
          <a:xfrm>
            <a:off x="1756540" y="1514965"/>
            <a:ext cx="3961883" cy="3958236"/>
            <a:chOff x="1756540" y="1514965"/>
            <a:chExt cx="3961883" cy="3958236"/>
          </a:xfrm>
        </p:grpSpPr>
        <p:grpSp>
          <p:nvGrpSpPr>
            <p:cNvPr id="2" name="658 Grupo"/>
            <p:cNvGrpSpPr/>
            <p:nvPr/>
          </p:nvGrpSpPr>
          <p:grpSpPr>
            <a:xfrm>
              <a:off x="2916131" y="1531893"/>
              <a:ext cx="449254" cy="564106"/>
              <a:chOff x="8026370" y="4102633"/>
              <a:chExt cx="505560" cy="634807"/>
            </a:xfrm>
          </p:grpSpPr>
          <p:grpSp>
            <p:nvGrpSpPr>
              <p:cNvPr id="3" name="Group 192"/>
              <p:cNvGrpSpPr>
                <a:grpSpLocks/>
              </p:cNvGrpSpPr>
              <p:nvPr/>
            </p:nvGrpSpPr>
            <p:grpSpPr bwMode="auto">
              <a:xfrm rot="16200000" flipV="1">
                <a:off x="8024239" y="4177988"/>
                <a:ext cx="543981" cy="471401"/>
                <a:chOff x="7353" y="3221"/>
                <a:chExt cx="477" cy="413"/>
              </a:xfrm>
            </p:grpSpPr>
            <p:sp>
              <p:nvSpPr>
                <p:cNvPr id="663" name="AutoShape 193"/>
                <p:cNvSpPr>
                  <a:spLocks noChangeArrowheads="1"/>
                </p:cNvSpPr>
                <p:nvPr/>
              </p:nvSpPr>
              <p:spPr bwMode="auto">
                <a:xfrm rot="5400000">
                  <a:off x="7457" y="3241"/>
                  <a:ext cx="300" cy="25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 w="1905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4" name="AutoShape 19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7353" y="3372"/>
                  <a:ext cx="125" cy="262"/>
                </a:xfrm>
                <a:prstGeom prst="bentConnector2">
                  <a:avLst/>
                </a:prstGeom>
                <a:noFill/>
                <a:ln w="19050">
                  <a:solidFill>
                    <a:srgbClr val="5A5A5A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5" name="AutoShape 195"/>
                <p:cNvSpPr>
                  <a:spLocks noChangeShapeType="1"/>
                </p:cNvSpPr>
                <p:nvPr/>
              </p:nvSpPr>
              <p:spPr bwMode="auto">
                <a:xfrm>
                  <a:off x="7737" y="3372"/>
                  <a:ext cx="9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61" name="Oval 285"/>
              <p:cNvSpPr>
                <a:spLocks noChangeArrowheads="1"/>
              </p:cNvSpPr>
              <p:nvPr/>
            </p:nvSpPr>
            <p:spPr bwMode="auto">
              <a:xfrm>
                <a:off x="8026370" y="4657357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Oval 288"/>
              <p:cNvSpPr>
                <a:spLocks noChangeArrowheads="1"/>
              </p:cNvSpPr>
              <p:nvPr/>
            </p:nvSpPr>
            <p:spPr bwMode="auto">
              <a:xfrm>
                <a:off x="8315262" y="4102633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780 Grupo"/>
            <p:cNvGrpSpPr/>
            <p:nvPr/>
          </p:nvGrpSpPr>
          <p:grpSpPr>
            <a:xfrm>
              <a:off x="1756540" y="1514965"/>
              <a:ext cx="3961883" cy="3958236"/>
              <a:chOff x="1756540" y="1514965"/>
              <a:chExt cx="3961883" cy="3958236"/>
            </a:xfrm>
          </p:grpSpPr>
          <p:grpSp>
            <p:nvGrpSpPr>
              <p:cNvPr id="7" name="636 Grupo"/>
              <p:cNvGrpSpPr/>
              <p:nvPr/>
            </p:nvGrpSpPr>
            <p:grpSpPr>
              <a:xfrm>
                <a:off x="5269169" y="1514965"/>
                <a:ext cx="449254" cy="564106"/>
                <a:chOff x="8026370" y="4102633"/>
                <a:chExt cx="505560" cy="634807"/>
              </a:xfrm>
            </p:grpSpPr>
            <p:grpSp>
              <p:nvGrpSpPr>
                <p:cNvPr id="8" name="Group 192"/>
                <p:cNvGrpSpPr>
                  <a:grpSpLocks/>
                </p:cNvGrpSpPr>
                <p:nvPr/>
              </p:nvGrpSpPr>
              <p:grpSpPr bwMode="auto">
                <a:xfrm rot="16200000" flipV="1">
                  <a:off x="8024239" y="4177988"/>
                  <a:ext cx="543981" cy="471401"/>
                  <a:chOff x="7353" y="3221"/>
                  <a:chExt cx="477" cy="413"/>
                </a:xfrm>
              </p:grpSpPr>
              <p:sp>
                <p:nvSpPr>
                  <p:cNvPr id="641" name="AutoShape 19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457" y="3241"/>
                    <a:ext cx="300" cy="25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8D8D8"/>
                  </a:solidFill>
                  <a:ln w="1905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2" name="AutoShape 194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7353" y="3372"/>
                    <a:ext cx="125" cy="262"/>
                  </a:xfrm>
                  <a:prstGeom prst="bentConnector2">
                    <a:avLst/>
                  </a:prstGeom>
                  <a:noFill/>
                  <a:ln w="19050">
                    <a:solidFill>
                      <a:srgbClr val="5A5A5A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3" name="AutoShape 195"/>
                  <p:cNvSpPr>
                    <a:spLocks noChangeShapeType="1"/>
                  </p:cNvSpPr>
                  <p:nvPr/>
                </p:nvSpPr>
                <p:spPr bwMode="auto">
                  <a:xfrm>
                    <a:off x="7737" y="3372"/>
                    <a:ext cx="93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39" name="Oval 285"/>
                <p:cNvSpPr>
                  <a:spLocks noChangeArrowheads="1"/>
                </p:cNvSpPr>
                <p:nvPr/>
              </p:nvSpPr>
              <p:spPr bwMode="auto">
                <a:xfrm>
                  <a:off x="8026370" y="4657357"/>
                  <a:ext cx="79055" cy="80083"/>
                </a:xfrm>
                <a:prstGeom prst="ellipse">
                  <a:avLst/>
                </a:prstGeom>
                <a:solidFill>
                  <a:srgbClr val="5A5A5A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0" name="Oval 288"/>
                <p:cNvSpPr>
                  <a:spLocks noChangeArrowheads="1"/>
                </p:cNvSpPr>
                <p:nvPr/>
              </p:nvSpPr>
              <p:spPr bwMode="auto">
                <a:xfrm>
                  <a:off x="8315262" y="4102633"/>
                  <a:ext cx="79055" cy="80083"/>
                </a:xfrm>
                <a:prstGeom prst="ellipse">
                  <a:avLst/>
                </a:prstGeom>
                <a:solidFill>
                  <a:srgbClr val="5A5A5A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" name="643 Grupo"/>
              <p:cNvGrpSpPr/>
              <p:nvPr/>
            </p:nvGrpSpPr>
            <p:grpSpPr>
              <a:xfrm>
                <a:off x="2916131" y="4909095"/>
                <a:ext cx="449254" cy="564106"/>
                <a:chOff x="8026370" y="4102633"/>
                <a:chExt cx="505560" cy="634807"/>
              </a:xfrm>
            </p:grpSpPr>
            <p:grpSp>
              <p:nvGrpSpPr>
                <p:cNvPr id="10" name="Group 192"/>
                <p:cNvGrpSpPr>
                  <a:grpSpLocks/>
                </p:cNvGrpSpPr>
                <p:nvPr/>
              </p:nvGrpSpPr>
              <p:grpSpPr bwMode="auto">
                <a:xfrm rot="16200000" flipV="1">
                  <a:off x="8024239" y="4177988"/>
                  <a:ext cx="543981" cy="471401"/>
                  <a:chOff x="7353" y="3221"/>
                  <a:chExt cx="477" cy="413"/>
                </a:xfrm>
              </p:grpSpPr>
              <p:sp>
                <p:nvSpPr>
                  <p:cNvPr id="648" name="AutoShape 19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457" y="3241"/>
                    <a:ext cx="300" cy="25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8D8D8"/>
                  </a:solidFill>
                  <a:ln w="1905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" name="AutoShape 194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7353" y="3372"/>
                    <a:ext cx="125" cy="262"/>
                  </a:xfrm>
                  <a:prstGeom prst="bentConnector2">
                    <a:avLst/>
                  </a:prstGeom>
                  <a:noFill/>
                  <a:ln w="19050">
                    <a:solidFill>
                      <a:srgbClr val="5A5A5A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" name="AutoShape 195"/>
                  <p:cNvSpPr>
                    <a:spLocks noChangeShapeType="1"/>
                  </p:cNvSpPr>
                  <p:nvPr/>
                </p:nvSpPr>
                <p:spPr bwMode="auto">
                  <a:xfrm>
                    <a:off x="7737" y="3372"/>
                    <a:ext cx="93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46" name="Oval 285"/>
                <p:cNvSpPr>
                  <a:spLocks noChangeArrowheads="1"/>
                </p:cNvSpPr>
                <p:nvPr/>
              </p:nvSpPr>
              <p:spPr bwMode="auto">
                <a:xfrm>
                  <a:off x="8026370" y="4657357"/>
                  <a:ext cx="79055" cy="80083"/>
                </a:xfrm>
                <a:prstGeom prst="ellipse">
                  <a:avLst/>
                </a:prstGeom>
                <a:solidFill>
                  <a:srgbClr val="5A5A5A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7" name="Oval 288"/>
                <p:cNvSpPr>
                  <a:spLocks noChangeArrowheads="1"/>
                </p:cNvSpPr>
                <p:nvPr/>
              </p:nvSpPr>
              <p:spPr bwMode="auto">
                <a:xfrm>
                  <a:off x="8315262" y="4102633"/>
                  <a:ext cx="79055" cy="80083"/>
                </a:xfrm>
                <a:prstGeom prst="ellipse">
                  <a:avLst/>
                </a:prstGeom>
                <a:solidFill>
                  <a:srgbClr val="5A5A5A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651 Grupo"/>
              <p:cNvGrpSpPr/>
              <p:nvPr/>
            </p:nvGrpSpPr>
            <p:grpSpPr>
              <a:xfrm>
                <a:off x="4109578" y="1531893"/>
                <a:ext cx="449254" cy="564106"/>
                <a:chOff x="8026370" y="4102633"/>
                <a:chExt cx="505560" cy="634807"/>
              </a:xfrm>
            </p:grpSpPr>
            <p:grpSp>
              <p:nvGrpSpPr>
                <p:cNvPr id="12" name="Group 192"/>
                <p:cNvGrpSpPr>
                  <a:grpSpLocks/>
                </p:cNvGrpSpPr>
                <p:nvPr/>
              </p:nvGrpSpPr>
              <p:grpSpPr bwMode="auto">
                <a:xfrm rot="16200000" flipV="1">
                  <a:off x="8024239" y="4177988"/>
                  <a:ext cx="543981" cy="471401"/>
                  <a:chOff x="7353" y="3221"/>
                  <a:chExt cx="477" cy="413"/>
                </a:xfrm>
              </p:grpSpPr>
              <p:sp>
                <p:nvSpPr>
                  <p:cNvPr id="656" name="AutoShape 19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457" y="3241"/>
                    <a:ext cx="300" cy="25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8D8D8"/>
                  </a:solidFill>
                  <a:ln w="1905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7" name="AutoShape 194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7353" y="3372"/>
                    <a:ext cx="125" cy="262"/>
                  </a:xfrm>
                  <a:prstGeom prst="bentConnector2">
                    <a:avLst/>
                  </a:prstGeom>
                  <a:noFill/>
                  <a:ln w="19050">
                    <a:solidFill>
                      <a:srgbClr val="5A5A5A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8" name="AutoShape 195"/>
                  <p:cNvSpPr>
                    <a:spLocks noChangeShapeType="1"/>
                  </p:cNvSpPr>
                  <p:nvPr/>
                </p:nvSpPr>
                <p:spPr bwMode="auto">
                  <a:xfrm>
                    <a:off x="7737" y="3372"/>
                    <a:ext cx="93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4" name="Oval 285"/>
                <p:cNvSpPr>
                  <a:spLocks noChangeArrowheads="1"/>
                </p:cNvSpPr>
                <p:nvPr/>
              </p:nvSpPr>
              <p:spPr bwMode="auto">
                <a:xfrm>
                  <a:off x="8026370" y="4657357"/>
                  <a:ext cx="79055" cy="80083"/>
                </a:xfrm>
                <a:prstGeom prst="ellipse">
                  <a:avLst/>
                </a:prstGeom>
                <a:solidFill>
                  <a:srgbClr val="5A5A5A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" name="Oval 288"/>
                <p:cNvSpPr>
                  <a:spLocks noChangeArrowheads="1"/>
                </p:cNvSpPr>
                <p:nvPr/>
              </p:nvSpPr>
              <p:spPr bwMode="auto">
                <a:xfrm>
                  <a:off x="8315262" y="4102633"/>
                  <a:ext cx="79055" cy="80083"/>
                </a:xfrm>
                <a:prstGeom prst="ellipse">
                  <a:avLst/>
                </a:prstGeom>
                <a:solidFill>
                  <a:srgbClr val="5A5A5A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665 Grupo"/>
              <p:cNvGrpSpPr/>
              <p:nvPr/>
            </p:nvGrpSpPr>
            <p:grpSpPr>
              <a:xfrm>
                <a:off x="1756540" y="1540357"/>
                <a:ext cx="449254" cy="564106"/>
                <a:chOff x="8026370" y="4102633"/>
                <a:chExt cx="505560" cy="634807"/>
              </a:xfrm>
            </p:grpSpPr>
            <p:grpSp>
              <p:nvGrpSpPr>
                <p:cNvPr id="14" name="Group 192"/>
                <p:cNvGrpSpPr>
                  <a:grpSpLocks/>
                </p:cNvGrpSpPr>
                <p:nvPr/>
              </p:nvGrpSpPr>
              <p:grpSpPr bwMode="auto">
                <a:xfrm rot="16200000" flipV="1">
                  <a:off x="8024239" y="4177988"/>
                  <a:ext cx="543981" cy="471401"/>
                  <a:chOff x="7353" y="3221"/>
                  <a:chExt cx="477" cy="413"/>
                </a:xfrm>
              </p:grpSpPr>
              <p:sp>
                <p:nvSpPr>
                  <p:cNvPr id="670" name="AutoShape 19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457" y="3241"/>
                    <a:ext cx="300" cy="25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8D8D8"/>
                  </a:solidFill>
                  <a:ln w="1905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1" name="AutoShape 194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7353" y="3372"/>
                    <a:ext cx="125" cy="262"/>
                  </a:xfrm>
                  <a:prstGeom prst="bentConnector2">
                    <a:avLst/>
                  </a:prstGeom>
                  <a:noFill/>
                  <a:ln w="19050">
                    <a:solidFill>
                      <a:srgbClr val="5A5A5A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2" name="AutoShape 195"/>
                  <p:cNvSpPr>
                    <a:spLocks noChangeShapeType="1"/>
                  </p:cNvSpPr>
                  <p:nvPr/>
                </p:nvSpPr>
                <p:spPr bwMode="auto">
                  <a:xfrm>
                    <a:off x="7737" y="3372"/>
                    <a:ext cx="93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68" name="Oval 285"/>
                <p:cNvSpPr>
                  <a:spLocks noChangeArrowheads="1"/>
                </p:cNvSpPr>
                <p:nvPr/>
              </p:nvSpPr>
              <p:spPr bwMode="auto">
                <a:xfrm>
                  <a:off x="8026370" y="4657357"/>
                  <a:ext cx="79055" cy="80083"/>
                </a:xfrm>
                <a:prstGeom prst="ellipse">
                  <a:avLst/>
                </a:prstGeom>
                <a:solidFill>
                  <a:srgbClr val="5A5A5A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9" name="Oval 288"/>
                <p:cNvSpPr>
                  <a:spLocks noChangeArrowheads="1"/>
                </p:cNvSpPr>
                <p:nvPr/>
              </p:nvSpPr>
              <p:spPr bwMode="auto">
                <a:xfrm>
                  <a:off x="8315262" y="4102633"/>
                  <a:ext cx="79055" cy="80083"/>
                </a:xfrm>
                <a:prstGeom prst="ellipse">
                  <a:avLst/>
                </a:prstGeom>
                <a:solidFill>
                  <a:srgbClr val="5A5A5A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672 Grupo"/>
              <p:cNvGrpSpPr/>
              <p:nvPr/>
            </p:nvGrpSpPr>
            <p:grpSpPr>
              <a:xfrm>
                <a:off x="5260704" y="2640699"/>
                <a:ext cx="449254" cy="564106"/>
                <a:chOff x="8026370" y="4102633"/>
                <a:chExt cx="505560" cy="634807"/>
              </a:xfrm>
            </p:grpSpPr>
            <p:grpSp>
              <p:nvGrpSpPr>
                <p:cNvPr id="16" name="Group 192"/>
                <p:cNvGrpSpPr>
                  <a:grpSpLocks/>
                </p:cNvGrpSpPr>
                <p:nvPr/>
              </p:nvGrpSpPr>
              <p:grpSpPr bwMode="auto">
                <a:xfrm rot="16200000" flipV="1">
                  <a:off x="8024239" y="4177988"/>
                  <a:ext cx="543981" cy="471401"/>
                  <a:chOff x="7353" y="3221"/>
                  <a:chExt cx="477" cy="413"/>
                </a:xfrm>
              </p:grpSpPr>
              <p:sp>
                <p:nvSpPr>
                  <p:cNvPr id="677" name="AutoShape 19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457" y="3241"/>
                    <a:ext cx="300" cy="25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8D8D8"/>
                  </a:solidFill>
                  <a:ln w="1905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8" name="AutoShape 194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7353" y="3372"/>
                    <a:ext cx="125" cy="262"/>
                  </a:xfrm>
                  <a:prstGeom prst="bentConnector2">
                    <a:avLst/>
                  </a:prstGeom>
                  <a:noFill/>
                  <a:ln w="19050">
                    <a:solidFill>
                      <a:srgbClr val="5A5A5A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9" name="AutoShape 195"/>
                  <p:cNvSpPr>
                    <a:spLocks noChangeShapeType="1"/>
                  </p:cNvSpPr>
                  <p:nvPr/>
                </p:nvSpPr>
                <p:spPr bwMode="auto">
                  <a:xfrm>
                    <a:off x="7737" y="3372"/>
                    <a:ext cx="93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75" name="Oval 285"/>
                <p:cNvSpPr>
                  <a:spLocks noChangeArrowheads="1"/>
                </p:cNvSpPr>
                <p:nvPr/>
              </p:nvSpPr>
              <p:spPr bwMode="auto">
                <a:xfrm>
                  <a:off x="8026370" y="4657357"/>
                  <a:ext cx="79055" cy="80083"/>
                </a:xfrm>
                <a:prstGeom prst="ellipse">
                  <a:avLst/>
                </a:prstGeom>
                <a:solidFill>
                  <a:srgbClr val="5A5A5A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6" name="Oval 288"/>
                <p:cNvSpPr>
                  <a:spLocks noChangeArrowheads="1"/>
                </p:cNvSpPr>
                <p:nvPr/>
              </p:nvSpPr>
              <p:spPr bwMode="auto">
                <a:xfrm>
                  <a:off x="8315262" y="4102633"/>
                  <a:ext cx="79055" cy="80083"/>
                </a:xfrm>
                <a:prstGeom prst="ellipse">
                  <a:avLst/>
                </a:prstGeom>
                <a:solidFill>
                  <a:srgbClr val="5A5A5A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679 Grupo"/>
              <p:cNvGrpSpPr/>
              <p:nvPr/>
            </p:nvGrpSpPr>
            <p:grpSpPr>
              <a:xfrm>
                <a:off x="4109578" y="2657627"/>
                <a:ext cx="449254" cy="564106"/>
                <a:chOff x="8026370" y="4102633"/>
                <a:chExt cx="505560" cy="634807"/>
              </a:xfrm>
            </p:grpSpPr>
            <p:grpSp>
              <p:nvGrpSpPr>
                <p:cNvPr id="18" name="Group 192"/>
                <p:cNvGrpSpPr>
                  <a:grpSpLocks/>
                </p:cNvGrpSpPr>
                <p:nvPr/>
              </p:nvGrpSpPr>
              <p:grpSpPr bwMode="auto">
                <a:xfrm rot="16200000" flipV="1">
                  <a:off x="8024239" y="4177988"/>
                  <a:ext cx="543981" cy="471401"/>
                  <a:chOff x="7353" y="3221"/>
                  <a:chExt cx="477" cy="413"/>
                </a:xfrm>
              </p:grpSpPr>
              <p:sp>
                <p:nvSpPr>
                  <p:cNvPr id="684" name="AutoShape 19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457" y="3241"/>
                    <a:ext cx="300" cy="25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8D8D8"/>
                  </a:solidFill>
                  <a:ln w="1905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5" name="AutoShape 194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7353" y="3372"/>
                    <a:ext cx="125" cy="262"/>
                  </a:xfrm>
                  <a:prstGeom prst="bentConnector2">
                    <a:avLst/>
                  </a:prstGeom>
                  <a:noFill/>
                  <a:ln w="19050">
                    <a:solidFill>
                      <a:srgbClr val="5A5A5A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6" name="AutoShape 195"/>
                  <p:cNvSpPr>
                    <a:spLocks noChangeShapeType="1"/>
                  </p:cNvSpPr>
                  <p:nvPr/>
                </p:nvSpPr>
                <p:spPr bwMode="auto">
                  <a:xfrm>
                    <a:off x="7737" y="3372"/>
                    <a:ext cx="93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82" name="Oval 285"/>
                <p:cNvSpPr>
                  <a:spLocks noChangeArrowheads="1"/>
                </p:cNvSpPr>
                <p:nvPr/>
              </p:nvSpPr>
              <p:spPr bwMode="auto">
                <a:xfrm>
                  <a:off x="8026370" y="4657357"/>
                  <a:ext cx="79055" cy="80083"/>
                </a:xfrm>
                <a:prstGeom prst="ellipse">
                  <a:avLst/>
                </a:prstGeom>
                <a:solidFill>
                  <a:srgbClr val="5A5A5A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3" name="Oval 288"/>
                <p:cNvSpPr>
                  <a:spLocks noChangeArrowheads="1"/>
                </p:cNvSpPr>
                <p:nvPr/>
              </p:nvSpPr>
              <p:spPr bwMode="auto">
                <a:xfrm>
                  <a:off x="8315262" y="4102633"/>
                  <a:ext cx="79055" cy="80083"/>
                </a:xfrm>
                <a:prstGeom prst="ellipse">
                  <a:avLst/>
                </a:prstGeom>
                <a:solidFill>
                  <a:srgbClr val="5A5A5A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" name="686 Grupo"/>
              <p:cNvGrpSpPr/>
              <p:nvPr/>
            </p:nvGrpSpPr>
            <p:grpSpPr>
              <a:xfrm>
                <a:off x="2924595" y="2657627"/>
                <a:ext cx="449254" cy="564106"/>
                <a:chOff x="8026370" y="4102633"/>
                <a:chExt cx="505560" cy="634807"/>
              </a:xfrm>
            </p:grpSpPr>
            <p:grpSp>
              <p:nvGrpSpPr>
                <p:cNvPr id="20" name="Group 192"/>
                <p:cNvGrpSpPr>
                  <a:grpSpLocks/>
                </p:cNvGrpSpPr>
                <p:nvPr/>
              </p:nvGrpSpPr>
              <p:grpSpPr bwMode="auto">
                <a:xfrm rot="16200000" flipV="1">
                  <a:off x="8024239" y="4177988"/>
                  <a:ext cx="543981" cy="471401"/>
                  <a:chOff x="7353" y="3221"/>
                  <a:chExt cx="477" cy="413"/>
                </a:xfrm>
              </p:grpSpPr>
              <p:sp>
                <p:nvSpPr>
                  <p:cNvPr id="691" name="AutoShape 19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457" y="3241"/>
                    <a:ext cx="300" cy="25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8D8D8"/>
                  </a:solidFill>
                  <a:ln w="1905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2" name="AutoShape 194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7353" y="3372"/>
                    <a:ext cx="125" cy="262"/>
                  </a:xfrm>
                  <a:prstGeom prst="bentConnector2">
                    <a:avLst/>
                  </a:prstGeom>
                  <a:noFill/>
                  <a:ln w="19050">
                    <a:solidFill>
                      <a:srgbClr val="5A5A5A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3" name="AutoShape 195"/>
                  <p:cNvSpPr>
                    <a:spLocks noChangeShapeType="1"/>
                  </p:cNvSpPr>
                  <p:nvPr/>
                </p:nvSpPr>
                <p:spPr bwMode="auto">
                  <a:xfrm>
                    <a:off x="7737" y="3372"/>
                    <a:ext cx="93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89" name="Oval 285"/>
                <p:cNvSpPr>
                  <a:spLocks noChangeArrowheads="1"/>
                </p:cNvSpPr>
                <p:nvPr/>
              </p:nvSpPr>
              <p:spPr bwMode="auto">
                <a:xfrm>
                  <a:off x="8026370" y="4657357"/>
                  <a:ext cx="79055" cy="80083"/>
                </a:xfrm>
                <a:prstGeom prst="ellipse">
                  <a:avLst/>
                </a:prstGeom>
                <a:solidFill>
                  <a:srgbClr val="5A5A5A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0" name="Oval 288"/>
                <p:cNvSpPr>
                  <a:spLocks noChangeArrowheads="1"/>
                </p:cNvSpPr>
                <p:nvPr/>
              </p:nvSpPr>
              <p:spPr bwMode="auto">
                <a:xfrm>
                  <a:off x="8315262" y="4102633"/>
                  <a:ext cx="79055" cy="80083"/>
                </a:xfrm>
                <a:prstGeom prst="ellipse">
                  <a:avLst/>
                </a:prstGeom>
                <a:solidFill>
                  <a:srgbClr val="5A5A5A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" name="693 Grupo"/>
              <p:cNvGrpSpPr/>
              <p:nvPr/>
            </p:nvGrpSpPr>
            <p:grpSpPr>
              <a:xfrm>
                <a:off x="1765004" y="2657627"/>
                <a:ext cx="449254" cy="564106"/>
                <a:chOff x="8026370" y="4102633"/>
                <a:chExt cx="505560" cy="634807"/>
              </a:xfrm>
            </p:grpSpPr>
            <p:grpSp>
              <p:nvGrpSpPr>
                <p:cNvPr id="22" name="Group 192"/>
                <p:cNvGrpSpPr>
                  <a:grpSpLocks/>
                </p:cNvGrpSpPr>
                <p:nvPr/>
              </p:nvGrpSpPr>
              <p:grpSpPr bwMode="auto">
                <a:xfrm rot="16200000" flipV="1">
                  <a:off x="8024239" y="4177988"/>
                  <a:ext cx="543981" cy="471401"/>
                  <a:chOff x="7353" y="3221"/>
                  <a:chExt cx="477" cy="413"/>
                </a:xfrm>
              </p:grpSpPr>
              <p:sp>
                <p:nvSpPr>
                  <p:cNvPr id="698" name="AutoShape 19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457" y="3241"/>
                    <a:ext cx="300" cy="25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8D8D8"/>
                  </a:solidFill>
                  <a:ln w="1905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9" name="AutoShape 194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7353" y="3372"/>
                    <a:ext cx="125" cy="262"/>
                  </a:xfrm>
                  <a:prstGeom prst="bentConnector2">
                    <a:avLst/>
                  </a:prstGeom>
                  <a:noFill/>
                  <a:ln w="19050">
                    <a:solidFill>
                      <a:srgbClr val="5A5A5A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0" name="AutoShape 195"/>
                  <p:cNvSpPr>
                    <a:spLocks noChangeShapeType="1"/>
                  </p:cNvSpPr>
                  <p:nvPr/>
                </p:nvSpPr>
                <p:spPr bwMode="auto">
                  <a:xfrm>
                    <a:off x="7737" y="3372"/>
                    <a:ext cx="93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96" name="Oval 285"/>
                <p:cNvSpPr>
                  <a:spLocks noChangeArrowheads="1"/>
                </p:cNvSpPr>
                <p:nvPr/>
              </p:nvSpPr>
              <p:spPr bwMode="auto">
                <a:xfrm>
                  <a:off x="8026370" y="4657357"/>
                  <a:ext cx="79055" cy="80083"/>
                </a:xfrm>
                <a:prstGeom prst="ellipse">
                  <a:avLst/>
                </a:prstGeom>
                <a:solidFill>
                  <a:srgbClr val="5A5A5A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7" name="Oval 288"/>
                <p:cNvSpPr>
                  <a:spLocks noChangeArrowheads="1"/>
                </p:cNvSpPr>
                <p:nvPr/>
              </p:nvSpPr>
              <p:spPr bwMode="auto">
                <a:xfrm>
                  <a:off x="8315262" y="4102633"/>
                  <a:ext cx="79055" cy="80083"/>
                </a:xfrm>
                <a:prstGeom prst="ellipse">
                  <a:avLst/>
                </a:prstGeom>
                <a:solidFill>
                  <a:srgbClr val="5A5A5A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700 Grupo"/>
              <p:cNvGrpSpPr/>
              <p:nvPr/>
            </p:nvGrpSpPr>
            <p:grpSpPr>
              <a:xfrm>
                <a:off x="5260704" y="3757968"/>
                <a:ext cx="449254" cy="564106"/>
                <a:chOff x="8026370" y="4102633"/>
                <a:chExt cx="505560" cy="634807"/>
              </a:xfrm>
            </p:grpSpPr>
            <p:grpSp>
              <p:nvGrpSpPr>
                <p:cNvPr id="24" name="Group 192"/>
                <p:cNvGrpSpPr>
                  <a:grpSpLocks/>
                </p:cNvGrpSpPr>
                <p:nvPr/>
              </p:nvGrpSpPr>
              <p:grpSpPr bwMode="auto">
                <a:xfrm rot="16200000" flipV="1">
                  <a:off x="8024239" y="4177988"/>
                  <a:ext cx="543981" cy="471401"/>
                  <a:chOff x="7353" y="3221"/>
                  <a:chExt cx="477" cy="413"/>
                </a:xfrm>
              </p:grpSpPr>
              <p:sp>
                <p:nvSpPr>
                  <p:cNvPr id="705" name="AutoShape 19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457" y="3241"/>
                    <a:ext cx="300" cy="25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8D8D8"/>
                  </a:solidFill>
                  <a:ln w="1905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" name="AutoShape 194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7353" y="3372"/>
                    <a:ext cx="125" cy="262"/>
                  </a:xfrm>
                  <a:prstGeom prst="bentConnector2">
                    <a:avLst/>
                  </a:prstGeom>
                  <a:noFill/>
                  <a:ln w="19050">
                    <a:solidFill>
                      <a:srgbClr val="5A5A5A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" name="AutoShape 195"/>
                  <p:cNvSpPr>
                    <a:spLocks noChangeShapeType="1"/>
                  </p:cNvSpPr>
                  <p:nvPr/>
                </p:nvSpPr>
                <p:spPr bwMode="auto">
                  <a:xfrm>
                    <a:off x="7737" y="3372"/>
                    <a:ext cx="93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703" name="Oval 285"/>
                <p:cNvSpPr>
                  <a:spLocks noChangeArrowheads="1"/>
                </p:cNvSpPr>
                <p:nvPr/>
              </p:nvSpPr>
              <p:spPr bwMode="auto">
                <a:xfrm>
                  <a:off x="8026370" y="4657357"/>
                  <a:ext cx="79055" cy="80083"/>
                </a:xfrm>
                <a:prstGeom prst="ellipse">
                  <a:avLst/>
                </a:prstGeom>
                <a:solidFill>
                  <a:srgbClr val="5A5A5A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4" name="Oval 288"/>
                <p:cNvSpPr>
                  <a:spLocks noChangeArrowheads="1"/>
                </p:cNvSpPr>
                <p:nvPr/>
              </p:nvSpPr>
              <p:spPr bwMode="auto">
                <a:xfrm>
                  <a:off x="8315262" y="4102633"/>
                  <a:ext cx="79055" cy="80083"/>
                </a:xfrm>
                <a:prstGeom prst="ellipse">
                  <a:avLst/>
                </a:prstGeom>
                <a:solidFill>
                  <a:srgbClr val="5A5A5A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" name="707 Grupo"/>
              <p:cNvGrpSpPr/>
              <p:nvPr/>
            </p:nvGrpSpPr>
            <p:grpSpPr>
              <a:xfrm>
                <a:off x="4101114" y="3774897"/>
                <a:ext cx="449254" cy="564106"/>
                <a:chOff x="8026370" y="4102633"/>
                <a:chExt cx="505560" cy="634807"/>
              </a:xfrm>
            </p:grpSpPr>
            <p:grpSp>
              <p:nvGrpSpPr>
                <p:cNvPr id="27" name="Group 192"/>
                <p:cNvGrpSpPr>
                  <a:grpSpLocks/>
                </p:cNvGrpSpPr>
                <p:nvPr/>
              </p:nvGrpSpPr>
              <p:grpSpPr bwMode="auto">
                <a:xfrm rot="16200000" flipV="1">
                  <a:off x="8024239" y="4177988"/>
                  <a:ext cx="543981" cy="471401"/>
                  <a:chOff x="7353" y="3221"/>
                  <a:chExt cx="477" cy="413"/>
                </a:xfrm>
              </p:grpSpPr>
              <p:sp>
                <p:nvSpPr>
                  <p:cNvPr id="712" name="AutoShape 19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457" y="3241"/>
                    <a:ext cx="300" cy="25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8D8D8"/>
                  </a:solidFill>
                  <a:ln w="1905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3" name="AutoShape 194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7353" y="3372"/>
                    <a:ext cx="125" cy="262"/>
                  </a:xfrm>
                  <a:prstGeom prst="bentConnector2">
                    <a:avLst/>
                  </a:prstGeom>
                  <a:noFill/>
                  <a:ln w="19050">
                    <a:solidFill>
                      <a:srgbClr val="5A5A5A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4" name="AutoShape 195"/>
                  <p:cNvSpPr>
                    <a:spLocks noChangeShapeType="1"/>
                  </p:cNvSpPr>
                  <p:nvPr/>
                </p:nvSpPr>
                <p:spPr bwMode="auto">
                  <a:xfrm>
                    <a:off x="7737" y="3372"/>
                    <a:ext cx="93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710" name="Oval 285"/>
                <p:cNvSpPr>
                  <a:spLocks noChangeArrowheads="1"/>
                </p:cNvSpPr>
                <p:nvPr/>
              </p:nvSpPr>
              <p:spPr bwMode="auto">
                <a:xfrm>
                  <a:off x="8026370" y="4657357"/>
                  <a:ext cx="79055" cy="80083"/>
                </a:xfrm>
                <a:prstGeom prst="ellipse">
                  <a:avLst/>
                </a:prstGeom>
                <a:solidFill>
                  <a:srgbClr val="5A5A5A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1" name="Oval 288"/>
                <p:cNvSpPr>
                  <a:spLocks noChangeArrowheads="1"/>
                </p:cNvSpPr>
                <p:nvPr/>
              </p:nvSpPr>
              <p:spPr bwMode="auto">
                <a:xfrm>
                  <a:off x="8315262" y="4102633"/>
                  <a:ext cx="79055" cy="80083"/>
                </a:xfrm>
                <a:prstGeom prst="ellipse">
                  <a:avLst/>
                </a:prstGeom>
                <a:solidFill>
                  <a:srgbClr val="5A5A5A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8" name="714 Grupo"/>
              <p:cNvGrpSpPr/>
              <p:nvPr/>
            </p:nvGrpSpPr>
            <p:grpSpPr>
              <a:xfrm>
                <a:off x="1756540" y="3774897"/>
                <a:ext cx="449254" cy="564106"/>
                <a:chOff x="8026370" y="4102633"/>
                <a:chExt cx="505560" cy="634807"/>
              </a:xfrm>
            </p:grpSpPr>
            <p:grpSp>
              <p:nvGrpSpPr>
                <p:cNvPr id="29" name="Group 192"/>
                <p:cNvGrpSpPr>
                  <a:grpSpLocks/>
                </p:cNvGrpSpPr>
                <p:nvPr/>
              </p:nvGrpSpPr>
              <p:grpSpPr bwMode="auto">
                <a:xfrm rot="16200000" flipV="1">
                  <a:off x="8024239" y="4177988"/>
                  <a:ext cx="543981" cy="471401"/>
                  <a:chOff x="7353" y="3221"/>
                  <a:chExt cx="477" cy="413"/>
                </a:xfrm>
              </p:grpSpPr>
              <p:sp>
                <p:nvSpPr>
                  <p:cNvPr id="719" name="AutoShape 19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457" y="3241"/>
                    <a:ext cx="300" cy="25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8D8D8"/>
                  </a:solidFill>
                  <a:ln w="1905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0" name="AutoShape 194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7353" y="3372"/>
                    <a:ext cx="125" cy="262"/>
                  </a:xfrm>
                  <a:prstGeom prst="bentConnector2">
                    <a:avLst/>
                  </a:prstGeom>
                  <a:noFill/>
                  <a:ln w="19050">
                    <a:solidFill>
                      <a:srgbClr val="5A5A5A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1" name="AutoShape 195"/>
                  <p:cNvSpPr>
                    <a:spLocks noChangeShapeType="1"/>
                  </p:cNvSpPr>
                  <p:nvPr/>
                </p:nvSpPr>
                <p:spPr bwMode="auto">
                  <a:xfrm>
                    <a:off x="7737" y="3372"/>
                    <a:ext cx="93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717" name="Oval 285"/>
                <p:cNvSpPr>
                  <a:spLocks noChangeArrowheads="1"/>
                </p:cNvSpPr>
                <p:nvPr/>
              </p:nvSpPr>
              <p:spPr bwMode="auto">
                <a:xfrm>
                  <a:off x="8026370" y="4657357"/>
                  <a:ext cx="79055" cy="80083"/>
                </a:xfrm>
                <a:prstGeom prst="ellipse">
                  <a:avLst/>
                </a:prstGeom>
                <a:solidFill>
                  <a:srgbClr val="5A5A5A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8" name="Oval 288"/>
                <p:cNvSpPr>
                  <a:spLocks noChangeArrowheads="1"/>
                </p:cNvSpPr>
                <p:nvPr/>
              </p:nvSpPr>
              <p:spPr bwMode="auto">
                <a:xfrm>
                  <a:off x="8315262" y="4102633"/>
                  <a:ext cx="79055" cy="80083"/>
                </a:xfrm>
                <a:prstGeom prst="ellipse">
                  <a:avLst/>
                </a:prstGeom>
                <a:solidFill>
                  <a:srgbClr val="5A5A5A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0" name="721 Grupo"/>
              <p:cNvGrpSpPr/>
              <p:nvPr/>
            </p:nvGrpSpPr>
            <p:grpSpPr>
              <a:xfrm>
                <a:off x="2907667" y="3783361"/>
                <a:ext cx="449254" cy="564106"/>
                <a:chOff x="8026370" y="4102633"/>
                <a:chExt cx="505560" cy="634807"/>
              </a:xfrm>
            </p:grpSpPr>
            <p:grpSp>
              <p:nvGrpSpPr>
                <p:cNvPr id="31" name="Group 192"/>
                <p:cNvGrpSpPr>
                  <a:grpSpLocks/>
                </p:cNvGrpSpPr>
                <p:nvPr/>
              </p:nvGrpSpPr>
              <p:grpSpPr bwMode="auto">
                <a:xfrm rot="16200000" flipV="1">
                  <a:off x="8024239" y="4177988"/>
                  <a:ext cx="543981" cy="471401"/>
                  <a:chOff x="7353" y="3221"/>
                  <a:chExt cx="477" cy="413"/>
                </a:xfrm>
              </p:grpSpPr>
              <p:sp>
                <p:nvSpPr>
                  <p:cNvPr id="726" name="AutoShape 19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457" y="3241"/>
                    <a:ext cx="300" cy="25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8D8D8"/>
                  </a:solidFill>
                  <a:ln w="1905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7" name="AutoShape 194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7353" y="3372"/>
                    <a:ext cx="125" cy="262"/>
                  </a:xfrm>
                  <a:prstGeom prst="bentConnector2">
                    <a:avLst/>
                  </a:prstGeom>
                  <a:noFill/>
                  <a:ln w="19050">
                    <a:solidFill>
                      <a:srgbClr val="5A5A5A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8" name="AutoShape 195"/>
                  <p:cNvSpPr>
                    <a:spLocks noChangeShapeType="1"/>
                  </p:cNvSpPr>
                  <p:nvPr/>
                </p:nvSpPr>
                <p:spPr bwMode="auto">
                  <a:xfrm>
                    <a:off x="7737" y="3372"/>
                    <a:ext cx="93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724" name="Oval 285"/>
                <p:cNvSpPr>
                  <a:spLocks noChangeArrowheads="1"/>
                </p:cNvSpPr>
                <p:nvPr/>
              </p:nvSpPr>
              <p:spPr bwMode="auto">
                <a:xfrm>
                  <a:off x="8026370" y="4657357"/>
                  <a:ext cx="79055" cy="80083"/>
                </a:xfrm>
                <a:prstGeom prst="ellipse">
                  <a:avLst/>
                </a:prstGeom>
                <a:solidFill>
                  <a:srgbClr val="5A5A5A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5" name="Oval 288"/>
                <p:cNvSpPr>
                  <a:spLocks noChangeArrowheads="1"/>
                </p:cNvSpPr>
                <p:nvPr/>
              </p:nvSpPr>
              <p:spPr bwMode="auto">
                <a:xfrm>
                  <a:off x="8315262" y="4102633"/>
                  <a:ext cx="79055" cy="80083"/>
                </a:xfrm>
                <a:prstGeom prst="ellipse">
                  <a:avLst/>
                </a:prstGeom>
                <a:solidFill>
                  <a:srgbClr val="5A5A5A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36" name="728 Grupo"/>
              <p:cNvGrpSpPr/>
              <p:nvPr/>
            </p:nvGrpSpPr>
            <p:grpSpPr>
              <a:xfrm>
                <a:off x="5260704" y="4892166"/>
                <a:ext cx="449254" cy="564106"/>
                <a:chOff x="8026370" y="4102633"/>
                <a:chExt cx="505560" cy="634807"/>
              </a:xfrm>
            </p:grpSpPr>
            <p:grpSp>
              <p:nvGrpSpPr>
                <p:cNvPr id="737" name="Group 192"/>
                <p:cNvGrpSpPr>
                  <a:grpSpLocks/>
                </p:cNvGrpSpPr>
                <p:nvPr/>
              </p:nvGrpSpPr>
              <p:grpSpPr bwMode="auto">
                <a:xfrm rot="16200000" flipV="1">
                  <a:off x="8024239" y="4177988"/>
                  <a:ext cx="543981" cy="471401"/>
                  <a:chOff x="7353" y="3221"/>
                  <a:chExt cx="477" cy="413"/>
                </a:xfrm>
              </p:grpSpPr>
              <p:sp>
                <p:nvSpPr>
                  <p:cNvPr id="733" name="AutoShape 19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457" y="3241"/>
                    <a:ext cx="300" cy="25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8D8D8"/>
                  </a:solidFill>
                  <a:ln w="1905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4" name="AutoShape 194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7353" y="3372"/>
                    <a:ext cx="125" cy="262"/>
                  </a:xfrm>
                  <a:prstGeom prst="bentConnector2">
                    <a:avLst/>
                  </a:prstGeom>
                  <a:noFill/>
                  <a:ln w="19050">
                    <a:solidFill>
                      <a:srgbClr val="5A5A5A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5" name="AutoShape 195"/>
                  <p:cNvSpPr>
                    <a:spLocks noChangeShapeType="1"/>
                  </p:cNvSpPr>
                  <p:nvPr/>
                </p:nvSpPr>
                <p:spPr bwMode="auto">
                  <a:xfrm>
                    <a:off x="7737" y="3372"/>
                    <a:ext cx="93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731" name="Oval 285"/>
                <p:cNvSpPr>
                  <a:spLocks noChangeArrowheads="1"/>
                </p:cNvSpPr>
                <p:nvPr/>
              </p:nvSpPr>
              <p:spPr bwMode="auto">
                <a:xfrm>
                  <a:off x="8026370" y="4657357"/>
                  <a:ext cx="79055" cy="80083"/>
                </a:xfrm>
                <a:prstGeom prst="ellipse">
                  <a:avLst/>
                </a:prstGeom>
                <a:solidFill>
                  <a:srgbClr val="5A5A5A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2" name="Oval 288"/>
                <p:cNvSpPr>
                  <a:spLocks noChangeArrowheads="1"/>
                </p:cNvSpPr>
                <p:nvPr/>
              </p:nvSpPr>
              <p:spPr bwMode="auto">
                <a:xfrm>
                  <a:off x="8315262" y="4102633"/>
                  <a:ext cx="79055" cy="80083"/>
                </a:xfrm>
                <a:prstGeom prst="ellipse">
                  <a:avLst/>
                </a:prstGeom>
                <a:solidFill>
                  <a:srgbClr val="5A5A5A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43" name="735 Grupo"/>
              <p:cNvGrpSpPr/>
              <p:nvPr/>
            </p:nvGrpSpPr>
            <p:grpSpPr>
              <a:xfrm>
                <a:off x="4101114" y="4900631"/>
                <a:ext cx="449254" cy="564106"/>
                <a:chOff x="8026370" y="4102633"/>
                <a:chExt cx="505560" cy="634807"/>
              </a:xfrm>
            </p:grpSpPr>
            <p:grpSp>
              <p:nvGrpSpPr>
                <p:cNvPr id="744" name="Group 192"/>
                <p:cNvGrpSpPr>
                  <a:grpSpLocks/>
                </p:cNvGrpSpPr>
                <p:nvPr/>
              </p:nvGrpSpPr>
              <p:grpSpPr bwMode="auto">
                <a:xfrm rot="16200000" flipV="1">
                  <a:off x="8024239" y="4177988"/>
                  <a:ext cx="543981" cy="471401"/>
                  <a:chOff x="7353" y="3221"/>
                  <a:chExt cx="477" cy="413"/>
                </a:xfrm>
              </p:grpSpPr>
              <p:sp>
                <p:nvSpPr>
                  <p:cNvPr id="740" name="AutoShape 19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457" y="3241"/>
                    <a:ext cx="300" cy="25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8D8D8"/>
                  </a:solidFill>
                  <a:ln w="1905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1" name="AutoShape 194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7353" y="3372"/>
                    <a:ext cx="125" cy="262"/>
                  </a:xfrm>
                  <a:prstGeom prst="bentConnector2">
                    <a:avLst/>
                  </a:prstGeom>
                  <a:noFill/>
                  <a:ln w="19050">
                    <a:solidFill>
                      <a:srgbClr val="5A5A5A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2" name="AutoShape 195"/>
                  <p:cNvSpPr>
                    <a:spLocks noChangeShapeType="1"/>
                  </p:cNvSpPr>
                  <p:nvPr/>
                </p:nvSpPr>
                <p:spPr bwMode="auto">
                  <a:xfrm>
                    <a:off x="7737" y="3372"/>
                    <a:ext cx="93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738" name="Oval 285"/>
                <p:cNvSpPr>
                  <a:spLocks noChangeArrowheads="1"/>
                </p:cNvSpPr>
                <p:nvPr/>
              </p:nvSpPr>
              <p:spPr bwMode="auto">
                <a:xfrm>
                  <a:off x="8026370" y="4657357"/>
                  <a:ext cx="79055" cy="80083"/>
                </a:xfrm>
                <a:prstGeom prst="ellipse">
                  <a:avLst/>
                </a:prstGeom>
                <a:solidFill>
                  <a:srgbClr val="5A5A5A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9" name="Oval 288"/>
                <p:cNvSpPr>
                  <a:spLocks noChangeArrowheads="1"/>
                </p:cNvSpPr>
                <p:nvPr/>
              </p:nvSpPr>
              <p:spPr bwMode="auto">
                <a:xfrm>
                  <a:off x="8315262" y="4102633"/>
                  <a:ext cx="79055" cy="80083"/>
                </a:xfrm>
                <a:prstGeom prst="ellipse">
                  <a:avLst/>
                </a:prstGeom>
                <a:solidFill>
                  <a:srgbClr val="5A5A5A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50" name="742 Grupo"/>
              <p:cNvGrpSpPr/>
              <p:nvPr/>
            </p:nvGrpSpPr>
            <p:grpSpPr>
              <a:xfrm>
                <a:off x="1773468" y="4900631"/>
                <a:ext cx="449254" cy="564106"/>
                <a:chOff x="8026370" y="4102633"/>
                <a:chExt cx="505560" cy="634807"/>
              </a:xfrm>
            </p:grpSpPr>
            <p:grpSp>
              <p:nvGrpSpPr>
                <p:cNvPr id="751" name="Group 192"/>
                <p:cNvGrpSpPr>
                  <a:grpSpLocks/>
                </p:cNvGrpSpPr>
                <p:nvPr/>
              </p:nvGrpSpPr>
              <p:grpSpPr bwMode="auto">
                <a:xfrm rot="16200000" flipV="1">
                  <a:off x="8024239" y="4177988"/>
                  <a:ext cx="543981" cy="471401"/>
                  <a:chOff x="7353" y="3221"/>
                  <a:chExt cx="477" cy="413"/>
                </a:xfrm>
              </p:grpSpPr>
              <p:sp>
                <p:nvSpPr>
                  <p:cNvPr id="747" name="AutoShape 19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457" y="3241"/>
                    <a:ext cx="300" cy="25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8D8D8"/>
                  </a:solidFill>
                  <a:ln w="1905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8" name="AutoShape 194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7353" y="3372"/>
                    <a:ext cx="125" cy="262"/>
                  </a:xfrm>
                  <a:prstGeom prst="bentConnector2">
                    <a:avLst/>
                  </a:prstGeom>
                  <a:noFill/>
                  <a:ln w="19050">
                    <a:solidFill>
                      <a:srgbClr val="5A5A5A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9" name="AutoShape 195"/>
                  <p:cNvSpPr>
                    <a:spLocks noChangeShapeType="1"/>
                  </p:cNvSpPr>
                  <p:nvPr/>
                </p:nvSpPr>
                <p:spPr bwMode="auto">
                  <a:xfrm>
                    <a:off x="7737" y="3372"/>
                    <a:ext cx="93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5" name="Oval 285"/>
                <p:cNvSpPr>
                  <a:spLocks noChangeArrowheads="1"/>
                </p:cNvSpPr>
                <p:nvPr/>
              </p:nvSpPr>
              <p:spPr bwMode="auto">
                <a:xfrm>
                  <a:off x="8026370" y="4657357"/>
                  <a:ext cx="79055" cy="80083"/>
                </a:xfrm>
                <a:prstGeom prst="ellipse">
                  <a:avLst/>
                </a:prstGeom>
                <a:solidFill>
                  <a:srgbClr val="5A5A5A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6" name="Oval 288"/>
                <p:cNvSpPr>
                  <a:spLocks noChangeArrowheads="1"/>
                </p:cNvSpPr>
                <p:nvPr/>
              </p:nvSpPr>
              <p:spPr bwMode="auto">
                <a:xfrm>
                  <a:off x="8315262" y="4102633"/>
                  <a:ext cx="79055" cy="80083"/>
                </a:xfrm>
                <a:prstGeom prst="ellipse">
                  <a:avLst/>
                </a:prstGeom>
                <a:solidFill>
                  <a:srgbClr val="5A5A5A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71" name="Text Box 386"/>
          <p:cNvSpPr txBox="1">
            <a:spLocks noChangeArrowheads="1"/>
          </p:cNvSpPr>
          <p:nvPr/>
        </p:nvSpPr>
        <p:spPr bwMode="auto">
          <a:xfrm>
            <a:off x="501649" y="4546144"/>
            <a:ext cx="37445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SimSun"/>
                <a:cs typeface="Times New Roman" pitchFamily="18" charset="0"/>
              </a:rPr>
              <a:t>IN[3]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72" name="Text Box 386"/>
          <p:cNvSpPr txBox="1">
            <a:spLocks noChangeArrowheads="1"/>
          </p:cNvSpPr>
          <p:nvPr/>
        </p:nvSpPr>
        <p:spPr bwMode="auto">
          <a:xfrm>
            <a:off x="472894" y="3464967"/>
            <a:ext cx="37445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SimSun"/>
                <a:cs typeface="Times New Roman" pitchFamily="18" charset="0"/>
              </a:rPr>
              <a:t>IN[2]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73" name="Text Box 386"/>
          <p:cNvSpPr txBox="1">
            <a:spLocks noChangeArrowheads="1"/>
          </p:cNvSpPr>
          <p:nvPr/>
        </p:nvSpPr>
        <p:spPr bwMode="auto">
          <a:xfrm>
            <a:off x="478645" y="2314778"/>
            <a:ext cx="37445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SimSun"/>
                <a:cs typeface="Times New Roman" pitchFamily="18" charset="0"/>
              </a:rPr>
              <a:t>IN[1]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74" name="Text Box 386"/>
          <p:cNvSpPr txBox="1">
            <a:spLocks noChangeArrowheads="1"/>
          </p:cNvSpPr>
          <p:nvPr/>
        </p:nvSpPr>
        <p:spPr bwMode="auto">
          <a:xfrm rot="16200000">
            <a:off x="1490408" y="5896419"/>
            <a:ext cx="59608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SimSun"/>
                <a:cs typeface="Times New Roman" pitchFamily="18" charset="0"/>
              </a:rPr>
              <a:t>OUT[0]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75" name="Text Box 386"/>
          <p:cNvSpPr txBox="1">
            <a:spLocks noChangeArrowheads="1"/>
          </p:cNvSpPr>
          <p:nvPr/>
        </p:nvSpPr>
        <p:spPr bwMode="auto">
          <a:xfrm rot="16200000">
            <a:off x="2643472" y="5876291"/>
            <a:ext cx="59608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SimSun"/>
                <a:cs typeface="Times New Roman" pitchFamily="18" charset="0"/>
              </a:rPr>
              <a:t>OUT[1]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76" name="Text Box 386"/>
          <p:cNvSpPr txBox="1">
            <a:spLocks noChangeArrowheads="1"/>
          </p:cNvSpPr>
          <p:nvPr/>
        </p:nvSpPr>
        <p:spPr bwMode="auto">
          <a:xfrm rot="16200000">
            <a:off x="3833918" y="5876291"/>
            <a:ext cx="59608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SimSun"/>
                <a:cs typeface="Times New Roman" pitchFamily="18" charset="0"/>
              </a:rPr>
              <a:t>OUT[2]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77" name="Text Box 386"/>
          <p:cNvSpPr txBox="1">
            <a:spLocks noChangeArrowheads="1"/>
          </p:cNvSpPr>
          <p:nvPr/>
        </p:nvSpPr>
        <p:spPr bwMode="auto">
          <a:xfrm rot="16200000">
            <a:off x="4981230" y="5902170"/>
            <a:ext cx="59608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SimSun"/>
                <a:cs typeface="Times New Roman" pitchFamily="18" charset="0"/>
              </a:rPr>
              <a:t>OUT[3]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386" name="385 Grupo"/>
          <p:cNvGrpSpPr/>
          <p:nvPr/>
        </p:nvGrpSpPr>
        <p:grpSpPr>
          <a:xfrm>
            <a:off x="362310" y="1166558"/>
            <a:ext cx="5218786" cy="5161286"/>
            <a:chOff x="362310" y="1166558"/>
            <a:chExt cx="5218786" cy="5161286"/>
          </a:xfrm>
        </p:grpSpPr>
        <p:grpSp>
          <p:nvGrpSpPr>
            <p:cNvPr id="752" name="779 Grupo"/>
            <p:cNvGrpSpPr/>
            <p:nvPr/>
          </p:nvGrpSpPr>
          <p:grpSpPr>
            <a:xfrm>
              <a:off x="362310" y="2316747"/>
              <a:ext cx="720473" cy="711123"/>
              <a:chOff x="5822831" y="3765986"/>
              <a:chExt cx="720473" cy="711123"/>
            </a:xfrm>
          </p:grpSpPr>
          <p:sp>
            <p:nvSpPr>
              <p:cNvPr id="399" name="AutoShape 382"/>
              <p:cNvSpPr>
                <a:spLocks noChangeArrowheads="1"/>
              </p:cNvSpPr>
              <p:nvPr/>
            </p:nvSpPr>
            <p:spPr bwMode="auto">
              <a:xfrm>
                <a:off x="5822831" y="3765986"/>
                <a:ext cx="689825" cy="711123"/>
              </a:xfrm>
              <a:prstGeom prst="roundRect">
                <a:avLst>
                  <a:gd name="adj" fmla="val 16667"/>
                </a:avLst>
              </a:prstGeom>
              <a:solidFill>
                <a:srgbClr val="F2F2F2"/>
              </a:solidFill>
              <a:ln w="9525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53" name="758 Grupo"/>
              <p:cNvGrpSpPr/>
              <p:nvPr/>
            </p:nvGrpSpPr>
            <p:grpSpPr>
              <a:xfrm>
                <a:off x="5884165" y="3849738"/>
                <a:ext cx="659139" cy="564107"/>
                <a:chOff x="5423414" y="3778393"/>
                <a:chExt cx="741750" cy="634808"/>
              </a:xfrm>
            </p:grpSpPr>
            <p:sp>
              <p:nvSpPr>
                <p:cNvPr id="760" name="AutoShape 257"/>
                <p:cNvSpPr>
                  <a:spLocks noChangeArrowheads="1"/>
                </p:cNvSpPr>
                <p:nvPr/>
              </p:nvSpPr>
              <p:spPr bwMode="auto">
                <a:xfrm rot="5400000">
                  <a:off x="5655586" y="3802905"/>
                  <a:ext cx="342796" cy="29377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 w="1905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1" name="AutoShape 258"/>
                <p:cNvSpPr>
                  <a:spLocks noChangeShapeType="1"/>
                </p:cNvSpPr>
                <p:nvPr/>
              </p:nvSpPr>
              <p:spPr bwMode="auto">
                <a:xfrm>
                  <a:off x="5994366" y="3949303"/>
                  <a:ext cx="107359" cy="1953"/>
                </a:xfrm>
                <a:prstGeom prst="straightConnector1">
                  <a:avLst/>
                </a:prstGeom>
                <a:noFill/>
                <a:ln w="1905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2" name="Oval 259"/>
                <p:cNvSpPr>
                  <a:spLocks noChangeArrowheads="1"/>
                </p:cNvSpPr>
                <p:nvPr/>
              </p:nvSpPr>
              <p:spPr bwMode="auto">
                <a:xfrm>
                  <a:off x="6085133" y="3905354"/>
                  <a:ext cx="80031" cy="810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3" name="Oval 260"/>
                <p:cNvSpPr>
                  <a:spLocks noChangeArrowheads="1"/>
                </p:cNvSpPr>
                <p:nvPr/>
              </p:nvSpPr>
              <p:spPr bwMode="auto">
                <a:xfrm>
                  <a:off x="6084157" y="4107516"/>
                  <a:ext cx="80031" cy="810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4" name="Oval 261"/>
                <p:cNvSpPr>
                  <a:spLocks noChangeArrowheads="1"/>
                </p:cNvSpPr>
                <p:nvPr/>
              </p:nvSpPr>
              <p:spPr bwMode="auto">
                <a:xfrm>
                  <a:off x="6085133" y="4331164"/>
                  <a:ext cx="80031" cy="8203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5" name="AutoShape 262"/>
                <p:cNvSpPr>
                  <a:spLocks noChangeShapeType="1"/>
                </p:cNvSpPr>
                <p:nvPr/>
              </p:nvSpPr>
              <p:spPr bwMode="auto">
                <a:xfrm flipH="1">
                  <a:off x="5882128" y="4147558"/>
                  <a:ext cx="202029" cy="1953"/>
                </a:xfrm>
                <a:prstGeom prst="straightConnector1">
                  <a:avLst/>
                </a:prstGeom>
                <a:noFill/>
                <a:ln w="1905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6" name="AutoShape 263"/>
                <p:cNvSpPr>
                  <a:spLocks noChangeShapeType="1"/>
                </p:cNvSpPr>
                <p:nvPr/>
              </p:nvSpPr>
              <p:spPr bwMode="auto">
                <a:xfrm flipH="1">
                  <a:off x="5423414" y="4372182"/>
                  <a:ext cx="661719" cy="977"/>
                </a:xfrm>
                <a:prstGeom prst="straightConnector1">
                  <a:avLst/>
                </a:prstGeom>
                <a:noFill/>
                <a:ln w="19050">
                  <a:solidFill>
                    <a:srgbClr val="5A5A5A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7" name="AutoShape 264"/>
                <p:cNvSpPr>
                  <a:spLocks noChangeShapeType="1"/>
                </p:cNvSpPr>
                <p:nvPr/>
              </p:nvSpPr>
              <p:spPr bwMode="auto">
                <a:xfrm>
                  <a:off x="5423414" y="3949303"/>
                  <a:ext cx="243997" cy="977"/>
                </a:xfrm>
                <a:prstGeom prst="straightConnector1">
                  <a:avLst/>
                </a:prstGeom>
                <a:noFill/>
                <a:ln w="19050">
                  <a:solidFill>
                    <a:srgbClr val="5A5A5A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54" name="858 Grupo"/>
            <p:cNvGrpSpPr/>
            <p:nvPr/>
          </p:nvGrpSpPr>
          <p:grpSpPr>
            <a:xfrm>
              <a:off x="376687" y="1166558"/>
              <a:ext cx="5204409" cy="5161286"/>
              <a:chOff x="376687" y="1166558"/>
              <a:chExt cx="5204409" cy="5161286"/>
            </a:xfrm>
          </p:grpSpPr>
          <p:grpSp>
            <p:nvGrpSpPr>
              <p:cNvPr id="755" name="781 Grupo"/>
              <p:cNvGrpSpPr/>
              <p:nvPr/>
            </p:nvGrpSpPr>
            <p:grpSpPr>
              <a:xfrm>
                <a:off x="385313" y="1166558"/>
                <a:ext cx="720473" cy="711123"/>
                <a:chOff x="5822831" y="3765986"/>
                <a:chExt cx="720473" cy="711123"/>
              </a:xfrm>
            </p:grpSpPr>
            <p:sp>
              <p:nvSpPr>
                <p:cNvPr id="783" name="AutoShape 382"/>
                <p:cNvSpPr>
                  <a:spLocks noChangeArrowheads="1"/>
                </p:cNvSpPr>
                <p:nvPr/>
              </p:nvSpPr>
              <p:spPr bwMode="auto">
                <a:xfrm>
                  <a:off x="5822831" y="3765986"/>
                  <a:ext cx="689825" cy="71112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2F2F2"/>
                </a:solidFill>
                <a:ln w="9525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756" name="758 Grupo"/>
                <p:cNvGrpSpPr/>
                <p:nvPr/>
              </p:nvGrpSpPr>
              <p:grpSpPr>
                <a:xfrm>
                  <a:off x="5884165" y="3849738"/>
                  <a:ext cx="659139" cy="564107"/>
                  <a:chOff x="5423414" y="3778393"/>
                  <a:chExt cx="741750" cy="634808"/>
                </a:xfrm>
              </p:grpSpPr>
              <p:sp>
                <p:nvSpPr>
                  <p:cNvPr id="785" name="AutoShape 25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655586" y="3802905"/>
                    <a:ext cx="342796" cy="29377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8D8D8"/>
                  </a:solidFill>
                  <a:ln w="1905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6" name="AutoShape 258"/>
                  <p:cNvSpPr>
                    <a:spLocks noChangeShapeType="1"/>
                  </p:cNvSpPr>
                  <p:nvPr/>
                </p:nvSpPr>
                <p:spPr bwMode="auto">
                  <a:xfrm>
                    <a:off x="5994366" y="3949303"/>
                    <a:ext cx="107359" cy="1953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7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6085133" y="3905354"/>
                    <a:ext cx="80031" cy="810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8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6084157" y="4107516"/>
                    <a:ext cx="80031" cy="810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9" name="Oval 261"/>
                  <p:cNvSpPr>
                    <a:spLocks noChangeArrowheads="1"/>
                  </p:cNvSpPr>
                  <p:nvPr/>
                </p:nvSpPr>
                <p:spPr bwMode="auto">
                  <a:xfrm>
                    <a:off x="6085133" y="4331164"/>
                    <a:ext cx="80031" cy="8203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0" name="AutoShape 2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882128" y="4147558"/>
                    <a:ext cx="202029" cy="1953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1" name="AutoShape 2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23414" y="4372182"/>
                    <a:ext cx="661719" cy="977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5A5A5A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2" name="AutoShape 264"/>
                  <p:cNvSpPr>
                    <a:spLocks noChangeShapeType="1"/>
                  </p:cNvSpPr>
                  <p:nvPr/>
                </p:nvSpPr>
                <p:spPr bwMode="auto">
                  <a:xfrm>
                    <a:off x="5423414" y="3949303"/>
                    <a:ext cx="243997" cy="977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5A5A5A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57" name="792 Grupo"/>
              <p:cNvGrpSpPr/>
              <p:nvPr/>
            </p:nvGrpSpPr>
            <p:grpSpPr>
              <a:xfrm>
                <a:off x="376687" y="3400800"/>
                <a:ext cx="720473" cy="711123"/>
                <a:chOff x="5822831" y="3765986"/>
                <a:chExt cx="720473" cy="711123"/>
              </a:xfrm>
            </p:grpSpPr>
            <p:sp>
              <p:nvSpPr>
                <p:cNvPr id="794" name="AutoShape 382"/>
                <p:cNvSpPr>
                  <a:spLocks noChangeArrowheads="1"/>
                </p:cNvSpPr>
                <p:nvPr/>
              </p:nvSpPr>
              <p:spPr bwMode="auto">
                <a:xfrm>
                  <a:off x="5822831" y="3765986"/>
                  <a:ext cx="689825" cy="71112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2F2F2"/>
                </a:solidFill>
                <a:ln w="9525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758" name="758 Grupo"/>
                <p:cNvGrpSpPr/>
                <p:nvPr/>
              </p:nvGrpSpPr>
              <p:grpSpPr>
                <a:xfrm>
                  <a:off x="5884165" y="3849738"/>
                  <a:ext cx="659139" cy="564107"/>
                  <a:chOff x="5423414" y="3778393"/>
                  <a:chExt cx="741750" cy="634808"/>
                </a:xfrm>
              </p:grpSpPr>
              <p:sp>
                <p:nvSpPr>
                  <p:cNvPr id="796" name="AutoShape 25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655586" y="3802905"/>
                    <a:ext cx="342796" cy="29377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8D8D8"/>
                  </a:solidFill>
                  <a:ln w="1905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7" name="AutoShape 258"/>
                  <p:cNvSpPr>
                    <a:spLocks noChangeShapeType="1"/>
                  </p:cNvSpPr>
                  <p:nvPr/>
                </p:nvSpPr>
                <p:spPr bwMode="auto">
                  <a:xfrm>
                    <a:off x="5994366" y="3949303"/>
                    <a:ext cx="107359" cy="1953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8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6085133" y="3905354"/>
                    <a:ext cx="80031" cy="810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9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6084157" y="4107516"/>
                    <a:ext cx="80031" cy="810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0" name="Oval 261"/>
                  <p:cNvSpPr>
                    <a:spLocks noChangeArrowheads="1"/>
                  </p:cNvSpPr>
                  <p:nvPr/>
                </p:nvSpPr>
                <p:spPr bwMode="auto">
                  <a:xfrm>
                    <a:off x="6085133" y="4331164"/>
                    <a:ext cx="80031" cy="8203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1" name="AutoShape 2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882128" y="4147558"/>
                    <a:ext cx="202029" cy="1953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2" name="AutoShape 2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23414" y="4372182"/>
                    <a:ext cx="661719" cy="977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5A5A5A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3" name="AutoShape 264"/>
                  <p:cNvSpPr>
                    <a:spLocks noChangeShapeType="1"/>
                  </p:cNvSpPr>
                  <p:nvPr/>
                </p:nvSpPr>
                <p:spPr bwMode="auto">
                  <a:xfrm>
                    <a:off x="5423414" y="3949303"/>
                    <a:ext cx="243997" cy="977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5A5A5A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59" name="803 Grupo"/>
              <p:cNvGrpSpPr/>
              <p:nvPr/>
            </p:nvGrpSpPr>
            <p:grpSpPr>
              <a:xfrm>
                <a:off x="385314" y="4504990"/>
                <a:ext cx="720473" cy="711123"/>
                <a:chOff x="5822831" y="3765986"/>
                <a:chExt cx="720473" cy="711123"/>
              </a:xfrm>
            </p:grpSpPr>
            <p:sp>
              <p:nvSpPr>
                <p:cNvPr id="805" name="AutoShape 382"/>
                <p:cNvSpPr>
                  <a:spLocks noChangeArrowheads="1"/>
                </p:cNvSpPr>
                <p:nvPr/>
              </p:nvSpPr>
              <p:spPr bwMode="auto">
                <a:xfrm>
                  <a:off x="5822831" y="3765986"/>
                  <a:ext cx="689825" cy="71112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2F2F2"/>
                </a:solidFill>
                <a:ln w="9525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768" name="758 Grupo"/>
                <p:cNvGrpSpPr/>
                <p:nvPr/>
              </p:nvGrpSpPr>
              <p:grpSpPr>
                <a:xfrm>
                  <a:off x="5884165" y="3849738"/>
                  <a:ext cx="659139" cy="564107"/>
                  <a:chOff x="5423414" y="3778393"/>
                  <a:chExt cx="741750" cy="634808"/>
                </a:xfrm>
              </p:grpSpPr>
              <p:sp>
                <p:nvSpPr>
                  <p:cNvPr id="807" name="AutoShape 25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655586" y="3802905"/>
                    <a:ext cx="342796" cy="29377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8D8D8"/>
                  </a:solidFill>
                  <a:ln w="1905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8" name="AutoShape 258"/>
                  <p:cNvSpPr>
                    <a:spLocks noChangeShapeType="1"/>
                  </p:cNvSpPr>
                  <p:nvPr/>
                </p:nvSpPr>
                <p:spPr bwMode="auto">
                  <a:xfrm>
                    <a:off x="5994366" y="3949303"/>
                    <a:ext cx="107359" cy="1953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9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6085133" y="3905354"/>
                    <a:ext cx="80031" cy="810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0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6084157" y="4107516"/>
                    <a:ext cx="80031" cy="810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1" name="Oval 261"/>
                  <p:cNvSpPr>
                    <a:spLocks noChangeArrowheads="1"/>
                  </p:cNvSpPr>
                  <p:nvPr/>
                </p:nvSpPr>
                <p:spPr bwMode="auto">
                  <a:xfrm>
                    <a:off x="6085133" y="4331164"/>
                    <a:ext cx="80031" cy="8203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2" name="AutoShape 2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882128" y="4147558"/>
                    <a:ext cx="202029" cy="1953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3" name="AutoShape 2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23414" y="4372182"/>
                    <a:ext cx="661719" cy="977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5A5A5A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4" name="AutoShape 264"/>
                  <p:cNvSpPr>
                    <a:spLocks noChangeShapeType="1"/>
                  </p:cNvSpPr>
                  <p:nvPr/>
                </p:nvSpPr>
                <p:spPr bwMode="auto">
                  <a:xfrm>
                    <a:off x="5423414" y="3949303"/>
                    <a:ext cx="243997" cy="977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5A5A5A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69" name="814 Grupo"/>
              <p:cNvGrpSpPr/>
              <p:nvPr/>
            </p:nvGrpSpPr>
            <p:grpSpPr>
              <a:xfrm rot="16200000">
                <a:off x="1383102" y="5597668"/>
                <a:ext cx="720473" cy="711123"/>
                <a:chOff x="5822831" y="3765986"/>
                <a:chExt cx="720473" cy="711123"/>
              </a:xfrm>
            </p:grpSpPr>
            <p:sp>
              <p:nvSpPr>
                <p:cNvPr id="816" name="AutoShape 382"/>
                <p:cNvSpPr>
                  <a:spLocks noChangeArrowheads="1"/>
                </p:cNvSpPr>
                <p:nvPr/>
              </p:nvSpPr>
              <p:spPr bwMode="auto">
                <a:xfrm>
                  <a:off x="5822831" y="3765986"/>
                  <a:ext cx="689825" cy="71112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2F2F2"/>
                </a:solidFill>
                <a:ln w="9525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770" name="758 Grupo"/>
                <p:cNvGrpSpPr/>
                <p:nvPr/>
              </p:nvGrpSpPr>
              <p:grpSpPr>
                <a:xfrm>
                  <a:off x="5884165" y="3849738"/>
                  <a:ext cx="659139" cy="564107"/>
                  <a:chOff x="5423414" y="3778393"/>
                  <a:chExt cx="741750" cy="634808"/>
                </a:xfrm>
              </p:grpSpPr>
              <p:sp>
                <p:nvSpPr>
                  <p:cNvPr id="818" name="AutoShape 25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655586" y="3802905"/>
                    <a:ext cx="342796" cy="29377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8D8D8"/>
                  </a:solidFill>
                  <a:ln w="1905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9" name="AutoShape 258"/>
                  <p:cNvSpPr>
                    <a:spLocks noChangeShapeType="1"/>
                  </p:cNvSpPr>
                  <p:nvPr/>
                </p:nvSpPr>
                <p:spPr bwMode="auto">
                  <a:xfrm>
                    <a:off x="5994366" y="3949303"/>
                    <a:ext cx="107359" cy="1953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0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6085133" y="3905354"/>
                    <a:ext cx="80031" cy="810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1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6084157" y="4107516"/>
                    <a:ext cx="80031" cy="810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2" name="Oval 261"/>
                  <p:cNvSpPr>
                    <a:spLocks noChangeArrowheads="1"/>
                  </p:cNvSpPr>
                  <p:nvPr/>
                </p:nvSpPr>
                <p:spPr bwMode="auto">
                  <a:xfrm>
                    <a:off x="6085133" y="4331164"/>
                    <a:ext cx="80031" cy="8203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3" name="AutoShape 2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882128" y="4147558"/>
                    <a:ext cx="202029" cy="1953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4" name="AutoShape 2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23414" y="4372182"/>
                    <a:ext cx="661719" cy="977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5A5A5A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5" name="AutoShape 264"/>
                  <p:cNvSpPr>
                    <a:spLocks noChangeShapeType="1"/>
                  </p:cNvSpPr>
                  <p:nvPr/>
                </p:nvSpPr>
                <p:spPr bwMode="auto">
                  <a:xfrm>
                    <a:off x="5423414" y="3949303"/>
                    <a:ext cx="243997" cy="977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5A5A5A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79" name="825 Grupo"/>
              <p:cNvGrpSpPr/>
              <p:nvPr/>
            </p:nvGrpSpPr>
            <p:grpSpPr>
              <a:xfrm rot="16200000">
                <a:off x="2527540" y="5594793"/>
                <a:ext cx="720473" cy="711123"/>
                <a:chOff x="5822831" y="3765986"/>
                <a:chExt cx="720473" cy="711123"/>
              </a:xfrm>
            </p:grpSpPr>
            <p:sp>
              <p:nvSpPr>
                <p:cNvPr id="827" name="AutoShape 382"/>
                <p:cNvSpPr>
                  <a:spLocks noChangeArrowheads="1"/>
                </p:cNvSpPr>
                <p:nvPr/>
              </p:nvSpPr>
              <p:spPr bwMode="auto">
                <a:xfrm>
                  <a:off x="5822831" y="3765986"/>
                  <a:ext cx="689825" cy="71112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2F2F2"/>
                </a:solidFill>
                <a:ln w="9525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780" name="758 Grupo"/>
                <p:cNvGrpSpPr/>
                <p:nvPr/>
              </p:nvGrpSpPr>
              <p:grpSpPr>
                <a:xfrm>
                  <a:off x="5884165" y="3849738"/>
                  <a:ext cx="659139" cy="564107"/>
                  <a:chOff x="5423414" y="3778393"/>
                  <a:chExt cx="741750" cy="634808"/>
                </a:xfrm>
              </p:grpSpPr>
              <p:sp>
                <p:nvSpPr>
                  <p:cNvPr id="829" name="AutoShape 25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655586" y="3802905"/>
                    <a:ext cx="342796" cy="29377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8D8D8"/>
                  </a:solidFill>
                  <a:ln w="1905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0" name="AutoShape 258"/>
                  <p:cNvSpPr>
                    <a:spLocks noChangeShapeType="1"/>
                  </p:cNvSpPr>
                  <p:nvPr/>
                </p:nvSpPr>
                <p:spPr bwMode="auto">
                  <a:xfrm>
                    <a:off x="5994366" y="3949303"/>
                    <a:ext cx="107359" cy="1953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1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6085133" y="3905354"/>
                    <a:ext cx="80031" cy="810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2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6084157" y="4107516"/>
                    <a:ext cx="80031" cy="810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3" name="Oval 261"/>
                  <p:cNvSpPr>
                    <a:spLocks noChangeArrowheads="1"/>
                  </p:cNvSpPr>
                  <p:nvPr/>
                </p:nvSpPr>
                <p:spPr bwMode="auto">
                  <a:xfrm>
                    <a:off x="6085133" y="4331164"/>
                    <a:ext cx="80031" cy="8203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4" name="AutoShape 2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882128" y="4147558"/>
                    <a:ext cx="202029" cy="1953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5" name="AutoShape 2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23414" y="4372182"/>
                    <a:ext cx="661719" cy="977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5A5A5A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6" name="AutoShape 264"/>
                  <p:cNvSpPr>
                    <a:spLocks noChangeShapeType="1"/>
                  </p:cNvSpPr>
                  <p:nvPr/>
                </p:nvSpPr>
                <p:spPr bwMode="auto">
                  <a:xfrm>
                    <a:off x="5423414" y="3949303"/>
                    <a:ext cx="243997" cy="977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5A5A5A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81" name="836 Grupo"/>
              <p:cNvGrpSpPr/>
              <p:nvPr/>
            </p:nvGrpSpPr>
            <p:grpSpPr>
              <a:xfrm rot="16200000">
                <a:off x="3717985" y="5594792"/>
                <a:ext cx="720473" cy="711123"/>
                <a:chOff x="5822831" y="3765986"/>
                <a:chExt cx="720473" cy="711123"/>
              </a:xfrm>
            </p:grpSpPr>
            <p:sp>
              <p:nvSpPr>
                <p:cNvPr id="838" name="AutoShape 382"/>
                <p:cNvSpPr>
                  <a:spLocks noChangeArrowheads="1"/>
                </p:cNvSpPr>
                <p:nvPr/>
              </p:nvSpPr>
              <p:spPr bwMode="auto">
                <a:xfrm>
                  <a:off x="5822831" y="3765986"/>
                  <a:ext cx="689825" cy="71112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2F2F2"/>
                </a:solidFill>
                <a:ln w="9525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782" name="758 Grupo"/>
                <p:cNvGrpSpPr/>
                <p:nvPr/>
              </p:nvGrpSpPr>
              <p:grpSpPr>
                <a:xfrm>
                  <a:off x="5884165" y="3849738"/>
                  <a:ext cx="659139" cy="564107"/>
                  <a:chOff x="5423414" y="3778393"/>
                  <a:chExt cx="741750" cy="634808"/>
                </a:xfrm>
              </p:grpSpPr>
              <p:sp>
                <p:nvSpPr>
                  <p:cNvPr id="840" name="AutoShape 25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655586" y="3802905"/>
                    <a:ext cx="342796" cy="29377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8D8D8"/>
                  </a:solidFill>
                  <a:ln w="1905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1" name="AutoShape 258"/>
                  <p:cNvSpPr>
                    <a:spLocks noChangeShapeType="1"/>
                  </p:cNvSpPr>
                  <p:nvPr/>
                </p:nvSpPr>
                <p:spPr bwMode="auto">
                  <a:xfrm>
                    <a:off x="5994366" y="3949303"/>
                    <a:ext cx="107359" cy="1953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2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6085133" y="3905354"/>
                    <a:ext cx="80031" cy="810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3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6084157" y="4107516"/>
                    <a:ext cx="80031" cy="810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4" name="Oval 261"/>
                  <p:cNvSpPr>
                    <a:spLocks noChangeArrowheads="1"/>
                  </p:cNvSpPr>
                  <p:nvPr/>
                </p:nvSpPr>
                <p:spPr bwMode="auto">
                  <a:xfrm>
                    <a:off x="6085133" y="4331164"/>
                    <a:ext cx="80031" cy="8203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5" name="AutoShape 2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882128" y="4147558"/>
                    <a:ext cx="202029" cy="1953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6" name="AutoShape 2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23414" y="4372182"/>
                    <a:ext cx="661719" cy="977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5A5A5A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7" name="AutoShape 264"/>
                  <p:cNvSpPr>
                    <a:spLocks noChangeShapeType="1"/>
                  </p:cNvSpPr>
                  <p:nvPr/>
                </p:nvSpPr>
                <p:spPr bwMode="auto">
                  <a:xfrm>
                    <a:off x="5423414" y="3949303"/>
                    <a:ext cx="243997" cy="977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5A5A5A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84" name="847 Grupo"/>
              <p:cNvGrpSpPr/>
              <p:nvPr/>
            </p:nvGrpSpPr>
            <p:grpSpPr>
              <a:xfrm rot="16200000">
                <a:off x="4865298" y="5612046"/>
                <a:ext cx="720473" cy="711123"/>
                <a:chOff x="5822831" y="3765986"/>
                <a:chExt cx="720473" cy="711123"/>
              </a:xfrm>
            </p:grpSpPr>
            <p:sp>
              <p:nvSpPr>
                <p:cNvPr id="849" name="AutoShape 382"/>
                <p:cNvSpPr>
                  <a:spLocks noChangeArrowheads="1"/>
                </p:cNvSpPr>
                <p:nvPr/>
              </p:nvSpPr>
              <p:spPr bwMode="auto">
                <a:xfrm>
                  <a:off x="5822831" y="3765986"/>
                  <a:ext cx="689825" cy="71112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2F2F2"/>
                </a:solidFill>
                <a:ln w="9525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793" name="758 Grupo"/>
                <p:cNvGrpSpPr/>
                <p:nvPr/>
              </p:nvGrpSpPr>
              <p:grpSpPr>
                <a:xfrm>
                  <a:off x="5884165" y="3849738"/>
                  <a:ext cx="659139" cy="564107"/>
                  <a:chOff x="5423414" y="3778393"/>
                  <a:chExt cx="741750" cy="634808"/>
                </a:xfrm>
              </p:grpSpPr>
              <p:sp>
                <p:nvSpPr>
                  <p:cNvPr id="851" name="AutoShape 25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655586" y="3802905"/>
                    <a:ext cx="342796" cy="29377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8D8D8"/>
                  </a:solidFill>
                  <a:ln w="1905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2" name="AutoShape 258"/>
                  <p:cNvSpPr>
                    <a:spLocks noChangeShapeType="1"/>
                  </p:cNvSpPr>
                  <p:nvPr/>
                </p:nvSpPr>
                <p:spPr bwMode="auto">
                  <a:xfrm>
                    <a:off x="5994366" y="3949303"/>
                    <a:ext cx="107359" cy="1953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3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6085133" y="3905354"/>
                    <a:ext cx="80031" cy="810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4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6084157" y="4107516"/>
                    <a:ext cx="80031" cy="810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5" name="Oval 261"/>
                  <p:cNvSpPr>
                    <a:spLocks noChangeArrowheads="1"/>
                  </p:cNvSpPr>
                  <p:nvPr/>
                </p:nvSpPr>
                <p:spPr bwMode="auto">
                  <a:xfrm>
                    <a:off x="6085133" y="4331164"/>
                    <a:ext cx="80031" cy="8203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5A5A5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6" name="AutoShape 2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882128" y="4147558"/>
                    <a:ext cx="202029" cy="1953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7" name="AutoShape 2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23414" y="4372182"/>
                    <a:ext cx="661719" cy="977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5A5A5A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8" name="AutoShape 264"/>
                  <p:cNvSpPr>
                    <a:spLocks noChangeShapeType="1"/>
                  </p:cNvSpPr>
                  <p:nvPr/>
                </p:nvSpPr>
                <p:spPr bwMode="auto">
                  <a:xfrm>
                    <a:off x="5423414" y="3949303"/>
                    <a:ext cx="243997" cy="977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5A5A5A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365" name="364 CuadroTexto"/>
          <p:cNvSpPr txBox="1"/>
          <p:nvPr/>
        </p:nvSpPr>
        <p:spPr>
          <a:xfrm>
            <a:off x="259312" y="1078174"/>
            <a:ext cx="532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N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66" name="365 CuadroTexto"/>
          <p:cNvSpPr txBox="1"/>
          <p:nvPr/>
        </p:nvSpPr>
        <p:spPr>
          <a:xfrm>
            <a:off x="1216931" y="6007291"/>
            <a:ext cx="532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N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76" name="375 CuadroTexto"/>
          <p:cNvSpPr txBox="1"/>
          <p:nvPr/>
        </p:nvSpPr>
        <p:spPr>
          <a:xfrm>
            <a:off x="259307" y="2267803"/>
            <a:ext cx="532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79" name="378 CuadroTexto"/>
          <p:cNvSpPr txBox="1"/>
          <p:nvPr/>
        </p:nvSpPr>
        <p:spPr>
          <a:xfrm>
            <a:off x="302531" y="3305035"/>
            <a:ext cx="532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E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81" name="380 CuadroTexto"/>
          <p:cNvSpPr txBox="1"/>
          <p:nvPr/>
        </p:nvSpPr>
        <p:spPr>
          <a:xfrm>
            <a:off x="288882" y="4451446"/>
            <a:ext cx="532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W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82" name="381 CuadroTexto"/>
          <p:cNvSpPr txBox="1"/>
          <p:nvPr/>
        </p:nvSpPr>
        <p:spPr>
          <a:xfrm>
            <a:off x="2431578" y="6023213"/>
            <a:ext cx="532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83" name="382 CuadroTexto"/>
          <p:cNvSpPr txBox="1"/>
          <p:nvPr/>
        </p:nvSpPr>
        <p:spPr>
          <a:xfrm>
            <a:off x="3566621" y="5995919"/>
            <a:ext cx="53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E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84" name="383 CuadroTexto"/>
          <p:cNvSpPr txBox="1"/>
          <p:nvPr/>
        </p:nvSpPr>
        <p:spPr>
          <a:xfrm>
            <a:off x="4753975" y="6009565"/>
            <a:ext cx="532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W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87" name="386 CuadroTexto"/>
          <p:cNvSpPr txBox="1"/>
          <p:nvPr/>
        </p:nvSpPr>
        <p:spPr>
          <a:xfrm>
            <a:off x="5923128" y="1091821"/>
            <a:ext cx="3220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Traditionally:</a:t>
            </a:r>
          </a:p>
          <a:p>
            <a:r>
              <a:rPr lang="en-US" sz="2000" b="1" dirty="0" smtClean="0">
                <a:latin typeface="+mn-lt"/>
              </a:rPr>
              <a:t> -Request Output </a:t>
            </a:r>
            <a:r>
              <a:rPr lang="en-US" sz="2000" b="1" dirty="0" smtClean="0">
                <a:latin typeface="+mn-lt"/>
              </a:rPr>
              <a:t>Port.</a:t>
            </a:r>
            <a:endParaRPr lang="en-US" sz="2000" b="1" dirty="0" smtClean="0">
              <a:latin typeface="+mn-lt"/>
            </a:endParaRPr>
          </a:p>
          <a:p>
            <a:endParaRPr lang="en-US" sz="2000" b="1" dirty="0" smtClean="0"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Now:</a:t>
            </a:r>
          </a:p>
          <a:p>
            <a:r>
              <a:rPr lang="en-US" sz="2000" b="1" dirty="0" smtClean="0">
                <a:latin typeface="+mn-lt"/>
              </a:rPr>
              <a:t>-Request each wire independently.</a:t>
            </a:r>
            <a:endParaRPr lang="en-US" sz="2000" b="1" dirty="0">
              <a:latin typeface="+mn-lt"/>
            </a:endParaRPr>
          </a:p>
        </p:txBody>
      </p:sp>
      <p:sp>
        <p:nvSpPr>
          <p:cNvPr id="388" name="387 Forma libre"/>
          <p:cNvSpPr/>
          <p:nvPr/>
        </p:nvSpPr>
        <p:spPr bwMode="auto">
          <a:xfrm>
            <a:off x="232012" y="1405719"/>
            <a:ext cx="5595582" cy="177421"/>
          </a:xfrm>
          <a:custGeom>
            <a:avLst/>
            <a:gdLst>
              <a:gd name="connsiteX0" fmla="*/ 0 w 5595582"/>
              <a:gd name="connsiteY0" fmla="*/ 0 h 177421"/>
              <a:gd name="connsiteX1" fmla="*/ 545910 w 5595582"/>
              <a:gd name="connsiteY1" fmla="*/ 0 h 177421"/>
              <a:gd name="connsiteX2" fmla="*/ 832513 w 5595582"/>
              <a:gd name="connsiteY2" fmla="*/ 177421 h 177421"/>
              <a:gd name="connsiteX3" fmla="*/ 5595582 w 5595582"/>
              <a:gd name="connsiteY3" fmla="*/ 150126 h 17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5582" h="177421">
                <a:moveTo>
                  <a:pt x="0" y="0"/>
                </a:moveTo>
                <a:lnTo>
                  <a:pt x="545910" y="0"/>
                </a:lnTo>
                <a:lnTo>
                  <a:pt x="832513" y="177421"/>
                </a:lnTo>
                <a:lnTo>
                  <a:pt x="5595582" y="150126"/>
                </a:lnTo>
              </a:path>
            </a:pathLst>
          </a:custGeom>
          <a:noFill/>
          <a:ln w="1143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390" name="389 CuadroTexto"/>
          <p:cNvSpPr txBox="1"/>
          <p:nvPr/>
        </p:nvSpPr>
        <p:spPr>
          <a:xfrm>
            <a:off x="109184" y="1367056"/>
            <a:ext cx="666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M1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395" name="394 Grupo"/>
          <p:cNvGrpSpPr/>
          <p:nvPr/>
        </p:nvGrpSpPr>
        <p:grpSpPr>
          <a:xfrm>
            <a:off x="6250673" y="3480180"/>
            <a:ext cx="2429302" cy="477671"/>
            <a:chOff x="6277969" y="3452884"/>
            <a:chExt cx="2429302" cy="477671"/>
          </a:xfrm>
        </p:grpSpPr>
        <p:sp>
          <p:nvSpPr>
            <p:cNvPr id="393" name="392 Rectángulo redondeado"/>
            <p:cNvSpPr/>
            <p:nvPr/>
          </p:nvSpPr>
          <p:spPr bwMode="auto">
            <a:xfrm>
              <a:off x="6277969" y="3452884"/>
              <a:ext cx="2224585" cy="477671"/>
            </a:xfrm>
            <a:prstGeom prst="roundRect">
              <a:avLst/>
            </a:prstGeom>
            <a:solidFill>
              <a:srgbClr val="F2F2F2"/>
            </a:solidFill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391" name="390 CuadroTexto"/>
            <p:cNvSpPr txBox="1"/>
            <p:nvPr/>
          </p:nvSpPr>
          <p:spPr>
            <a:xfrm>
              <a:off x="6307540" y="3455157"/>
              <a:ext cx="23997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STEP 1: in-wire</a:t>
              </a:r>
              <a:endParaRPr lang="en-US" sz="2000" b="1" dirty="0">
                <a:latin typeface="+mn-lt"/>
              </a:endParaRPr>
            </a:p>
          </p:txBody>
        </p:sp>
      </p:grpSp>
      <p:grpSp>
        <p:nvGrpSpPr>
          <p:cNvPr id="396" name="395 Grupo"/>
          <p:cNvGrpSpPr/>
          <p:nvPr/>
        </p:nvGrpSpPr>
        <p:grpSpPr>
          <a:xfrm>
            <a:off x="6266596" y="4126172"/>
            <a:ext cx="2402007" cy="440875"/>
            <a:chOff x="6430369" y="4904094"/>
            <a:chExt cx="2402007" cy="440875"/>
          </a:xfrm>
        </p:grpSpPr>
        <p:sp>
          <p:nvSpPr>
            <p:cNvPr id="394" name="393 Rectángulo redondeado"/>
            <p:cNvSpPr/>
            <p:nvPr/>
          </p:nvSpPr>
          <p:spPr bwMode="auto">
            <a:xfrm>
              <a:off x="6430369" y="4936346"/>
              <a:ext cx="2331493" cy="408623"/>
            </a:xfrm>
            <a:prstGeom prst="roundRect">
              <a:avLst/>
            </a:prstGeom>
            <a:solidFill>
              <a:srgbClr val="F2F2F2"/>
            </a:solidFill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392" name="391 CuadroTexto"/>
            <p:cNvSpPr txBox="1"/>
            <p:nvPr/>
          </p:nvSpPr>
          <p:spPr>
            <a:xfrm>
              <a:off x="6432645" y="4904094"/>
              <a:ext cx="23997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STEP 2: out-wire</a:t>
              </a:r>
              <a:endParaRPr lang="en-US" sz="2000" b="1" dirty="0">
                <a:latin typeface="+mn-lt"/>
              </a:endParaRPr>
            </a:p>
          </p:txBody>
        </p:sp>
      </p:grpSp>
      <p:sp>
        <p:nvSpPr>
          <p:cNvPr id="397" name="396 CuadroTexto"/>
          <p:cNvSpPr txBox="1"/>
          <p:nvPr/>
        </p:nvSpPr>
        <p:spPr>
          <a:xfrm>
            <a:off x="3343700" y="5666319"/>
            <a:ext cx="600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+mn-lt"/>
              </a:rPr>
              <a:t>M2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00" name="399 Forma libre"/>
          <p:cNvSpPr/>
          <p:nvPr/>
        </p:nvSpPr>
        <p:spPr bwMode="auto">
          <a:xfrm>
            <a:off x="3944203" y="900752"/>
            <a:ext cx="204716" cy="5418161"/>
          </a:xfrm>
          <a:custGeom>
            <a:avLst/>
            <a:gdLst>
              <a:gd name="connsiteX0" fmla="*/ 0 w 204716"/>
              <a:gd name="connsiteY0" fmla="*/ 5418161 h 5418161"/>
              <a:gd name="connsiteX1" fmla="*/ 0 w 204716"/>
              <a:gd name="connsiteY1" fmla="*/ 4954138 h 5418161"/>
              <a:gd name="connsiteX2" fmla="*/ 177421 w 204716"/>
              <a:gd name="connsiteY2" fmla="*/ 4708478 h 5418161"/>
              <a:gd name="connsiteX3" fmla="*/ 204716 w 204716"/>
              <a:gd name="connsiteY3" fmla="*/ 0 h 5418161"/>
              <a:gd name="connsiteX4" fmla="*/ 204716 w 204716"/>
              <a:gd name="connsiteY4" fmla="*/ 0 h 541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16" h="5418161">
                <a:moveTo>
                  <a:pt x="0" y="5418161"/>
                </a:moveTo>
                <a:lnTo>
                  <a:pt x="0" y="4954138"/>
                </a:lnTo>
                <a:lnTo>
                  <a:pt x="177421" y="4708478"/>
                </a:lnTo>
                <a:lnTo>
                  <a:pt x="204716" y="0"/>
                </a:lnTo>
                <a:lnTo>
                  <a:pt x="204716" y="0"/>
                </a:lnTo>
              </a:path>
            </a:pathLst>
          </a:custGeom>
          <a:noFill/>
          <a:ln w="114300" cap="flat" cmpd="sng" algn="ctr">
            <a:solidFill>
              <a:srgbClr val="00B05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401" name="400 Forma libre"/>
          <p:cNvSpPr/>
          <p:nvPr/>
        </p:nvSpPr>
        <p:spPr bwMode="auto">
          <a:xfrm>
            <a:off x="204716" y="2702237"/>
            <a:ext cx="4203511" cy="491320"/>
          </a:xfrm>
          <a:custGeom>
            <a:avLst/>
            <a:gdLst>
              <a:gd name="connsiteX0" fmla="*/ 3998794 w 4203511"/>
              <a:gd name="connsiteY0" fmla="*/ 491320 h 491320"/>
              <a:gd name="connsiteX1" fmla="*/ 4203511 w 4203511"/>
              <a:gd name="connsiteY1" fmla="*/ 491320 h 491320"/>
              <a:gd name="connsiteX2" fmla="*/ 4189863 w 4203511"/>
              <a:gd name="connsiteY2" fmla="*/ 0 h 491320"/>
              <a:gd name="connsiteX3" fmla="*/ 859809 w 4203511"/>
              <a:gd name="connsiteY3" fmla="*/ 0 h 491320"/>
              <a:gd name="connsiteX4" fmla="*/ 545911 w 4203511"/>
              <a:gd name="connsiteY4" fmla="*/ 218364 h 491320"/>
              <a:gd name="connsiteX5" fmla="*/ 0 w 4203511"/>
              <a:gd name="connsiteY5" fmla="*/ 191069 h 49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3511" h="491320">
                <a:moveTo>
                  <a:pt x="3998794" y="491320"/>
                </a:moveTo>
                <a:lnTo>
                  <a:pt x="4203511" y="491320"/>
                </a:lnTo>
                <a:lnTo>
                  <a:pt x="4189863" y="0"/>
                </a:lnTo>
                <a:lnTo>
                  <a:pt x="859809" y="0"/>
                </a:lnTo>
                <a:lnTo>
                  <a:pt x="545911" y="218364"/>
                </a:lnTo>
                <a:lnTo>
                  <a:pt x="0" y="191069"/>
                </a:lnTo>
              </a:path>
            </a:pathLst>
          </a:custGeom>
          <a:noFill/>
          <a:ln w="114300" cap="flat" cmpd="sng" algn="ctr">
            <a:solidFill>
              <a:srgbClr val="00B05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402" name="401 Forma libre"/>
          <p:cNvSpPr/>
          <p:nvPr/>
        </p:nvSpPr>
        <p:spPr bwMode="auto">
          <a:xfrm>
            <a:off x="2456597" y="1296537"/>
            <a:ext cx="518615" cy="4667535"/>
          </a:xfrm>
          <a:custGeom>
            <a:avLst/>
            <a:gdLst>
              <a:gd name="connsiteX0" fmla="*/ 0 w 518615"/>
              <a:gd name="connsiteY0" fmla="*/ 191069 h 4667535"/>
              <a:gd name="connsiteX1" fmla="*/ 13648 w 518615"/>
              <a:gd name="connsiteY1" fmla="*/ 0 h 4667535"/>
              <a:gd name="connsiteX2" fmla="*/ 518615 w 518615"/>
              <a:gd name="connsiteY2" fmla="*/ 13648 h 4667535"/>
              <a:gd name="connsiteX3" fmla="*/ 504967 w 518615"/>
              <a:gd name="connsiteY3" fmla="*/ 4667535 h 4667535"/>
              <a:gd name="connsiteX4" fmla="*/ 504967 w 518615"/>
              <a:gd name="connsiteY4" fmla="*/ 4667535 h 466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615" h="4667535">
                <a:moveTo>
                  <a:pt x="0" y="191069"/>
                </a:moveTo>
                <a:lnTo>
                  <a:pt x="13648" y="0"/>
                </a:lnTo>
                <a:lnTo>
                  <a:pt x="518615" y="13648"/>
                </a:lnTo>
                <a:cubicBezTo>
                  <a:pt x="514066" y="1564944"/>
                  <a:pt x="509516" y="3116239"/>
                  <a:pt x="504967" y="4667535"/>
                </a:cubicBezTo>
                <a:lnTo>
                  <a:pt x="504967" y="4667535"/>
                </a:lnTo>
              </a:path>
            </a:pathLst>
          </a:custGeom>
          <a:noFill/>
          <a:ln w="1143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403" name="402 Forma libre"/>
          <p:cNvSpPr/>
          <p:nvPr/>
        </p:nvSpPr>
        <p:spPr bwMode="auto">
          <a:xfrm>
            <a:off x="177421" y="3821373"/>
            <a:ext cx="3016155" cy="491320"/>
          </a:xfrm>
          <a:custGeom>
            <a:avLst/>
            <a:gdLst>
              <a:gd name="connsiteX0" fmla="*/ 2838734 w 3016155"/>
              <a:gd name="connsiteY0" fmla="*/ 491320 h 491320"/>
              <a:gd name="connsiteX1" fmla="*/ 3016155 w 3016155"/>
              <a:gd name="connsiteY1" fmla="*/ 491320 h 491320"/>
              <a:gd name="connsiteX2" fmla="*/ 3016155 w 3016155"/>
              <a:gd name="connsiteY2" fmla="*/ 0 h 491320"/>
              <a:gd name="connsiteX3" fmla="*/ 887104 w 3016155"/>
              <a:gd name="connsiteY3" fmla="*/ 0 h 491320"/>
              <a:gd name="connsiteX4" fmla="*/ 627797 w 3016155"/>
              <a:gd name="connsiteY4" fmla="*/ 204717 h 491320"/>
              <a:gd name="connsiteX5" fmla="*/ 0 w 3016155"/>
              <a:gd name="connsiteY5" fmla="*/ 204717 h 49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6155" h="491320">
                <a:moveTo>
                  <a:pt x="2838734" y="491320"/>
                </a:moveTo>
                <a:lnTo>
                  <a:pt x="3016155" y="491320"/>
                </a:lnTo>
                <a:lnTo>
                  <a:pt x="3016155" y="0"/>
                </a:lnTo>
                <a:lnTo>
                  <a:pt x="887104" y="0"/>
                </a:lnTo>
                <a:lnTo>
                  <a:pt x="627797" y="204717"/>
                </a:lnTo>
                <a:lnTo>
                  <a:pt x="0" y="204717"/>
                </a:lnTo>
              </a:path>
            </a:pathLst>
          </a:custGeom>
          <a:noFill/>
          <a:ln w="1143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" grpId="2" animBg="1"/>
      <p:bldP spid="390" grpId="0"/>
      <p:bldP spid="397" grpId="0"/>
      <p:bldP spid="400" grpId="0" animBg="1"/>
      <p:bldP spid="401" grpId="0" animBg="1"/>
      <p:bldP spid="402" grpId="0" animBg="1"/>
      <p:bldP spid="4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2"/>
                </a:solidFill>
                <a:latin typeface="Calibri" pitchFamily="34" charset="0"/>
              </a:rPr>
              <a:t>Bi-directional Crossbar: Area &amp; Energy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6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BIXBAR@ICCD12</a:t>
            </a:r>
            <a:endParaRPr lang="es-ES" dirty="0"/>
          </a:p>
        </p:txBody>
      </p:sp>
      <p:sp>
        <p:nvSpPr>
          <p:cNvPr id="2200" name="Rectangle 1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78" name="AutoShape 382"/>
          <p:cNvSpPr>
            <a:spLocks noChangeArrowheads="1"/>
          </p:cNvSpPr>
          <p:nvPr/>
        </p:nvSpPr>
        <p:spPr bwMode="auto">
          <a:xfrm>
            <a:off x="605095" y="3144048"/>
            <a:ext cx="529987" cy="546351"/>
          </a:xfrm>
          <a:prstGeom prst="roundRect">
            <a:avLst>
              <a:gd name="adj" fmla="val 16667"/>
            </a:avLst>
          </a:prstGeom>
          <a:solidFill>
            <a:srgbClr val="FFB9B9"/>
          </a:solidFill>
          <a:ln w="127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8" name="AutoShape 295"/>
          <p:cNvSpPr>
            <a:spLocks noChangeArrowheads="1"/>
          </p:cNvSpPr>
          <p:nvPr/>
        </p:nvSpPr>
        <p:spPr bwMode="auto">
          <a:xfrm rot="5400000">
            <a:off x="834381" y="2475552"/>
            <a:ext cx="234017" cy="200392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" name="AutoShape 298"/>
          <p:cNvSpPr>
            <a:spLocks noChangeShapeType="1"/>
          </p:cNvSpPr>
          <p:nvPr/>
        </p:nvSpPr>
        <p:spPr bwMode="auto">
          <a:xfrm>
            <a:off x="1700329" y="2140725"/>
            <a:ext cx="12854" cy="3564773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" name="AutoShape 299"/>
          <p:cNvSpPr>
            <a:spLocks noChangeShapeType="1"/>
          </p:cNvSpPr>
          <p:nvPr/>
        </p:nvSpPr>
        <p:spPr bwMode="auto">
          <a:xfrm flipH="1">
            <a:off x="2597585" y="2140725"/>
            <a:ext cx="1039" cy="3558271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4" name="AutoShape 301"/>
          <p:cNvSpPr>
            <a:spLocks noChangeArrowheads="1"/>
          </p:cNvSpPr>
          <p:nvPr/>
        </p:nvSpPr>
        <p:spPr bwMode="auto">
          <a:xfrm rot="5400000">
            <a:off x="1409925" y="2263725"/>
            <a:ext cx="234734" cy="200971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5" name="AutoShape 302"/>
          <p:cNvSpPr>
            <a:spLocks noChangeShapeType="1"/>
          </p:cNvSpPr>
          <p:nvPr/>
        </p:nvSpPr>
        <p:spPr bwMode="auto">
          <a:xfrm rot="10800000" flipV="1">
            <a:off x="1330200" y="2365384"/>
            <a:ext cx="96994" cy="205001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" name="AutoShape 303"/>
          <p:cNvSpPr>
            <a:spLocks noChangeShapeType="1"/>
          </p:cNvSpPr>
          <p:nvPr/>
        </p:nvSpPr>
        <p:spPr bwMode="auto">
          <a:xfrm>
            <a:off x="1628166" y="2365384"/>
            <a:ext cx="72163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7" name="Oval 304"/>
          <p:cNvSpPr>
            <a:spLocks noChangeArrowheads="1"/>
          </p:cNvSpPr>
          <p:nvPr/>
        </p:nvSpPr>
        <p:spPr bwMode="auto">
          <a:xfrm>
            <a:off x="1669674" y="2341203"/>
            <a:ext cx="53609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9" name="AutoShape 306"/>
          <p:cNvSpPr>
            <a:spLocks noChangeArrowheads="1"/>
          </p:cNvSpPr>
          <p:nvPr/>
        </p:nvSpPr>
        <p:spPr bwMode="auto">
          <a:xfrm rot="5400000">
            <a:off x="2307671" y="3130387"/>
            <a:ext cx="234845" cy="201545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0" name="AutoShape 307"/>
          <p:cNvSpPr>
            <a:spLocks noChangeShapeType="1"/>
          </p:cNvSpPr>
          <p:nvPr/>
        </p:nvSpPr>
        <p:spPr bwMode="auto">
          <a:xfrm rot="10800000" flipV="1">
            <a:off x="2227440" y="3232334"/>
            <a:ext cx="97270" cy="205097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" name="AutoShape 308"/>
          <p:cNvSpPr>
            <a:spLocks noChangeShapeType="1"/>
          </p:cNvSpPr>
          <p:nvPr/>
        </p:nvSpPr>
        <p:spPr bwMode="auto">
          <a:xfrm>
            <a:off x="2526256" y="3232334"/>
            <a:ext cx="72369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3" name="AutoShape 310"/>
          <p:cNvSpPr>
            <a:spLocks noChangeArrowheads="1"/>
          </p:cNvSpPr>
          <p:nvPr/>
        </p:nvSpPr>
        <p:spPr bwMode="auto">
          <a:xfrm rot="5400000">
            <a:off x="1411066" y="3129717"/>
            <a:ext cx="233417" cy="201463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4" name="AutoShape 311"/>
          <p:cNvSpPr>
            <a:spLocks noChangeShapeType="1"/>
          </p:cNvSpPr>
          <p:nvPr/>
        </p:nvSpPr>
        <p:spPr bwMode="auto">
          <a:xfrm rot="10800000" flipV="1">
            <a:off x="1330200" y="3231616"/>
            <a:ext cx="97231" cy="203851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5" name="AutoShape 312"/>
          <p:cNvSpPr>
            <a:spLocks noChangeShapeType="1"/>
          </p:cNvSpPr>
          <p:nvPr/>
        </p:nvSpPr>
        <p:spPr bwMode="auto">
          <a:xfrm>
            <a:off x="1628895" y="3231616"/>
            <a:ext cx="72340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7" name="AutoShape 314"/>
          <p:cNvSpPr>
            <a:spLocks noChangeArrowheads="1"/>
          </p:cNvSpPr>
          <p:nvPr/>
        </p:nvSpPr>
        <p:spPr bwMode="auto">
          <a:xfrm rot="5400000">
            <a:off x="2308002" y="2260142"/>
            <a:ext cx="234186" cy="201545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AutoShape 315"/>
          <p:cNvSpPr>
            <a:spLocks noChangeShapeType="1"/>
          </p:cNvSpPr>
          <p:nvPr/>
        </p:nvSpPr>
        <p:spPr bwMode="auto">
          <a:xfrm rot="10800000" flipV="1">
            <a:off x="2227440" y="2362085"/>
            <a:ext cx="97270" cy="204523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AutoShape 316"/>
          <p:cNvSpPr>
            <a:spLocks noChangeShapeType="1"/>
          </p:cNvSpPr>
          <p:nvPr/>
        </p:nvSpPr>
        <p:spPr bwMode="auto">
          <a:xfrm>
            <a:off x="2526256" y="2362085"/>
            <a:ext cx="72369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" name="Oval 317"/>
          <p:cNvSpPr>
            <a:spLocks noChangeArrowheads="1"/>
          </p:cNvSpPr>
          <p:nvPr/>
        </p:nvSpPr>
        <p:spPr bwMode="auto">
          <a:xfrm>
            <a:off x="1304227" y="2533976"/>
            <a:ext cx="53760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Oval 318"/>
          <p:cNvSpPr>
            <a:spLocks noChangeArrowheads="1"/>
          </p:cNvSpPr>
          <p:nvPr/>
        </p:nvSpPr>
        <p:spPr bwMode="auto">
          <a:xfrm>
            <a:off x="2571746" y="2336368"/>
            <a:ext cx="54666" cy="54689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" name="Oval 319"/>
          <p:cNvSpPr>
            <a:spLocks noChangeArrowheads="1"/>
          </p:cNvSpPr>
          <p:nvPr/>
        </p:nvSpPr>
        <p:spPr bwMode="auto">
          <a:xfrm>
            <a:off x="1669674" y="3204322"/>
            <a:ext cx="53609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Oval 320"/>
          <p:cNvSpPr>
            <a:spLocks noChangeArrowheads="1"/>
          </p:cNvSpPr>
          <p:nvPr/>
        </p:nvSpPr>
        <p:spPr bwMode="auto">
          <a:xfrm>
            <a:off x="1304227" y="3403893"/>
            <a:ext cx="53760" cy="54538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Oval 321"/>
          <p:cNvSpPr>
            <a:spLocks noChangeArrowheads="1"/>
          </p:cNvSpPr>
          <p:nvPr/>
        </p:nvSpPr>
        <p:spPr bwMode="auto">
          <a:xfrm>
            <a:off x="2197691" y="3407670"/>
            <a:ext cx="55723" cy="54689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Oval 322"/>
          <p:cNvSpPr>
            <a:spLocks noChangeArrowheads="1"/>
          </p:cNvSpPr>
          <p:nvPr/>
        </p:nvSpPr>
        <p:spPr bwMode="auto">
          <a:xfrm>
            <a:off x="2571746" y="3204322"/>
            <a:ext cx="54666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" name="AutoShape 323"/>
          <p:cNvSpPr>
            <a:spLocks noChangeShapeType="1"/>
          </p:cNvSpPr>
          <p:nvPr/>
        </p:nvSpPr>
        <p:spPr bwMode="auto">
          <a:xfrm>
            <a:off x="2424056" y="2233788"/>
            <a:ext cx="0" cy="67078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" name="AutoShape 324"/>
          <p:cNvSpPr>
            <a:spLocks noChangeShapeType="1"/>
          </p:cNvSpPr>
          <p:nvPr/>
        </p:nvSpPr>
        <p:spPr bwMode="auto">
          <a:xfrm>
            <a:off x="1520022" y="2233788"/>
            <a:ext cx="906" cy="67078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" name="AutoShape 325"/>
          <p:cNvSpPr>
            <a:spLocks noChangeShapeType="1"/>
          </p:cNvSpPr>
          <p:nvPr/>
        </p:nvSpPr>
        <p:spPr bwMode="auto">
          <a:xfrm>
            <a:off x="1520022" y="3102647"/>
            <a:ext cx="906" cy="66171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9" name="AutoShape 326"/>
          <p:cNvSpPr>
            <a:spLocks noChangeShapeType="1"/>
          </p:cNvSpPr>
          <p:nvPr/>
        </p:nvSpPr>
        <p:spPr bwMode="auto">
          <a:xfrm>
            <a:off x="2424056" y="3111259"/>
            <a:ext cx="906" cy="66171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0" name="AutoShape 343"/>
          <p:cNvSpPr>
            <a:spLocks noChangeShapeType="1"/>
          </p:cNvSpPr>
          <p:nvPr/>
        </p:nvSpPr>
        <p:spPr bwMode="auto">
          <a:xfrm>
            <a:off x="1065478" y="2576277"/>
            <a:ext cx="72938" cy="90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" name="Oval 344"/>
          <p:cNvSpPr>
            <a:spLocks noChangeArrowheads="1"/>
          </p:cNvSpPr>
          <p:nvPr/>
        </p:nvSpPr>
        <p:spPr bwMode="auto">
          <a:xfrm>
            <a:off x="1126789" y="2546516"/>
            <a:ext cx="54666" cy="54689"/>
          </a:xfrm>
          <a:prstGeom prst="ellipse">
            <a:avLst/>
          </a:prstGeom>
          <a:solidFill>
            <a:srgbClr val="FFFFFF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" name="AutoShape 349"/>
          <p:cNvSpPr>
            <a:spLocks noChangeShapeType="1"/>
          </p:cNvSpPr>
          <p:nvPr/>
        </p:nvSpPr>
        <p:spPr bwMode="auto">
          <a:xfrm>
            <a:off x="670433" y="2576277"/>
            <a:ext cx="166868" cy="90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" name="AutoShape 350"/>
          <p:cNvSpPr>
            <a:spLocks noChangeArrowheads="1"/>
          </p:cNvSpPr>
          <p:nvPr/>
        </p:nvSpPr>
        <p:spPr bwMode="auto">
          <a:xfrm rot="5400000">
            <a:off x="813240" y="3329002"/>
            <a:ext cx="234017" cy="200392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4" name="AutoShape 351"/>
          <p:cNvSpPr>
            <a:spLocks noChangeShapeType="1"/>
          </p:cNvSpPr>
          <p:nvPr/>
        </p:nvSpPr>
        <p:spPr bwMode="auto">
          <a:xfrm>
            <a:off x="1044337" y="3429726"/>
            <a:ext cx="72938" cy="90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" name="Oval 352"/>
          <p:cNvSpPr>
            <a:spLocks noChangeArrowheads="1"/>
          </p:cNvSpPr>
          <p:nvPr/>
        </p:nvSpPr>
        <p:spPr bwMode="auto">
          <a:xfrm>
            <a:off x="1105798" y="3399965"/>
            <a:ext cx="54666" cy="54689"/>
          </a:xfrm>
          <a:prstGeom prst="ellipse">
            <a:avLst/>
          </a:prstGeom>
          <a:solidFill>
            <a:srgbClr val="FFFFFF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6" name="AutoShape 357"/>
          <p:cNvSpPr>
            <a:spLocks noChangeShapeType="1"/>
          </p:cNvSpPr>
          <p:nvPr/>
        </p:nvSpPr>
        <p:spPr bwMode="auto">
          <a:xfrm>
            <a:off x="654124" y="3429726"/>
            <a:ext cx="166868" cy="90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" name="Text Box 386"/>
          <p:cNvSpPr txBox="1">
            <a:spLocks noChangeArrowheads="1"/>
          </p:cNvSpPr>
          <p:nvPr/>
        </p:nvSpPr>
        <p:spPr bwMode="auto">
          <a:xfrm>
            <a:off x="687846" y="2287572"/>
            <a:ext cx="287688" cy="1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SimSun"/>
                <a:cs typeface="Times New Roman" pitchFamily="18" charset="0"/>
              </a:rPr>
              <a:t>IN[0]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33" name="AutoShape 303"/>
          <p:cNvSpPr>
            <a:spLocks noChangeShapeType="1"/>
          </p:cNvSpPr>
          <p:nvPr/>
        </p:nvSpPr>
        <p:spPr bwMode="auto">
          <a:xfrm>
            <a:off x="2528779" y="2371887"/>
            <a:ext cx="72163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" name="Oval 304"/>
          <p:cNvSpPr>
            <a:spLocks noChangeArrowheads="1"/>
          </p:cNvSpPr>
          <p:nvPr/>
        </p:nvSpPr>
        <p:spPr bwMode="auto">
          <a:xfrm>
            <a:off x="2570287" y="2347706"/>
            <a:ext cx="53609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" name="AutoShape 306"/>
          <p:cNvSpPr>
            <a:spLocks noChangeArrowheads="1"/>
          </p:cNvSpPr>
          <p:nvPr/>
        </p:nvSpPr>
        <p:spPr bwMode="auto">
          <a:xfrm rot="5400000">
            <a:off x="3208285" y="3136890"/>
            <a:ext cx="234845" cy="201545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" name="AutoShape 307"/>
          <p:cNvSpPr>
            <a:spLocks noChangeShapeType="1"/>
          </p:cNvSpPr>
          <p:nvPr/>
        </p:nvSpPr>
        <p:spPr bwMode="auto">
          <a:xfrm rot="10800000" flipV="1">
            <a:off x="3128053" y="3238837"/>
            <a:ext cx="97270" cy="205097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" name="AutoShape 308"/>
          <p:cNvSpPr>
            <a:spLocks noChangeShapeType="1"/>
          </p:cNvSpPr>
          <p:nvPr/>
        </p:nvSpPr>
        <p:spPr bwMode="auto">
          <a:xfrm>
            <a:off x="3426868" y="3238837"/>
            <a:ext cx="72369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" name="AutoShape 312"/>
          <p:cNvSpPr>
            <a:spLocks noChangeShapeType="1"/>
          </p:cNvSpPr>
          <p:nvPr/>
        </p:nvSpPr>
        <p:spPr bwMode="auto">
          <a:xfrm>
            <a:off x="2529508" y="3238119"/>
            <a:ext cx="72340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AutoShape 314"/>
          <p:cNvSpPr>
            <a:spLocks noChangeArrowheads="1"/>
          </p:cNvSpPr>
          <p:nvPr/>
        </p:nvSpPr>
        <p:spPr bwMode="auto">
          <a:xfrm rot="5400000">
            <a:off x="3208615" y="2266645"/>
            <a:ext cx="234186" cy="201545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" name="AutoShape 315"/>
          <p:cNvSpPr>
            <a:spLocks noChangeShapeType="1"/>
          </p:cNvSpPr>
          <p:nvPr/>
        </p:nvSpPr>
        <p:spPr bwMode="auto">
          <a:xfrm rot="10800000" flipV="1">
            <a:off x="3128053" y="2368588"/>
            <a:ext cx="97270" cy="204523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" name="AutoShape 316"/>
          <p:cNvSpPr>
            <a:spLocks noChangeShapeType="1"/>
          </p:cNvSpPr>
          <p:nvPr/>
        </p:nvSpPr>
        <p:spPr bwMode="auto">
          <a:xfrm>
            <a:off x="3426868" y="2368588"/>
            <a:ext cx="72369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" name="Oval 318"/>
          <p:cNvSpPr>
            <a:spLocks noChangeArrowheads="1"/>
          </p:cNvSpPr>
          <p:nvPr/>
        </p:nvSpPr>
        <p:spPr bwMode="auto">
          <a:xfrm>
            <a:off x="3472359" y="2342872"/>
            <a:ext cx="54666" cy="54689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" name="Oval 319"/>
          <p:cNvSpPr>
            <a:spLocks noChangeArrowheads="1"/>
          </p:cNvSpPr>
          <p:nvPr/>
        </p:nvSpPr>
        <p:spPr bwMode="auto">
          <a:xfrm>
            <a:off x="2570287" y="3210825"/>
            <a:ext cx="53609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" name="Oval 321"/>
          <p:cNvSpPr>
            <a:spLocks noChangeArrowheads="1"/>
          </p:cNvSpPr>
          <p:nvPr/>
        </p:nvSpPr>
        <p:spPr bwMode="auto">
          <a:xfrm>
            <a:off x="3098304" y="3414172"/>
            <a:ext cx="55723" cy="54689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" name="Oval 322"/>
          <p:cNvSpPr>
            <a:spLocks noChangeArrowheads="1"/>
          </p:cNvSpPr>
          <p:nvPr/>
        </p:nvSpPr>
        <p:spPr bwMode="auto">
          <a:xfrm>
            <a:off x="3472359" y="3210825"/>
            <a:ext cx="54666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" name="AutoShape 323"/>
          <p:cNvSpPr>
            <a:spLocks noChangeShapeType="1"/>
          </p:cNvSpPr>
          <p:nvPr/>
        </p:nvSpPr>
        <p:spPr bwMode="auto">
          <a:xfrm>
            <a:off x="3324669" y="2240292"/>
            <a:ext cx="0" cy="67078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" name="AutoShape 326"/>
          <p:cNvSpPr>
            <a:spLocks noChangeShapeType="1"/>
          </p:cNvSpPr>
          <p:nvPr/>
        </p:nvSpPr>
        <p:spPr bwMode="auto">
          <a:xfrm>
            <a:off x="3324669" y="3117762"/>
            <a:ext cx="906" cy="66171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" name="AutoShape 297"/>
          <p:cNvSpPr>
            <a:spLocks noChangeShapeType="1"/>
          </p:cNvSpPr>
          <p:nvPr/>
        </p:nvSpPr>
        <p:spPr bwMode="auto">
          <a:xfrm flipV="1">
            <a:off x="1148837" y="4287853"/>
            <a:ext cx="3601226" cy="9208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" name="AutoShape 306"/>
          <p:cNvSpPr>
            <a:spLocks noChangeArrowheads="1"/>
          </p:cNvSpPr>
          <p:nvPr/>
        </p:nvSpPr>
        <p:spPr bwMode="auto">
          <a:xfrm rot="5400000">
            <a:off x="2307671" y="3991983"/>
            <a:ext cx="234845" cy="201545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" name="AutoShape 307"/>
          <p:cNvSpPr>
            <a:spLocks noChangeShapeType="1"/>
          </p:cNvSpPr>
          <p:nvPr/>
        </p:nvSpPr>
        <p:spPr bwMode="auto">
          <a:xfrm rot="10800000" flipV="1">
            <a:off x="2227440" y="4093929"/>
            <a:ext cx="97270" cy="205097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" name="AutoShape 308"/>
          <p:cNvSpPr>
            <a:spLocks noChangeShapeType="1"/>
          </p:cNvSpPr>
          <p:nvPr/>
        </p:nvSpPr>
        <p:spPr bwMode="auto">
          <a:xfrm>
            <a:off x="2526256" y="4093929"/>
            <a:ext cx="72369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" name="AutoShape 310"/>
          <p:cNvSpPr>
            <a:spLocks noChangeArrowheads="1"/>
          </p:cNvSpPr>
          <p:nvPr/>
        </p:nvSpPr>
        <p:spPr bwMode="auto">
          <a:xfrm rot="5400000">
            <a:off x="1411066" y="3991312"/>
            <a:ext cx="233417" cy="201463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" name="AutoShape 311"/>
          <p:cNvSpPr>
            <a:spLocks noChangeShapeType="1"/>
          </p:cNvSpPr>
          <p:nvPr/>
        </p:nvSpPr>
        <p:spPr bwMode="auto">
          <a:xfrm rot="10800000" flipV="1">
            <a:off x="1330200" y="4093211"/>
            <a:ext cx="97231" cy="203851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" name="AutoShape 312"/>
          <p:cNvSpPr>
            <a:spLocks noChangeShapeType="1"/>
          </p:cNvSpPr>
          <p:nvPr/>
        </p:nvSpPr>
        <p:spPr bwMode="auto">
          <a:xfrm>
            <a:off x="1628895" y="4093211"/>
            <a:ext cx="72340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" name="Oval 317"/>
          <p:cNvSpPr>
            <a:spLocks noChangeArrowheads="1"/>
          </p:cNvSpPr>
          <p:nvPr/>
        </p:nvSpPr>
        <p:spPr bwMode="auto">
          <a:xfrm>
            <a:off x="1304227" y="3395571"/>
            <a:ext cx="53760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" name="Oval 319"/>
          <p:cNvSpPr>
            <a:spLocks noChangeArrowheads="1"/>
          </p:cNvSpPr>
          <p:nvPr/>
        </p:nvSpPr>
        <p:spPr bwMode="auto">
          <a:xfrm>
            <a:off x="1669674" y="4065917"/>
            <a:ext cx="53609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" name="Oval 320"/>
          <p:cNvSpPr>
            <a:spLocks noChangeArrowheads="1"/>
          </p:cNvSpPr>
          <p:nvPr/>
        </p:nvSpPr>
        <p:spPr bwMode="auto">
          <a:xfrm>
            <a:off x="1304227" y="4265488"/>
            <a:ext cx="53760" cy="54538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" name="Oval 321"/>
          <p:cNvSpPr>
            <a:spLocks noChangeArrowheads="1"/>
          </p:cNvSpPr>
          <p:nvPr/>
        </p:nvSpPr>
        <p:spPr bwMode="auto">
          <a:xfrm>
            <a:off x="2197691" y="4269264"/>
            <a:ext cx="55723" cy="54689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" name="Oval 322"/>
          <p:cNvSpPr>
            <a:spLocks noChangeArrowheads="1"/>
          </p:cNvSpPr>
          <p:nvPr/>
        </p:nvSpPr>
        <p:spPr bwMode="auto">
          <a:xfrm>
            <a:off x="2571746" y="4065917"/>
            <a:ext cx="54666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" name="AutoShape 325"/>
          <p:cNvSpPr>
            <a:spLocks noChangeShapeType="1"/>
          </p:cNvSpPr>
          <p:nvPr/>
        </p:nvSpPr>
        <p:spPr bwMode="auto">
          <a:xfrm>
            <a:off x="1520022" y="3964243"/>
            <a:ext cx="906" cy="66171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" name="AutoShape 326"/>
          <p:cNvSpPr>
            <a:spLocks noChangeShapeType="1"/>
          </p:cNvSpPr>
          <p:nvPr/>
        </p:nvSpPr>
        <p:spPr bwMode="auto">
          <a:xfrm>
            <a:off x="2424056" y="3972854"/>
            <a:ext cx="906" cy="66171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" name="Oval 352"/>
          <p:cNvSpPr>
            <a:spLocks noChangeArrowheads="1"/>
          </p:cNvSpPr>
          <p:nvPr/>
        </p:nvSpPr>
        <p:spPr bwMode="auto">
          <a:xfrm>
            <a:off x="1105798" y="4255057"/>
            <a:ext cx="54666" cy="54689"/>
          </a:xfrm>
          <a:prstGeom prst="ellipse">
            <a:avLst/>
          </a:prstGeom>
          <a:solidFill>
            <a:srgbClr val="FFFFFF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" name="AutoShape 306"/>
          <p:cNvSpPr>
            <a:spLocks noChangeArrowheads="1"/>
          </p:cNvSpPr>
          <p:nvPr/>
        </p:nvSpPr>
        <p:spPr bwMode="auto">
          <a:xfrm rot="5400000">
            <a:off x="3208285" y="3998486"/>
            <a:ext cx="234845" cy="201545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" name="AutoShape 307"/>
          <p:cNvSpPr>
            <a:spLocks noChangeShapeType="1"/>
          </p:cNvSpPr>
          <p:nvPr/>
        </p:nvSpPr>
        <p:spPr bwMode="auto">
          <a:xfrm rot="10800000" flipV="1">
            <a:off x="3128053" y="4100432"/>
            <a:ext cx="97270" cy="205097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0" name="AutoShape 308"/>
          <p:cNvSpPr>
            <a:spLocks noChangeShapeType="1"/>
          </p:cNvSpPr>
          <p:nvPr/>
        </p:nvSpPr>
        <p:spPr bwMode="auto">
          <a:xfrm>
            <a:off x="3426868" y="4100432"/>
            <a:ext cx="72369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1" name="AutoShape 312"/>
          <p:cNvSpPr>
            <a:spLocks noChangeShapeType="1"/>
          </p:cNvSpPr>
          <p:nvPr/>
        </p:nvSpPr>
        <p:spPr bwMode="auto">
          <a:xfrm>
            <a:off x="2529508" y="4099714"/>
            <a:ext cx="72340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" name="Oval 319"/>
          <p:cNvSpPr>
            <a:spLocks noChangeArrowheads="1"/>
          </p:cNvSpPr>
          <p:nvPr/>
        </p:nvSpPr>
        <p:spPr bwMode="auto">
          <a:xfrm>
            <a:off x="2570287" y="4072420"/>
            <a:ext cx="53609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3" name="Oval 321"/>
          <p:cNvSpPr>
            <a:spLocks noChangeArrowheads="1"/>
          </p:cNvSpPr>
          <p:nvPr/>
        </p:nvSpPr>
        <p:spPr bwMode="auto">
          <a:xfrm>
            <a:off x="3098304" y="4275768"/>
            <a:ext cx="55723" cy="54689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4" name="Oval 322"/>
          <p:cNvSpPr>
            <a:spLocks noChangeArrowheads="1"/>
          </p:cNvSpPr>
          <p:nvPr/>
        </p:nvSpPr>
        <p:spPr bwMode="auto">
          <a:xfrm>
            <a:off x="3472359" y="4072420"/>
            <a:ext cx="54666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" name="AutoShape 326"/>
          <p:cNvSpPr>
            <a:spLocks noChangeShapeType="1"/>
          </p:cNvSpPr>
          <p:nvPr/>
        </p:nvSpPr>
        <p:spPr bwMode="auto">
          <a:xfrm>
            <a:off x="3324669" y="3979357"/>
            <a:ext cx="906" cy="66171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7" name="AutoShape 350"/>
          <p:cNvSpPr>
            <a:spLocks noChangeArrowheads="1"/>
          </p:cNvSpPr>
          <p:nvPr/>
        </p:nvSpPr>
        <p:spPr bwMode="auto">
          <a:xfrm rot="5400000">
            <a:off x="819743" y="4197100"/>
            <a:ext cx="234017" cy="200392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" name="AutoShape 351"/>
          <p:cNvSpPr>
            <a:spLocks noChangeShapeType="1"/>
          </p:cNvSpPr>
          <p:nvPr/>
        </p:nvSpPr>
        <p:spPr bwMode="auto">
          <a:xfrm>
            <a:off x="1050840" y="4297825"/>
            <a:ext cx="72938" cy="90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0" name="AutoShape 357"/>
          <p:cNvSpPr>
            <a:spLocks noChangeShapeType="1"/>
          </p:cNvSpPr>
          <p:nvPr/>
        </p:nvSpPr>
        <p:spPr bwMode="auto">
          <a:xfrm>
            <a:off x="660627" y="4297825"/>
            <a:ext cx="166868" cy="90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" name="AutoShape 297"/>
          <p:cNvSpPr>
            <a:spLocks noChangeShapeType="1"/>
          </p:cNvSpPr>
          <p:nvPr/>
        </p:nvSpPr>
        <p:spPr bwMode="auto">
          <a:xfrm flipV="1">
            <a:off x="1151252" y="3422960"/>
            <a:ext cx="3592308" cy="12646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Oval 317"/>
          <p:cNvSpPr>
            <a:spLocks noChangeArrowheads="1"/>
          </p:cNvSpPr>
          <p:nvPr/>
        </p:nvSpPr>
        <p:spPr bwMode="auto">
          <a:xfrm>
            <a:off x="2202161" y="2540593"/>
            <a:ext cx="53760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" name="Oval 317"/>
          <p:cNvSpPr>
            <a:spLocks noChangeArrowheads="1"/>
          </p:cNvSpPr>
          <p:nvPr/>
        </p:nvSpPr>
        <p:spPr bwMode="auto">
          <a:xfrm>
            <a:off x="3103702" y="2547210"/>
            <a:ext cx="53760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" name="AutoShape 308"/>
          <p:cNvSpPr>
            <a:spLocks noChangeShapeType="1"/>
          </p:cNvSpPr>
          <p:nvPr/>
        </p:nvSpPr>
        <p:spPr bwMode="auto">
          <a:xfrm>
            <a:off x="3430166" y="3232334"/>
            <a:ext cx="72369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9" name="AutoShape 316"/>
          <p:cNvSpPr>
            <a:spLocks noChangeShapeType="1"/>
          </p:cNvSpPr>
          <p:nvPr/>
        </p:nvSpPr>
        <p:spPr bwMode="auto">
          <a:xfrm>
            <a:off x="3430166" y="2362085"/>
            <a:ext cx="72369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0" name="Oval 318"/>
          <p:cNvSpPr>
            <a:spLocks noChangeArrowheads="1"/>
          </p:cNvSpPr>
          <p:nvPr/>
        </p:nvSpPr>
        <p:spPr bwMode="auto">
          <a:xfrm>
            <a:off x="3475657" y="2336368"/>
            <a:ext cx="54666" cy="54689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1" name="Oval 322"/>
          <p:cNvSpPr>
            <a:spLocks noChangeArrowheads="1"/>
          </p:cNvSpPr>
          <p:nvPr/>
        </p:nvSpPr>
        <p:spPr bwMode="auto">
          <a:xfrm>
            <a:off x="3475657" y="3204322"/>
            <a:ext cx="54666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" name="AutoShape 299"/>
          <p:cNvSpPr>
            <a:spLocks noChangeShapeType="1"/>
          </p:cNvSpPr>
          <p:nvPr/>
        </p:nvSpPr>
        <p:spPr bwMode="auto">
          <a:xfrm flipH="1">
            <a:off x="4392400" y="2147228"/>
            <a:ext cx="10748" cy="3564773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4" name="AutoShape 303"/>
          <p:cNvSpPr>
            <a:spLocks noChangeShapeType="1"/>
          </p:cNvSpPr>
          <p:nvPr/>
        </p:nvSpPr>
        <p:spPr bwMode="auto">
          <a:xfrm>
            <a:off x="3432690" y="2371887"/>
            <a:ext cx="72163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6" name="AutoShape 306"/>
          <p:cNvSpPr>
            <a:spLocks noChangeArrowheads="1"/>
          </p:cNvSpPr>
          <p:nvPr/>
        </p:nvSpPr>
        <p:spPr bwMode="auto">
          <a:xfrm rot="5400000">
            <a:off x="4112195" y="3136890"/>
            <a:ext cx="234845" cy="201545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7" name="AutoShape 307"/>
          <p:cNvSpPr>
            <a:spLocks noChangeShapeType="1"/>
          </p:cNvSpPr>
          <p:nvPr/>
        </p:nvSpPr>
        <p:spPr bwMode="auto">
          <a:xfrm rot="10800000" flipV="1">
            <a:off x="4031964" y="3238837"/>
            <a:ext cx="97270" cy="205097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8" name="AutoShape 308"/>
          <p:cNvSpPr>
            <a:spLocks noChangeShapeType="1"/>
          </p:cNvSpPr>
          <p:nvPr/>
        </p:nvSpPr>
        <p:spPr bwMode="auto">
          <a:xfrm>
            <a:off x="4330779" y="3238837"/>
            <a:ext cx="72369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9" name="AutoShape 312"/>
          <p:cNvSpPr>
            <a:spLocks noChangeShapeType="1"/>
          </p:cNvSpPr>
          <p:nvPr/>
        </p:nvSpPr>
        <p:spPr bwMode="auto">
          <a:xfrm>
            <a:off x="3433419" y="3238119"/>
            <a:ext cx="72340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0" name="AutoShape 314"/>
          <p:cNvSpPr>
            <a:spLocks noChangeArrowheads="1"/>
          </p:cNvSpPr>
          <p:nvPr/>
        </p:nvSpPr>
        <p:spPr bwMode="auto">
          <a:xfrm rot="5400000">
            <a:off x="4112525" y="2266645"/>
            <a:ext cx="234186" cy="201545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1" name="AutoShape 315"/>
          <p:cNvSpPr>
            <a:spLocks noChangeShapeType="1"/>
          </p:cNvSpPr>
          <p:nvPr/>
        </p:nvSpPr>
        <p:spPr bwMode="auto">
          <a:xfrm rot="10800000" flipV="1">
            <a:off x="4031964" y="2368588"/>
            <a:ext cx="97270" cy="204523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2" name="AutoShape 316"/>
          <p:cNvSpPr>
            <a:spLocks noChangeShapeType="1"/>
          </p:cNvSpPr>
          <p:nvPr/>
        </p:nvSpPr>
        <p:spPr bwMode="auto">
          <a:xfrm>
            <a:off x="4330779" y="2368588"/>
            <a:ext cx="72369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" name="Oval 318"/>
          <p:cNvSpPr>
            <a:spLocks noChangeArrowheads="1"/>
          </p:cNvSpPr>
          <p:nvPr/>
        </p:nvSpPr>
        <p:spPr bwMode="auto">
          <a:xfrm>
            <a:off x="4376270" y="2342872"/>
            <a:ext cx="54666" cy="54689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5" name="Oval 321"/>
          <p:cNvSpPr>
            <a:spLocks noChangeArrowheads="1"/>
          </p:cNvSpPr>
          <p:nvPr/>
        </p:nvSpPr>
        <p:spPr bwMode="auto">
          <a:xfrm>
            <a:off x="4002215" y="3414172"/>
            <a:ext cx="55723" cy="54689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6" name="Oval 322"/>
          <p:cNvSpPr>
            <a:spLocks noChangeArrowheads="1"/>
          </p:cNvSpPr>
          <p:nvPr/>
        </p:nvSpPr>
        <p:spPr bwMode="auto">
          <a:xfrm>
            <a:off x="4376270" y="3210825"/>
            <a:ext cx="54666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" name="AutoShape 323"/>
          <p:cNvSpPr>
            <a:spLocks noChangeShapeType="1"/>
          </p:cNvSpPr>
          <p:nvPr/>
        </p:nvSpPr>
        <p:spPr bwMode="auto">
          <a:xfrm>
            <a:off x="4228580" y="2240292"/>
            <a:ext cx="0" cy="67078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8" name="AutoShape 326"/>
          <p:cNvSpPr>
            <a:spLocks noChangeShapeType="1"/>
          </p:cNvSpPr>
          <p:nvPr/>
        </p:nvSpPr>
        <p:spPr bwMode="auto">
          <a:xfrm>
            <a:off x="4228580" y="3117762"/>
            <a:ext cx="906" cy="66171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" name="AutoShape 308"/>
          <p:cNvSpPr>
            <a:spLocks noChangeShapeType="1"/>
          </p:cNvSpPr>
          <p:nvPr/>
        </p:nvSpPr>
        <p:spPr bwMode="auto">
          <a:xfrm>
            <a:off x="3430166" y="4093929"/>
            <a:ext cx="72369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0" name="Oval 322"/>
          <p:cNvSpPr>
            <a:spLocks noChangeArrowheads="1"/>
          </p:cNvSpPr>
          <p:nvPr/>
        </p:nvSpPr>
        <p:spPr bwMode="auto">
          <a:xfrm>
            <a:off x="3475657" y="4065917"/>
            <a:ext cx="54666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1" name="AutoShape 306"/>
          <p:cNvSpPr>
            <a:spLocks noChangeArrowheads="1"/>
          </p:cNvSpPr>
          <p:nvPr/>
        </p:nvSpPr>
        <p:spPr bwMode="auto">
          <a:xfrm rot="5400000">
            <a:off x="4112195" y="3998486"/>
            <a:ext cx="234845" cy="201545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2" name="AutoShape 307"/>
          <p:cNvSpPr>
            <a:spLocks noChangeShapeType="1"/>
          </p:cNvSpPr>
          <p:nvPr/>
        </p:nvSpPr>
        <p:spPr bwMode="auto">
          <a:xfrm rot="10800000" flipV="1">
            <a:off x="4031964" y="4100432"/>
            <a:ext cx="97270" cy="205097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" name="AutoShape 308"/>
          <p:cNvSpPr>
            <a:spLocks noChangeShapeType="1"/>
          </p:cNvSpPr>
          <p:nvPr/>
        </p:nvSpPr>
        <p:spPr bwMode="auto">
          <a:xfrm>
            <a:off x="4330779" y="4100432"/>
            <a:ext cx="72369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" name="AutoShape 312"/>
          <p:cNvSpPr>
            <a:spLocks noChangeShapeType="1"/>
          </p:cNvSpPr>
          <p:nvPr/>
        </p:nvSpPr>
        <p:spPr bwMode="auto">
          <a:xfrm>
            <a:off x="3433419" y="4099714"/>
            <a:ext cx="72340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6" name="Oval 321"/>
          <p:cNvSpPr>
            <a:spLocks noChangeArrowheads="1"/>
          </p:cNvSpPr>
          <p:nvPr/>
        </p:nvSpPr>
        <p:spPr bwMode="auto">
          <a:xfrm>
            <a:off x="4002215" y="4275768"/>
            <a:ext cx="55723" cy="54689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" name="Oval 322"/>
          <p:cNvSpPr>
            <a:spLocks noChangeArrowheads="1"/>
          </p:cNvSpPr>
          <p:nvPr/>
        </p:nvSpPr>
        <p:spPr bwMode="auto">
          <a:xfrm>
            <a:off x="4376270" y="4072420"/>
            <a:ext cx="54666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" name="AutoShape 326"/>
          <p:cNvSpPr>
            <a:spLocks noChangeShapeType="1"/>
          </p:cNvSpPr>
          <p:nvPr/>
        </p:nvSpPr>
        <p:spPr bwMode="auto">
          <a:xfrm>
            <a:off x="4228580" y="3979357"/>
            <a:ext cx="906" cy="66171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0" name="Oval 317"/>
          <p:cNvSpPr>
            <a:spLocks noChangeArrowheads="1"/>
          </p:cNvSpPr>
          <p:nvPr/>
        </p:nvSpPr>
        <p:spPr bwMode="auto">
          <a:xfrm>
            <a:off x="4007613" y="2547210"/>
            <a:ext cx="53760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" name="AutoShape 297"/>
          <p:cNvSpPr>
            <a:spLocks noChangeShapeType="1"/>
          </p:cNvSpPr>
          <p:nvPr/>
        </p:nvSpPr>
        <p:spPr bwMode="auto">
          <a:xfrm flipV="1">
            <a:off x="1157755" y="2558067"/>
            <a:ext cx="3592308" cy="12646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" name="Oval 320"/>
          <p:cNvSpPr>
            <a:spLocks noChangeArrowheads="1"/>
          </p:cNvSpPr>
          <p:nvPr/>
        </p:nvSpPr>
        <p:spPr bwMode="auto">
          <a:xfrm>
            <a:off x="1317233" y="4268786"/>
            <a:ext cx="53760" cy="54538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" name="AutoShape 351"/>
          <p:cNvSpPr>
            <a:spLocks noChangeShapeType="1"/>
          </p:cNvSpPr>
          <p:nvPr/>
        </p:nvSpPr>
        <p:spPr bwMode="auto">
          <a:xfrm>
            <a:off x="1057343" y="4294620"/>
            <a:ext cx="72938" cy="90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8" name="AutoShape 297"/>
          <p:cNvSpPr>
            <a:spLocks noChangeShapeType="1"/>
          </p:cNvSpPr>
          <p:nvPr/>
        </p:nvSpPr>
        <p:spPr bwMode="auto">
          <a:xfrm flipV="1">
            <a:off x="1161843" y="5152746"/>
            <a:ext cx="3601226" cy="9208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9" name="AutoShape 306"/>
          <p:cNvSpPr>
            <a:spLocks noChangeArrowheads="1"/>
          </p:cNvSpPr>
          <p:nvPr/>
        </p:nvSpPr>
        <p:spPr bwMode="auto">
          <a:xfrm rot="5400000">
            <a:off x="2320678" y="4856876"/>
            <a:ext cx="234845" cy="201545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0" name="AutoShape 307"/>
          <p:cNvSpPr>
            <a:spLocks noChangeShapeType="1"/>
          </p:cNvSpPr>
          <p:nvPr/>
        </p:nvSpPr>
        <p:spPr bwMode="auto">
          <a:xfrm rot="10800000" flipV="1">
            <a:off x="2240446" y="4958822"/>
            <a:ext cx="97270" cy="205097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1" name="AutoShape 308"/>
          <p:cNvSpPr>
            <a:spLocks noChangeShapeType="1"/>
          </p:cNvSpPr>
          <p:nvPr/>
        </p:nvSpPr>
        <p:spPr bwMode="auto">
          <a:xfrm>
            <a:off x="2539262" y="4958822"/>
            <a:ext cx="72369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2" name="AutoShape 310"/>
          <p:cNvSpPr>
            <a:spLocks noChangeArrowheads="1"/>
          </p:cNvSpPr>
          <p:nvPr/>
        </p:nvSpPr>
        <p:spPr bwMode="auto">
          <a:xfrm rot="5400000">
            <a:off x="1424072" y="4856205"/>
            <a:ext cx="233417" cy="201463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3" name="AutoShape 311"/>
          <p:cNvSpPr>
            <a:spLocks noChangeShapeType="1"/>
          </p:cNvSpPr>
          <p:nvPr/>
        </p:nvSpPr>
        <p:spPr bwMode="auto">
          <a:xfrm rot="10800000" flipV="1">
            <a:off x="1343207" y="4958104"/>
            <a:ext cx="97231" cy="203851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" name="AutoShape 312"/>
          <p:cNvSpPr>
            <a:spLocks noChangeShapeType="1"/>
          </p:cNvSpPr>
          <p:nvPr/>
        </p:nvSpPr>
        <p:spPr bwMode="auto">
          <a:xfrm>
            <a:off x="1641900" y="4958104"/>
            <a:ext cx="72340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6" name="Oval 319"/>
          <p:cNvSpPr>
            <a:spLocks noChangeArrowheads="1"/>
          </p:cNvSpPr>
          <p:nvPr/>
        </p:nvSpPr>
        <p:spPr bwMode="auto">
          <a:xfrm>
            <a:off x="1682680" y="4930810"/>
            <a:ext cx="53609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7" name="Oval 320"/>
          <p:cNvSpPr>
            <a:spLocks noChangeArrowheads="1"/>
          </p:cNvSpPr>
          <p:nvPr/>
        </p:nvSpPr>
        <p:spPr bwMode="auto">
          <a:xfrm>
            <a:off x="1317233" y="5130381"/>
            <a:ext cx="53760" cy="54538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8" name="Oval 321"/>
          <p:cNvSpPr>
            <a:spLocks noChangeArrowheads="1"/>
          </p:cNvSpPr>
          <p:nvPr/>
        </p:nvSpPr>
        <p:spPr bwMode="auto">
          <a:xfrm>
            <a:off x="2210697" y="5134158"/>
            <a:ext cx="55723" cy="54689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" name="Oval 322"/>
          <p:cNvSpPr>
            <a:spLocks noChangeArrowheads="1"/>
          </p:cNvSpPr>
          <p:nvPr/>
        </p:nvSpPr>
        <p:spPr bwMode="auto">
          <a:xfrm>
            <a:off x="2584751" y="4930810"/>
            <a:ext cx="54666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0" name="AutoShape 325"/>
          <p:cNvSpPr>
            <a:spLocks noChangeShapeType="1"/>
          </p:cNvSpPr>
          <p:nvPr/>
        </p:nvSpPr>
        <p:spPr bwMode="auto">
          <a:xfrm>
            <a:off x="1533028" y="4829136"/>
            <a:ext cx="906" cy="66171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1" name="AutoShape 326"/>
          <p:cNvSpPr>
            <a:spLocks noChangeShapeType="1"/>
          </p:cNvSpPr>
          <p:nvPr/>
        </p:nvSpPr>
        <p:spPr bwMode="auto">
          <a:xfrm>
            <a:off x="2437062" y="4837747"/>
            <a:ext cx="906" cy="66171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2" name="Oval 352"/>
          <p:cNvSpPr>
            <a:spLocks noChangeArrowheads="1"/>
          </p:cNvSpPr>
          <p:nvPr/>
        </p:nvSpPr>
        <p:spPr bwMode="auto">
          <a:xfrm>
            <a:off x="1118805" y="5119950"/>
            <a:ext cx="54666" cy="54689"/>
          </a:xfrm>
          <a:prstGeom prst="ellipse">
            <a:avLst/>
          </a:prstGeom>
          <a:solidFill>
            <a:srgbClr val="FFFFFF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3" name="AutoShape 306"/>
          <p:cNvSpPr>
            <a:spLocks noChangeArrowheads="1"/>
          </p:cNvSpPr>
          <p:nvPr/>
        </p:nvSpPr>
        <p:spPr bwMode="auto">
          <a:xfrm rot="5400000">
            <a:off x="3221291" y="4863379"/>
            <a:ext cx="234845" cy="201545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" name="AutoShape 307"/>
          <p:cNvSpPr>
            <a:spLocks noChangeShapeType="1"/>
          </p:cNvSpPr>
          <p:nvPr/>
        </p:nvSpPr>
        <p:spPr bwMode="auto">
          <a:xfrm rot="10800000" flipV="1">
            <a:off x="3141059" y="4965325"/>
            <a:ext cx="97270" cy="205097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" name="AutoShape 308"/>
          <p:cNvSpPr>
            <a:spLocks noChangeShapeType="1"/>
          </p:cNvSpPr>
          <p:nvPr/>
        </p:nvSpPr>
        <p:spPr bwMode="auto">
          <a:xfrm>
            <a:off x="3439875" y="4965325"/>
            <a:ext cx="72369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" name="AutoShape 312"/>
          <p:cNvSpPr>
            <a:spLocks noChangeShapeType="1"/>
          </p:cNvSpPr>
          <p:nvPr/>
        </p:nvSpPr>
        <p:spPr bwMode="auto">
          <a:xfrm>
            <a:off x="2542514" y="4964607"/>
            <a:ext cx="72340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" name="Oval 319"/>
          <p:cNvSpPr>
            <a:spLocks noChangeArrowheads="1"/>
          </p:cNvSpPr>
          <p:nvPr/>
        </p:nvSpPr>
        <p:spPr bwMode="auto">
          <a:xfrm>
            <a:off x="2583293" y="4937313"/>
            <a:ext cx="53609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8" name="Oval 321"/>
          <p:cNvSpPr>
            <a:spLocks noChangeArrowheads="1"/>
          </p:cNvSpPr>
          <p:nvPr/>
        </p:nvSpPr>
        <p:spPr bwMode="auto">
          <a:xfrm>
            <a:off x="3111310" y="5140660"/>
            <a:ext cx="55723" cy="54689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" name="Oval 322"/>
          <p:cNvSpPr>
            <a:spLocks noChangeArrowheads="1"/>
          </p:cNvSpPr>
          <p:nvPr/>
        </p:nvSpPr>
        <p:spPr bwMode="auto">
          <a:xfrm>
            <a:off x="3485365" y="4937313"/>
            <a:ext cx="54666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0" name="AutoShape 326"/>
          <p:cNvSpPr>
            <a:spLocks noChangeShapeType="1"/>
          </p:cNvSpPr>
          <p:nvPr/>
        </p:nvSpPr>
        <p:spPr bwMode="auto">
          <a:xfrm>
            <a:off x="3337676" y="4844250"/>
            <a:ext cx="906" cy="66171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1" name="AutoShape 382"/>
          <p:cNvSpPr>
            <a:spLocks noChangeArrowheads="1"/>
          </p:cNvSpPr>
          <p:nvPr/>
        </p:nvSpPr>
        <p:spPr bwMode="auto">
          <a:xfrm>
            <a:off x="632406" y="5064821"/>
            <a:ext cx="438234" cy="448091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" name="AutoShape 350"/>
          <p:cNvSpPr>
            <a:spLocks noChangeArrowheads="1"/>
          </p:cNvSpPr>
          <p:nvPr/>
        </p:nvSpPr>
        <p:spPr bwMode="auto">
          <a:xfrm rot="5400000">
            <a:off x="832749" y="5061993"/>
            <a:ext cx="234017" cy="200392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3" name="AutoShape 351"/>
          <p:cNvSpPr>
            <a:spLocks noChangeShapeType="1"/>
          </p:cNvSpPr>
          <p:nvPr/>
        </p:nvSpPr>
        <p:spPr bwMode="auto">
          <a:xfrm>
            <a:off x="1063846" y="5162718"/>
            <a:ext cx="72938" cy="90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" name="AutoShape 357"/>
          <p:cNvSpPr>
            <a:spLocks noChangeShapeType="1"/>
          </p:cNvSpPr>
          <p:nvPr/>
        </p:nvSpPr>
        <p:spPr bwMode="auto">
          <a:xfrm>
            <a:off x="673633" y="5162718"/>
            <a:ext cx="166868" cy="90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7" name="AutoShape 308"/>
          <p:cNvSpPr>
            <a:spLocks noChangeShapeType="1"/>
          </p:cNvSpPr>
          <p:nvPr/>
        </p:nvSpPr>
        <p:spPr bwMode="auto">
          <a:xfrm>
            <a:off x="3443172" y="4958822"/>
            <a:ext cx="72369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8" name="Oval 322"/>
          <p:cNvSpPr>
            <a:spLocks noChangeArrowheads="1"/>
          </p:cNvSpPr>
          <p:nvPr/>
        </p:nvSpPr>
        <p:spPr bwMode="auto">
          <a:xfrm>
            <a:off x="3488662" y="4930810"/>
            <a:ext cx="54666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9" name="AutoShape 306"/>
          <p:cNvSpPr>
            <a:spLocks noChangeArrowheads="1"/>
          </p:cNvSpPr>
          <p:nvPr/>
        </p:nvSpPr>
        <p:spPr bwMode="auto">
          <a:xfrm rot="5400000">
            <a:off x="4125202" y="4863379"/>
            <a:ext cx="234845" cy="201545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0" name="AutoShape 307"/>
          <p:cNvSpPr>
            <a:spLocks noChangeShapeType="1"/>
          </p:cNvSpPr>
          <p:nvPr/>
        </p:nvSpPr>
        <p:spPr bwMode="auto">
          <a:xfrm rot="10800000" flipV="1">
            <a:off x="4044970" y="4965325"/>
            <a:ext cx="97270" cy="205097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1" name="AutoShape 308"/>
          <p:cNvSpPr>
            <a:spLocks noChangeShapeType="1"/>
          </p:cNvSpPr>
          <p:nvPr/>
        </p:nvSpPr>
        <p:spPr bwMode="auto">
          <a:xfrm>
            <a:off x="4343786" y="4965325"/>
            <a:ext cx="72369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2" name="AutoShape 312"/>
          <p:cNvSpPr>
            <a:spLocks noChangeShapeType="1"/>
          </p:cNvSpPr>
          <p:nvPr/>
        </p:nvSpPr>
        <p:spPr bwMode="auto">
          <a:xfrm>
            <a:off x="3446425" y="4964607"/>
            <a:ext cx="72340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3" name="Oval 321"/>
          <p:cNvSpPr>
            <a:spLocks noChangeArrowheads="1"/>
          </p:cNvSpPr>
          <p:nvPr/>
        </p:nvSpPr>
        <p:spPr bwMode="auto">
          <a:xfrm>
            <a:off x="4015221" y="5140660"/>
            <a:ext cx="55723" cy="54689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" name="Oval 322"/>
          <p:cNvSpPr>
            <a:spLocks noChangeArrowheads="1"/>
          </p:cNvSpPr>
          <p:nvPr/>
        </p:nvSpPr>
        <p:spPr bwMode="auto">
          <a:xfrm>
            <a:off x="4389275" y="4937313"/>
            <a:ext cx="54666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" name="AutoShape 326"/>
          <p:cNvSpPr>
            <a:spLocks noChangeShapeType="1"/>
          </p:cNvSpPr>
          <p:nvPr/>
        </p:nvSpPr>
        <p:spPr bwMode="auto">
          <a:xfrm>
            <a:off x="4241587" y="4844250"/>
            <a:ext cx="906" cy="66171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1" name="AutoShape 299"/>
          <p:cNvSpPr>
            <a:spLocks noChangeShapeType="1"/>
          </p:cNvSpPr>
          <p:nvPr/>
        </p:nvSpPr>
        <p:spPr bwMode="auto">
          <a:xfrm flipH="1">
            <a:off x="3507999" y="2140725"/>
            <a:ext cx="1039" cy="3558271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658 Grupo"/>
          <p:cNvGrpSpPr/>
          <p:nvPr/>
        </p:nvGrpSpPr>
        <p:grpSpPr>
          <a:xfrm>
            <a:off x="2569386" y="2543258"/>
            <a:ext cx="345159" cy="433398"/>
            <a:chOff x="8026370" y="4102633"/>
            <a:chExt cx="505560" cy="634807"/>
          </a:xfrm>
        </p:grpSpPr>
        <p:grpSp>
          <p:nvGrpSpPr>
            <p:cNvPr id="3" name="Group 192"/>
            <p:cNvGrpSpPr>
              <a:grpSpLocks/>
            </p:cNvGrpSpPr>
            <p:nvPr/>
          </p:nvGrpSpPr>
          <p:grpSpPr bwMode="auto">
            <a:xfrm rot="16200000" flipV="1">
              <a:off x="8024239" y="4177988"/>
              <a:ext cx="543981" cy="471401"/>
              <a:chOff x="7353" y="3221"/>
              <a:chExt cx="477" cy="413"/>
            </a:xfrm>
          </p:grpSpPr>
          <p:sp>
            <p:nvSpPr>
              <p:cNvPr id="663" name="AutoShape 193"/>
              <p:cNvSpPr>
                <a:spLocks noChangeArrowheads="1"/>
              </p:cNvSpPr>
              <p:nvPr/>
            </p:nvSpPr>
            <p:spPr bwMode="auto">
              <a:xfrm rot="5400000">
                <a:off x="7457" y="3241"/>
                <a:ext cx="300" cy="259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AutoShape 194"/>
              <p:cNvSpPr>
                <a:spLocks noChangeShapeType="1"/>
              </p:cNvSpPr>
              <p:nvPr/>
            </p:nvSpPr>
            <p:spPr bwMode="auto">
              <a:xfrm rot="10800000" flipV="1">
                <a:off x="7353" y="3372"/>
                <a:ext cx="125" cy="262"/>
              </a:xfrm>
              <a:prstGeom prst="bentConnector2">
                <a:avLst/>
              </a:prstGeom>
              <a:noFill/>
              <a:ln w="19050">
                <a:solidFill>
                  <a:srgbClr val="5A5A5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AutoShape 195"/>
              <p:cNvSpPr>
                <a:spLocks noChangeShapeType="1"/>
              </p:cNvSpPr>
              <p:nvPr/>
            </p:nvSpPr>
            <p:spPr bwMode="auto">
              <a:xfrm>
                <a:off x="7737" y="3372"/>
                <a:ext cx="93" cy="0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61" name="Oval 285"/>
            <p:cNvSpPr>
              <a:spLocks noChangeArrowheads="1"/>
            </p:cNvSpPr>
            <p:nvPr/>
          </p:nvSpPr>
          <p:spPr bwMode="auto">
            <a:xfrm>
              <a:off x="8026370" y="4657357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" name="Oval 288"/>
            <p:cNvSpPr>
              <a:spLocks noChangeArrowheads="1"/>
            </p:cNvSpPr>
            <p:nvPr/>
          </p:nvSpPr>
          <p:spPr bwMode="auto">
            <a:xfrm>
              <a:off x="8315262" y="4102633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636 Grupo"/>
          <p:cNvGrpSpPr/>
          <p:nvPr/>
        </p:nvGrpSpPr>
        <p:grpSpPr>
          <a:xfrm>
            <a:off x="4377207" y="2530252"/>
            <a:ext cx="345158" cy="433399"/>
            <a:chOff x="8026370" y="4102633"/>
            <a:chExt cx="505560" cy="634807"/>
          </a:xfrm>
        </p:grpSpPr>
        <p:grpSp>
          <p:nvGrpSpPr>
            <p:cNvPr id="8" name="Group 192"/>
            <p:cNvGrpSpPr>
              <a:grpSpLocks/>
            </p:cNvGrpSpPr>
            <p:nvPr/>
          </p:nvGrpSpPr>
          <p:grpSpPr bwMode="auto">
            <a:xfrm rot="16200000" flipV="1">
              <a:off x="8024239" y="4177988"/>
              <a:ext cx="543981" cy="471401"/>
              <a:chOff x="7353" y="3221"/>
              <a:chExt cx="477" cy="413"/>
            </a:xfrm>
          </p:grpSpPr>
          <p:sp>
            <p:nvSpPr>
              <p:cNvPr id="641" name="AutoShape 193"/>
              <p:cNvSpPr>
                <a:spLocks noChangeArrowheads="1"/>
              </p:cNvSpPr>
              <p:nvPr/>
            </p:nvSpPr>
            <p:spPr bwMode="auto">
              <a:xfrm rot="5400000">
                <a:off x="7457" y="3241"/>
                <a:ext cx="300" cy="259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AutoShape 194"/>
              <p:cNvSpPr>
                <a:spLocks noChangeShapeType="1"/>
              </p:cNvSpPr>
              <p:nvPr/>
            </p:nvSpPr>
            <p:spPr bwMode="auto">
              <a:xfrm rot="10800000" flipV="1">
                <a:off x="7353" y="3372"/>
                <a:ext cx="125" cy="262"/>
              </a:xfrm>
              <a:prstGeom prst="bentConnector2">
                <a:avLst/>
              </a:prstGeom>
              <a:noFill/>
              <a:ln w="19050">
                <a:solidFill>
                  <a:srgbClr val="5A5A5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AutoShape 195"/>
              <p:cNvSpPr>
                <a:spLocks noChangeShapeType="1"/>
              </p:cNvSpPr>
              <p:nvPr/>
            </p:nvSpPr>
            <p:spPr bwMode="auto">
              <a:xfrm>
                <a:off x="7737" y="3372"/>
                <a:ext cx="93" cy="0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39" name="Oval 285"/>
            <p:cNvSpPr>
              <a:spLocks noChangeArrowheads="1"/>
            </p:cNvSpPr>
            <p:nvPr/>
          </p:nvSpPr>
          <p:spPr bwMode="auto">
            <a:xfrm>
              <a:off x="8026370" y="4657357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" name="Oval 288"/>
            <p:cNvSpPr>
              <a:spLocks noChangeArrowheads="1"/>
            </p:cNvSpPr>
            <p:nvPr/>
          </p:nvSpPr>
          <p:spPr bwMode="auto">
            <a:xfrm>
              <a:off x="8315262" y="4102633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643 Grupo"/>
          <p:cNvGrpSpPr/>
          <p:nvPr/>
        </p:nvGrpSpPr>
        <p:grpSpPr>
          <a:xfrm>
            <a:off x="2569385" y="5137937"/>
            <a:ext cx="345158" cy="433399"/>
            <a:chOff x="8026370" y="4102633"/>
            <a:chExt cx="505560" cy="634807"/>
          </a:xfrm>
        </p:grpSpPr>
        <p:grpSp>
          <p:nvGrpSpPr>
            <p:cNvPr id="10" name="Group 192"/>
            <p:cNvGrpSpPr>
              <a:grpSpLocks/>
            </p:cNvGrpSpPr>
            <p:nvPr/>
          </p:nvGrpSpPr>
          <p:grpSpPr bwMode="auto">
            <a:xfrm rot="16200000" flipV="1">
              <a:off x="8024239" y="4177988"/>
              <a:ext cx="543981" cy="471401"/>
              <a:chOff x="7353" y="3221"/>
              <a:chExt cx="477" cy="413"/>
            </a:xfrm>
          </p:grpSpPr>
          <p:sp>
            <p:nvSpPr>
              <p:cNvPr id="648" name="AutoShape 193"/>
              <p:cNvSpPr>
                <a:spLocks noChangeArrowheads="1"/>
              </p:cNvSpPr>
              <p:nvPr/>
            </p:nvSpPr>
            <p:spPr bwMode="auto">
              <a:xfrm rot="5400000">
                <a:off x="7457" y="3241"/>
                <a:ext cx="300" cy="259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AutoShape 194"/>
              <p:cNvSpPr>
                <a:spLocks noChangeShapeType="1"/>
              </p:cNvSpPr>
              <p:nvPr/>
            </p:nvSpPr>
            <p:spPr bwMode="auto">
              <a:xfrm rot="10800000" flipV="1">
                <a:off x="7353" y="3372"/>
                <a:ext cx="125" cy="262"/>
              </a:xfrm>
              <a:prstGeom prst="bentConnector2">
                <a:avLst/>
              </a:prstGeom>
              <a:noFill/>
              <a:ln w="19050">
                <a:solidFill>
                  <a:srgbClr val="5A5A5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AutoShape 195"/>
              <p:cNvSpPr>
                <a:spLocks noChangeShapeType="1"/>
              </p:cNvSpPr>
              <p:nvPr/>
            </p:nvSpPr>
            <p:spPr bwMode="auto">
              <a:xfrm>
                <a:off x="7737" y="3372"/>
                <a:ext cx="93" cy="0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46" name="Oval 285"/>
            <p:cNvSpPr>
              <a:spLocks noChangeArrowheads="1"/>
            </p:cNvSpPr>
            <p:nvPr/>
          </p:nvSpPr>
          <p:spPr bwMode="auto">
            <a:xfrm>
              <a:off x="8026370" y="4657357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7" name="Oval 288"/>
            <p:cNvSpPr>
              <a:spLocks noChangeArrowheads="1"/>
            </p:cNvSpPr>
            <p:nvPr/>
          </p:nvSpPr>
          <p:spPr bwMode="auto">
            <a:xfrm>
              <a:off x="8315262" y="4102633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651 Grupo"/>
          <p:cNvGrpSpPr/>
          <p:nvPr/>
        </p:nvGrpSpPr>
        <p:grpSpPr>
          <a:xfrm>
            <a:off x="3486301" y="2543258"/>
            <a:ext cx="345158" cy="433399"/>
            <a:chOff x="8026370" y="4102633"/>
            <a:chExt cx="505560" cy="634807"/>
          </a:xfrm>
        </p:grpSpPr>
        <p:grpSp>
          <p:nvGrpSpPr>
            <p:cNvPr id="12" name="Group 192"/>
            <p:cNvGrpSpPr>
              <a:grpSpLocks/>
            </p:cNvGrpSpPr>
            <p:nvPr/>
          </p:nvGrpSpPr>
          <p:grpSpPr bwMode="auto">
            <a:xfrm rot="16200000" flipV="1">
              <a:off x="8024239" y="4177988"/>
              <a:ext cx="543981" cy="471401"/>
              <a:chOff x="7353" y="3221"/>
              <a:chExt cx="477" cy="413"/>
            </a:xfrm>
          </p:grpSpPr>
          <p:sp>
            <p:nvSpPr>
              <p:cNvPr id="656" name="AutoShape 193"/>
              <p:cNvSpPr>
                <a:spLocks noChangeArrowheads="1"/>
              </p:cNvSpPr>
              <p:nvPr/>
            </p:nvSpPr>
            <p:spPr bwMode="auto">
              <a:xfrm rot="5400000">
                <a:off x="7457" y="3241"/>
                <a:ext cx="300" cy="259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AutoShape 194"/>
              <p:cNvSpPr>
                <a:spLocks noChangeShapeType="1"/>
              </p:cNvSpPr>
              <p:nvPr/>
            </p:nvSpPr>
            <p:spPr bwMode="auto">
              <a:xfrm rot="10800000" flipV="1">
                <a:off x="7353" y="3372"/>
                <a:ext cx="125" cy="262"/>
              </a:xfrm>
              <a:prstGeom prst="bentConnector2">
                <a:avLst/>
              </a:prstGeom>
              <a:noFill/>
              <a:ln w="19050">
                <a:solidFill>
                  <a:srgbClr val="5A5A5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AutoShape 195"/>
              <p:cNvSpPr>
                <a:spLocks noChangeShapeType="1"/>
              </p:cNvSpPr>
              <p:nvPr/>
            </p:nvSpPr>
            <p:spPr bwMode="auto">
              <a:xfrm>
                <a:off x="7737" y="3372"/>
                <a:ext cx="93" cy="0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54" name="Oval 285"/>
            <p:cNvSpPr>
              <a:spLocks noChangeArrowheads="1"/>
            </p:cNvSpPr>
            <p:nvPr/>
          </p:nvSpPr>
          <p:spPr bwMode="auto">
            <a:xfrm>
              <a:off x="8026370" y="4657357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" name="Oval 288"/>
            <p:cNvSpPr>
              <a:spLocks noChangeArrowheads="1"/>
            </p:cNvSpPr>
            <p:nvPr/>
          </p:nvSpPr>
          <p:spPr bwMode="auto">
            <a:xfrm>
              <a:off x="8315262" y="4102633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665 Grupo"/>
          <p:cNvGrpSpPr/>
          <p:nvPr/>
        </p:nvGrpSpPr>
        <p:grpSpPr>
          <a:xfrm>
            <a:off x="1678480" y="2549760"/>
            <a:ext cx="345158" cy="433399"/>
            <a:chOff x="8026370" y="4102633"/>
            <a:chExt cx="505560" cy="634807"/>
          </a:xfrm>
        </p:grpSpPr>
        <p:grpSp>
          <p:nvGrpSpPr>
            <p:cNvPr id="14" name="Group 192"/>
            <p:cNvGrpSpPr>
              <a:grpSpLocks/>
            </p:cNvGrpSpPr>
            <p:nvPr/>
          </p:nvGrpSpPr>
          <p:grpSpPr bwMode="auto">
            <a:xfrm rot="16200000" flipV="1">
              <a:off x="8024239" y="4177988"/>
              <a:ext cx="543981" cy="471401"/>
              <a:chOff x="7353" y="3221"/>
              <a:chExt cx="477" cy="413"/>
            </a:xfrm>
          </p:grpSpPr>
          <p:sp>
            <p:nvSpPr>
              <p:cNvPr id="670" name="AutoShape 193"/>
              <p:cNvSpPr>
                <a:spLocks noChangeArrowheads="1"/>
              </p:cNvSpPr>
              <p:nvPr/>
            </p:nvSpPr>
            <p:spPr bwMode="auto">
              <a:xfrm rot="5400000">
                <a:off x="7457" y="3241"/>
                <a:ext cx="300" cy="259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AutoShape 194"/>
              <p:cNvSpPr>
                <a:spLocks noChangeShapeType="1"/>
              </p:cNvSpPr>
              <p:nvPr/>
            </p:nvSpPr>
            <p:spPr bwMode="auto">
              <a:xfrm rot="10800000" flipV="1">
                <a:off x="7353" y="3372"/>
                <a:ext cx="125" cy="262"/>
              </a:xfrm>
              <a:prstGeom prst="bentConnector2">
                <a:avLst/>
              </a:prstGeom>
              <a:noFill/>
              <a:ln w="19050">
                <a:solidFill>
                  <a:srgbClr val="5A5A5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AutoShape 195"/>
              <p:cNvSpPr>
                <a:spLocks noChangeShapeType="1"/>
              </p:cNvSpPr>
              <p:nvPr/>
            </p:nvSpPr>
            <p:spPr bwMode="auto">
              <a:xfrm>
                <a:off x="7737" y="3372"/>
                <a:ext cx="93" cy="0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68" name="Oval 285"/>
            <p:cNvSpPr>
              <a:spLocks noChangeArrowheads="1"/>
            </p:cNvSpPr>
            <p:nvPr/>
          </p:nvSpPr>
          <p:spPr bwMode="auto">
            <a:xfrm>
              <a:off x="8026370" y="4657357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" name="Oval 288"/>
            <p:cNvSpPr>
              <a:spLocks noChangeArrowheads="1"/>
            </p:cNvSpPr>
            <p:nvPr/>
          </p:nvSpPr>
          <p:spPr bwMode="auto">
            <a:xfrm>
              <a:off x="8315262" y="4102633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672 Grupo"/>
          <p:cNvGrpSpPr/>
          <p:nvPr/>
        </p:nvGrpSpPr>
        <p:grpSpPr>
          <a:xfrm>
            <a:off x="4370703" y="3395145"/>
            <a:ext cx="345158" cy="433399"/>
            <a:chOff x="8026370" y="4102633"/>
            <a:chExt cx="505560" cy="634807"/>
          </a:xfrm>
        </p:grpSpPr>
        <p:grpSp>
          <p:nvGrpSpPr>
            <p:cNvPr id="16" name="Group 192"/>
            <p:cNvGrpSpPr>
              <a:grpSpLocks/>
            </p:cNvGrpSpPr>
            <p:nvPr/>
          </p:nvGrpSpPr>
          <p:grpSpPr bwMode="auto">
            <a:xfrm rot="16200000" flipV="1">
              <a:off x="8024239" y="4177988"/>
              <a:ext cx="543981" cy="471401"/>
              <a:chOff x="7353" y="3221"/>
              <a:chExt cx="477" cy="413"/>
            </a:xfrm>
          </p:grpSpPr>
          <p:sp>
            <p:nvSpPr>
              <p:cNvPr id="677" name="AutoShape 193"/>
              <p:cNvSpPr>
                <a:spLocks noChangeArrowheads="1"/>
              </p:cNvSpPr>
              <p:nvPr/>
            </p:nvSpPr>
            <p:spPr bwMode="auto">
              <a:xfrm rot="5400000">
                <a:off x="7457" y="3241"/>
                <a:ext cx="300" cy="259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AutoShape 194"/>
              <p:cNvSpPr>
                <a:spLocks noChangeShapeType="1"/>
              </p:cNvSpPr>
              <p:nvPr/>
            </p:nvSpPr>
            <p:spPr bwMode="auto">
              <a:xfrm rot="10800000" flipV="1">
                <a:off x="7353" y="3372"/>
                <a:ext cx="125" cy="262"/>
              </a:xfrm>
              <a:prstGeom prst="bentConnector2">
                <a:avLst/>
              </a:prstGeom>
              <a:noFill/>
              <a:ln w="19050">
                <a:solidFill>
                  <a:srgbClr val="5A5A5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AutoShape 195"/>
              <p:cNvSpPr>
                <a:spLocks noChangeShapeType="1"/>
              </p:cNvSpPr>
              <p:nvPr/>
            </p:nvSpPr>
            <p:spPr bwMode="auto">
              <a:xfrm>
                <a:off x="7737" y="3372"/>
                <a:ext cx="93" cy="0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75" name="Oval 285"/>
            <p:cNvSpPr>
              <a:spLocks noChangeArrowheads="1"/>
            </p:cNvSpPr>
            <p:nvPr/>
          </p:nvSpPr>
          <p:spPr bwMode="auto">
            <a:xfrm>
              <a:off x="8026370" y="4657357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Oval 288"/>
            <p:cNvSpPr>
              <a:spLocks noChangeArrowheads="1"/>
            </p:cNvSpPr>
            <p:nvPr/>
          </p:nvSpPr>
          <p:spPr bwMode="auto">
            <a:xfrm>
              <a:off x="8315262" y="4102633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679 Grupo"/>
          <p:cNvGrpSpPr/>
          <p:nvPr/>
        </p:nvGrpSpPr>
        <p:grpSpPr>
          <a:xfrm>
            <a:off x="3486301" y="3408151"/>
            <a:ext cx="345158" cy="433399"/>
            <a:chOff x="8026370" y="4102633"/>
            <a:chExt cx="505560" cy="634807"/>
          </a:xfrm>
        </p:grpSpPr>
        <p:grpSp>
          <p:nvGrpSpPr>
            <p:cNvPr id="18" name="Group 192"/>
            <p:cNvGrpSpPr>
              <a:grpSpLocks/>
            </p:cNvGrpSpPr>
            <p:nvPr/>
          </p:nvGrpSpPr>
          <p:grpSpPr bwMode="auto">
            <a:xfrm rot="16200000" flipV="1">
              <a:off x="8024239" y="4177988"/>
              <a:ext cx="543981" cy="471401"/>
              <a:chOff x="7353" y="3221"/>
              <a:chExt cx="477" cy="413"/>
            </a:xfrm>
          </p:grpSpPr>
          <p:sp>
            <p:nvSpPr>
              <p:cNvPr id="684" name="AutoShape 193"/>
              <p:cNvSpPr>
                <a:spLocks noChangeArrowheads="1"/>
              </p:cNvSpPr>
              <p:nvPr/>
            </p:nvSpPr>
            <p:spPr bwMode="auto">
              <a:xfrm rot="5400000">
                <a:off x="7457" y="3241"/>
                <a:ext cx="300" cy="259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AutoShape 194"/>
              <p:cNvSpPr>
                <a:spLocks noChangeShapeType="1"/>
              </p:cNvSpPr>
              <p:nvPr/>
            </p:nvSpPr>
            <p:spPr bwMode="auto">
              <a:xfrm rot="10800000" flipV="1">
                <a:off x="7353" y="3372"/>
                <a:ext cx="125" cy="262"/>
              </a:xfrm>
              <a:prstGeom prst="bentConnector2">
                <a:avLst/>
              </a:prstGeom>
              <a:noFill/>
              <a:ln w="19050">
                <a:solidFill>
                  <a:srgbClr val="5A5A5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AutoShape 195"/>
              <p:cNvSpPr>
                <a:spLocks noChangeShapeType="1"/>
              </p:cNvSpPr>
              <p:nvPr/>
            </p:nvSpPr>
            <p:spPr bwMode="auto">
              <a:xfrm>
                <a:off x="7737" y="3372"/>
                <a:ext cx="93" cy="0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2" name="Oval 285"/>
            <p:cNvSpPr>
              <a:spLocks noChangeArrowheads="1"/>
            </p:cNvSpPr>
            <p:nvPr/>
          </p:nvSpPr>
          <p:spPr bwMode="auto">
            <a:xfrm>
              <a:off x="8026370" y="4657357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" name="Oval 288"/>
            <p:cNvSpPr>
              <a:spLocks noChangeArrowheads="1"/>
            </p:cNvSpPr>
            <p:nvPr/>
          </p:nvSpPr>
          <p:spPr bwMode="auto">
            <a:xfrm>
              <a:off x="8315262" y="4102633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" name="686 Grupo"/>
          <p:cNvGrpSpPr/>
          <p:nvPr/>
        </p:nvGrpSpPr>
        <p:grpSpPr>
          <a:xfrm>
            <a:off x="2575888" y="3408151"/>
            <a:ext cx="345158" cy="433399"/>
            <a:chOff x="8026370" y="4102633"/>
            <a:chExt cx="505560" cy="634807"/>
          </a:xfrm>
        </p:grpSpPr>
        <p:grpSp>
          <p:nvGrpSpPr>
            <p:cNvPr id="20" name="Group 192"/>
            <p:cNvGrpSpPr>
              <a:grpSpLocks/>
            </p:cNvGrpSpPr>
            <p:nvPr/>
          </p:nvGrpSpPr>
          <p:grpSpPr bwMode="auto">
            <a:xfrm rot="16200000" flipV="1">
              <a:off x="8024239" y="4177988"/>
              <a:ext cx="543981" cy="471401"/>
              <a:chOff x="7353" y="3221"/>
              <a:chExt cx="477" cy="413"/>
            </a:xfrm>
          </p:grpSpPr>
          <p:sp>
            <p:nvSpPr>
              <p:cNvPr id="691" name="AutoShape 193"/>
              <p:cNvSpPr>
                <a:spLocks noChangeArrowheads="1"/>
              </p:cNvSpPr>
              <p:nvPr/>
            </p:nvSpPr>
            <p:spPr bwMode="auto">
              <a:xfrm rot="5400000">
                <a:off x="7457" y="3241"/>
                <a:ext cx="300" cy="259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AutoShape 194"/>
              <p:cNvSpPr>
                <a:spLocks noChangeShapeType="1"/>
              </p:cNvSpPr>
              <p:nvPr/>
            </p:nvSpPr>
            <p:spPr bwMode="auto">
              <a:xfrm rot="10800000" flipV="1">
                <a:off x="7353" y="3372"/>
                <a:ext cx="125" cy="262"/>
              </a:xfrm>
              <a:prstGeom prst="bentConnector2">
                <a:avLst/>
              </a:prstGeom>
              <a:noFill/>
              <a:ln w="19050">
                <a:solidFill>
                  <a:srgbClr val="5A5A5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AutoShape 195"/>
              <p:cNvSpPr>
                <a:spLocks noChangeShapeType="1"/>
              </p:cNvSpPr>
              <p:nvPr/>
            </p:nvSpPr>
            <p:spPr bwMode="auto">
              <a:xfrm>
                <a:off x="7737" y="3372"/>
                <a:ext cx="93" cy="0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9" name="Oval 285"/>
            <p:cNvSpPr>
              <a:spLocks noChangeArrowheads="1"/>
            </p:cNvSpPr>
            <p:nvPr/>
          </p:nvSpPr>
          <p:spPr bwMode="auto">
            <a:xfrm>
              <a:off x="8026370" y="4657357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Oval 288"/>
            <p:cNvSpPr>
              <a:spLocks noChangeArrowheads="1"/>
            </p:cNvSpPr>
            <p:nvPr/>
          </p:nvSpPr>
          <p:spPr bwMode="auto">
            <a:xfrm>
              <a:off x="8315262" y="4102633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693 Grupo"/>
          <p:cNvGrpSpPr/>
          <p:nvPr/>
        </p:nvGrpSpPr>
        <p:grpSpPr>
          <a:xfrm>
            <a:off x="1684983" y="3408151"/>
            <a:ext cx="345158" cy="433399"/>
            <a:chOff x="8026370" y="4102633"/>
            <a:chExt cx="505560" cy="634807"/>
          </a:xfrm>
        </p:grpSpPr>
        <p:grpSp>
          <p:nvGrpSpPr>
            <p:cNvPr id="22" name="Group 192"/>
            <p:cNvGrpSpPr>
              <a:grpSpLocks/>
            </p:cNvGrpSpPr>
            <p:nvPr/>
          </p:nvGrpSpPr>
          <p:grpSpPr bwMode="auto">
            <a:xfrm rot="16200000" flipV="1">
              <a:off x="8024239" y="4177988"/>
              <a:ext cx="543981" cy="471401"/>
              <a:chOff x="7353" y="3221"/>
              <a:chExt cx="477" cy="413"/>
            </a:xfrm>
          </p:grpSpPr>
          <p:sp>
            <p:nvSpPr>
              <p:cNvPr id="698" name="AutoShape 193"/>
              <p:cNvSpPr>
                <a:spLocks noChangeArrowheads="1"/>
              </p:cNvSpPr>
              <p:nvPr/>
            </p:nvSpPr>
            <p:spPr bwMode="auto">
              <a:xfrm rot="5400000">
                <a:off x="7457" y="3241"/>
                <a:ext cx="300" cy="259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AutoShape 194"/>
              <p:cNvSpPr>
                <a:spLocks noChangeShapeType="1"/>
              </p:cNvSpPr>
              <p:nvPr/>
            </p:nvSpPr>
            <p:spPr bwMode="auto">
              <a:xfrm rot="10800000" flipV="1">
                <a:off x="7353" y="3372"/>
                <a:ext cx="125" cy="262"/>
              </a:xfrm>
              <a:prstGeom prst="bentConnector2">
                <a:avLst/>
              </a:prstGeom>
              <a:noFill/>
              <a:ln w="19050">
                <a:solidFill>
                  <a:srgbClr val="5A5A5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AutoShape 195"/>
              <p:cNvSpPr>
                <a:spLocks noChangeShapeType="1"/>
              </p:cNvSpPr>
              <p:nvPr/>
            </p:nvSpPr>
            <p:spPr bwMode="auto">
              <a:xfrm>
                <a:off x="7737" y="3372"/>
                <a:ext cx="93" cy="0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96" name="Oval 285"/>
            <p:cNvSpPr>
              <a:spLocks noChangeArrowheads="1"/>
            </p:cNvSpPr>
            <p:nvPr/>
          </p:nvSpPr>
          <p:spPr bwMode="auto">
            <a:xfrm>
              <a:off x="8026370" y="4657357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Oval 288"/>
            <p:cNvSpPr>
              <a:spLocks noChangeArrowheads="1"/>
            </p:cNvSpPr>
            <p:nvPr/>
          </p:nvSpPr>
          <p:spPr bwMode="auto">
            <a:xfrm>
              <a:off x="8315262" y="4102633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700 Grupo"/>
          <p:cNvGrpSpPr/>
          <p:nvPr/>
        </p:nvGrpSpPr>
        <p:grpSpPr>
          <a:xfrm>
            <a:off x="4370703" y="4253535"/>
            <a:ext cx="345158" cy="433399"/>
            <a:chOff x="8026370" y="4102633"/>
            <a:chExt cx="505560" cy="634807"/>
          </a:xfrm>
        </p:grpSpPr>
        <p:grpSp>
          <p:nvGrpSpPr>
            <p:cNvPr id="24" name="Group 192"/>
            <p:cNvGrpSpPr>
              <a:grpSpLocks/>
            </p:cNvGrpSpPr>
            <p:nvPr/>
          </p:nvGrpSpPr>
          <p:grpSpPr bwMode="auto">
            <a:xfrm rot="16200000" flipV="1">
              <a:off x="8024239" y="4177988"/>
              <a:ext cx="543981" cy="471401"/>
              <a:chOff x="7353" y="3221"/>
              <a:chExt cx="477" cy="413"/>
            </a:xfrm>
          </p:grpSpPr>
          <p:sp>
            <p:nvSpPr>
              <p:cNvPr id="705" name="AutoShape 193"/>
              <p:cNvSpPr>
                <a:spLocks noChangeArrowheads="1"/>
              </p:cNvSpPr>
              <p:nvPr/>
            </p:nvSpPr>
            <p:spPr bwMode="auto">
              <a:xfrm rot="5400000">
                <a:off x="7457" y="3241"/>
                <a:ext cx="300" cy="259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AutoShape 194"/>
              <p:cNvSpPr>
                <a:spLocks noChangeShapeType="1"/>
              </p:cNvSpPr>
              <p:nvPr/>
            </p:nvSpPr>
            <p:spPr bwMode="auto">
              <a:xfrm rot="10800000" flipV="1">
                <a:off x="7353" y="3372"/>
                <a:ext cx="125" cy="262"/>
              </a:xfrm>
              <a:prstGeom prst="bentConnector2">
                <a:avLst/>
              </a:prstGeom>
              <a:noFill/>
              <a:ln w="19050">
                <a:solidFill>
                  <a:srgbClr val="5A5A5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AutoShape 195"/>
              <p:cNvSpPr>
                <a:spLocks noChangeShapeType="1"/>
              </p:cNvSpPr>
              <p:nvPr/>
            </p:nvSpPr>
            <p:spPr bwMode="auto">
              <a:xfrm>
                <a:off x="7737" y="3372"/>
                <a:ext cx="93" cy="0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03" name="Oval 285"/>
            <p:cNvSpPr>
              <a:spLocks noChangeArrowheads="1"/>
            </p:cNvSpPr>
            <p:nvPr/>
          </p:nvSpPr>
          <p:spPr bwMode="auto">
            <a:xfrm>
              <a:off x="8026370" y="4657357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4" name="Oval 288"/>
            <p:cNvSpPr>
              <a:spLocks noChangeArrowheads="1"/>
            </p:cNvSpPr>
            <p:nvPr/>
          </p:nvSpPr>
          <p:spPr bwMode="auto">
            <a:xfrm>
              <a:off x="8315262" y="4102633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707 Grupo"/>
          <p:cNvGrpSpPr/>
          <p:nvPr/>
        </p:nvGrpSpPr>
        <p:grpSpPr>
          <a:xfrm>
            <a:off x="3479799" y="4266541"/>
            <a:ext cx="345158" cy="433399"/>
            <a:chOff x="8026370" y="4102633"/>
            <a:chExt cx="505560" cy="634807"/>
          </a:xfrm>
        </p:grpSpPr>
        <p:grpSp>
          <p:nvGrpSpPr>
            <p:cNvPr id="27" name="Group 192"/>
            <p:cNvGrpSpPr>
              <a:grpSpLocks/>
            </p:cNvGrpSpPr>
            <p:nvPr/>
          </p:nvGrpSpPr>
          <p:grpSpPr bwMode="auto">
            <a:xfrm rot="16200000" flipV="1">
              <a:off x="8024239" y="4177988"/>
              <a:ext cx="543981" cy="471401"/>
              <a:chOff x="7353" y="3221"/>
              <a:chExt cx="477" cy="413"/>
            </a:xfrm>
          </p:grpSpPr>
          <p:sp>
            <p:nvSpPr>
              <p:cNvPr id="712" name="AutoShape 193"/>
              <p:cNvSpPr>
                <a:spLocks noChangeArrowheads="1"/>
              </p:cNvSpPr>
              <p:nvPr/>
            </p:nvSpPr>
            <p:spPr bwMode="auto">
              <a:xfrm rot="5400000">
                <a:off x="7457" y="3241"/>
                <a:ext cx="300" cy="259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AutoShape 194"/>
              <p:cNvSpPr>
                <a:spLocks noChangeShapeType="1"/>
              </p:cNvSpPr>
              <p:nvPr/>
            </p:nvSpPr>
            <p:spPr bwMode="auto">
              <a:xfrm rot="10800000" flipV="1">
                <a:off x="7353" y="3372"/>
                <a:ext cx="125" cy="262"/>
              </a:xfrm>
              <a:prstGeom prst="bentConnector2">
                <a:avLst/>
              </a:prstGeom>
              <a:noFill/>
              <a:ln w="19050">
                <a:solidFill>
                  <a:srgbClr val="5A5A5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AutoShape 195"/>
              <p:cNvSpPr>
                <a:spLocks noChangeShapeType="1"/>
              </p:cNvSpPr>
              <p:nvPr/>
            </p:nvSpPr>
            <p:spPr bwMode="auto">
              <a:xfrm>
                <a:off x="7737" y="3372"/>
                <a:ext cx="93" cy="0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0" name="Oval 285"/>
            <p:cNvSpPr>
              <a:spLocks noChangeArrowheads="1"/>
            </p:cNvSpPr>
            <p:nvPr/>
          </p:nvSpPr>
          <p:spPr bwMode="auto">
            <a:xfrm>
              <a:off x="8026370" y="4657357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1" name="Oval 288"/>
            <p:cNvSpPr>
              <a:spLocks noChangeArrowheads="1"/>
            </p:cNvSpPr>
            <p:nvPr/>
          </p:nvSpPr>
          <p:spPr bwMode="auto">
            <a:xfrm>
              <a:off x="8315262" y="4102633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714 Grupo"/>
          <p:cNvGrpSpPr/>
          <p:nvPr/>
        </p:nvGrpSpPr>
        <p:grpSpPr>
          <a:xfrm>
            <a:off x="1678480" y="4266541"/>
            <a:ext cx="345158" cy="433399"/>
            <a:chOff x="8026370" y="4102633"/>
            <a:chExt cx="505560" cy="634807"/>
          </a:xfrm>
        </p:grpSpPr>
        <p:grpSp>
          <p:nvGrpSpPr>
            <p:cNvPr id="29" name="Group 192"/>
            <p:cNvGrpSpPr>
              <a:grpSpLocks/>
            </p:cNvGrpSpPr>
            <p:nvPr/>
          </p:nvGrpSpPr>
          <p:grpSpPr bwMode="auto">
            <a:xfrm rot="16200000" flipV="1">
              <a:off x="8024239" y="4177988"/>
              <a:ext cx="543981" cy="471401"/>
              <a:chOff x="7353" y="3221"/>
              <a:chExt cx="477" cy="413"/>
            </a:xfrm>
          </p:grpSpPr>
          <p:sp>
            <p:nvSpPr>
              <p:cNvPr id="719" name="AutoShape 193"/>
              <p:cNvSpPr>
                <a:spLocks noChangeArrowheads="1"/>
              </p:cNvSpPr>
              <p:nvPr/>
            </p:nvSpPr>
            <p:spPr bwMode="auto">
              <a:xfrm rot="5400000">
                <a:off x="7457" y="3241"/>
                <a:ext cx="300" cy="259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AutoShape 194"/>
              <p:cNvSpPr>
                <a:spLocks noChangeShapeType="1"/>
              </p:cNvSpPr>
              <p:nvPr/>
            </p:nvSpPr>
            <p:spPr bwMode="auto">
              <a:xfrm rot="10800000" flipV="1">
                <a:off x="7353" y="3372"/>
                <a:ext cx="125" cy="262"/>
              </a:xfrm>
              <a:prstGeom prst="bentConnector2">
                <a:avLst/>
              </a:prstGeom>
              <a:noFill/>
              <a:ln w="19050">
                <a:solidFill>
                  <a:srgbClr val="5A5A5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AutoShape 195"/>
              <p:cNvSpPr>
                <a:spLocks noChangeShapeType="1"/>
              </p:cNvSpPr>
              <p:nvPr/>
            </p:nvSpPr>
            <p:spPr bwMode="auto">
              <a:xfrm>
                <a:off x="7737" y="3372"/>
                <a:ext cx="93" cy="0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7" name="Oval 285"/>
            <p:cNvSpPr>
              <a:spLocks noChangeArrowheads="1"/>
            </p:cNvSpPr>
            <p:nvPr/>
          </p:nvSpPr>
          <p:spPr bwMode="auto">
            <a:xfrm>
              <a:off x="8026370" y="4657357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Oval 288"/>
            <p:cNvSpPr>
              <a:spLocks noChangeArrowheads="1"/>
            </p:cNvSpPr>
            <p:nvPr/>
          </p:nvSpPr>
          <p:spPr bwMode="auto">
            <a:xfrm>
              <a:off x="8315262" y="4102633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721 Grupo"/>
          <p:cNvGrpSpPr/>
          <p:nvPr/>
        </p:nvGrpSpPr>
        <p:grpSpPr>
          <a:xfrm>
            <a:off x="2562882" y="4273044"/>
            <a:ext cx="345158" cy="433399"/>
            <a:chOff x="8026370" y="4102633"/>
            <a:chExt cx="505560" cy="634807"/>
          </a:xfrm>
        </p:grpSpPr>
        <p:grpSp>
          <p:nvGrpSpPr>
            <p:cNvPr id="31" name="Group 192"/>
            <p:cNvGrpSpPr>
              <a:grpSpLocks/>
            </p:cNvGrpSpPr>
            <p:nvPr/>
          </p:nvGrpSpPr>
          <p:grpSpPr bwMode="auto">
            <a:xfrm rot="16200000" flipV="1">
              <a:off x="8024239" y="4177988"/>
              <a:ext cx="543981" cy="471401"/>
              <a:chOff x="7353" y="3221"/>
              <a:chExt cx="477" cy="413"/>
            </a:xfrm>
          </p:grpSpPr>
          <p:sp>
            <p:nvSpPr>
              <p:cNvPr id="726" name="AutoShape 193"/>
              <p:cNvSpPr>
                <a:spLocks noChangeArrowheads="1"/>
              </p:cNvSpPr>
              <p:nvPr/>
            </p:nvSpPr>
            <p:spPr bwMode="auto">
              <a:xfrm rot="5400000">
                <a:off x="7457" y="3241"/>
                <a:ext cx="300" cy="259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AutoShape 194"/>
              <p:cNvSpPr>
                <a:spLocks noChangeShapeType="1"/>
              </p:cNvSpPr>
              <p:nvPr/>
            </p:nvSpPr>
            <p:spPr bwMode="auto">
              <a:xfrm rot="10800000" flipV="1">
                <a:off x="7353" y="3372"/>
                <a:ext cx="125" cy="262"/>
              </a:xfrm>
              <a:prstGeom prst="bentConnector2">
                <a:avLst/>
              </a:prstGeom>
              <a:noFill/>
              <a:ln w="19050">
                <a:solidFill>
                  <a:srgbClr val="5A5A5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AutoShape 195"/>
              <p:cNvSpPr>
                <a:spLocks noChangeShapeType="1"/>
              </p:cNvSpPr>
              <p:nvPr/>
            </p:nvSpPr>
            <p:spPr bwMode="auto">
              <a:xfrm>
                <a:off x="7737" y="3372"/>
                <a:ext cx="93" cy="0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24" name="Oval 285"/>
            <p:cNvSpPr>
              <a:spLocks noChangeArrowheads="1"/>
            </p:cNvSpPr>
            <p:nvPr/>
          </p:nvSpPr>
          <p:spPr bwMode="auto">
            <a:xfrm>
              <a:off x="8026370" y="4657357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" name="Oval 288"/>
            <p:cNvSpPr>
              <a:spLocks noChangeArrowheads="1"/>
            </p:cNvSpPr>
            <p:nvPr/>
          </p:nvSpPr>
          <p:spPr bwMode="auto">
            <a:xfrm>
              <a:off x="8315262" y="4102633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6" name="728 Grupo"/>
          <p:cNvGrpSpPr/>
          <p:nvPr/>
        </p:nvGrpSpPr>
        <p:grpSpPr>
          <a:xfrm>
            <a:off x="4370703" y="5124931"/>
            <a:ext cx="345158" cy="433399"/>
            <a:chOff x="8026370" y="4102633"/>
            <a:chExt cx="505560" cy="634807"/>
          </a:xfrm>
        </p:grpSpPr>
        <p:grpSp>
          <p:nvGrpSpPr>
            <p:cNvPr id="737" name="Group 192"/>
            <p:cNvGrpSpPr>
              <a:grpSpLocks/>
            </p:cNvGrpSpPr>
            <p:nvPr/>
          </p:nvGrpSpPr>
          <p:grpSpPr bwMode="auto">
            <a:xfrm rot="16200000" flipV="1">
              <a:off x="8024239" y="4177988"/>
              <a:ext cx="543981" cy="471401"/>
              <a:chOff x="7353" y="3221"/>
              <a:chExt cx="477" cy="413"/>
            </a:xfrm>
          </p:grpSpPr>
          <p:sp>
            <p:nvSpPr>
              <p:cNvPr id="733" name="AutoShape 193"/>
              <p:cNvSpPr>
                <a:spLocks noChangeArrowheads="1"/>
              </p:cNvSpPr>
              <p:nvPr/>
            </p:nvSpPr>
            <p:spPr bwMode="auto">
              <a:xfrm rot="5400000">
                <a:off x="7457" y="3241"/>
                <a:ext cx="300" cy="259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AutoShape 194"/>
              <p:cNvSpPr>
                <a:spLocks noChangeShapeType="1"/>
              </p:cNvSpPr>
              <p:nvPr/>
            </p:nvSpPr>
            <p:spPr bwMode="auto">
              <a:xfrm rot="10800000" flipV="1">
                <a:off x="7353" y="3372"/>
                <a:ext cx="125" cy="262"/>
              </a:xfrm>
              <a:prstGeom prst="bentConnector2">
                <a:avLst/>
              </a:prstGeom>
              <a:noFill/>
              <a:ln w="19050">
                <a:solidFill>
                  <a:srgbClr val="5A5A5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AutoShape 195"/>
              <p:cNvSpPr>
                <a:spLocks noChangeShapeType="1"/>
              </p:cNvSpPr>
              <p:nvPr/>
            </p:nvSpPr>
            <p:spPr bwMode="auto">
              <a:xfrm>
                <a:off x="7737" y="3372"/>
                <a:ext cx="93" cy="0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1" name="Oval 285"/>
            <p:cNvSpPr>
              <a:spLocks noChangeArrowheads="1"/>
            </p:cNvSpPr>
            <p:nvPr/>
          </p:nvSpPr>
          <p:spPr bwMode="auto">
            <a:xfrm>
              <a:off x="8026370" y="4657357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" name="Oval 288"/>
            <p:cNvSpPr>
              <a:spLocks noChangeArrowheads="1"/>
            </p:cNvSpPr>
            <p:nvPr/>
          </p:nvSpPr>
          <p:spPr bwMode="auto">
            <a:xfrm>
              <a:off x="8315262" y="4102633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3" name="735 Grupo"/>
          <p:cNvGrpSpPr/>
          <p:nvPr/>
        </p:nvGrpSpPr>
        <p:grpSpPr>
          <a:xfrm>
            <a:off x="3479799" y="5131435"/>
            <a:ext cx="345158" cy="433399"/>
            <a:chOff x="8026370" y="4102633"/>
            <a:chExt cx="505560" cy="634807"/>
          </a:xfrm>
        </p:grpSpPr>
        <p:grpSp>
          <p:nvGrpSpPr>
            <p:cNvPr id="744" name="Group 192"/>
            <p:cNvGrpSpPr>
              <a:grpSpLocks/>
            </p:cNvGrpSpPr>
            <p:nvPr/>
          </p:nvGrpSpPr>
          <p:grpSpPr bwMode="auto">
            <a:xfrm rot="16200000" flipV="1">
              <a:off x="8024239" y="4177988"/>
              <a:ext cx="543981" cy="471401"/>
              <a:chOff x="7353" y="3221"/>
              <a:chExt cx="477" cy="413"/>
            </a:xfrm>
          </p:grpSpPr>
          <p:sp>
            <p:nvSpPr>
              <p:cNvPr id="740" name="AutoShape 193"/>
              <p:cNvSpPr>
                <a:spLocks noChangeArrowheads="1"/>
              </p:cNvSpPr>
              <p:nvPr/>
            </p:nvSpPr>
            <p:spPr bwMode="auto">
              <a:xfrm rot="5400000">
                <a:off x="7457" y="3241"/>
                <a:ext cx="300" cy="259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AutoShape 194"/>
              <p:cNvSpPr>
                <a:spLocks noChangeShapeType="1"/>
              </p:cNvSpPr>
              <p:nvPr/>
            </p:nvSpPr>
            <p:spPr bwMode="auto">
              <a:xfrm rot="10800000" flipV="1">
                <a:off x="7353" y="3372"/>
                <a:ext cx="125" cy="262"/>
              </a:xfrm>
              <a:prstGeom prst="bentConnector2">
                <a:avLst/>
              </a:prstGeom>
              <a:noFill/>
              <a:ln w="19050">
                <a:solidFill>
                  <a:srgbClr val="5A5A5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AutoShape 195"/>
              <p:cNvSpPr>
                <a:spLocks noChangeShapeType="1"/>
              </p:cNvSpPr>
              <p:nvPr/>
            </p:nvSpPr>
            <p:spPr bwMode="auto">
              <a:xfrm>
                <a:off x="7737" y="3372"/>
                <a:ext cx="93" cy="0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8" name="Oval 285"/>
            <p:cNvSpPr>
              <a:spLocks noChangeArrowheads="1"/>
            </p:cNvSpPr>
            <p:nvPr/>
          </p:nvSpPr>
          <p:spPr bwMode="auto">
            <a:xfrm>
              <a:off x="8026370" y="4657357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" name="Oval 288"/>
            <p:cNvSpPr>
              <a:spLocks noChangeArrowheads="1"/>
            </p:cNvSpPr>
            <p:nvPr/>
          </p:nvSpPr>
          <p:spPr bwMode="auto">
            <a:xfrm>
              <a:off x="8315262" y="4102633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0" name="742 Grupo"/>
          <p:cNvGrpSpPr/>
          <p:nvPr/>
        </p:nvGrpSpPr>
        <p:grpSpPr>
          <a:xfrm>
            <a:off x="1691486" y="5131435"/>
            <a:ext cx="345158" cy="433399"/>
            <a:chOff x="8026370" y="4102633"/>
            <a:chExt cx="505560" cy="634807"/>
          </a:xfrm>
        </p:grpSpPr>
        <p:grpSp>
          <p:nvGrpSpPr>
            <p:cNvPr id="751" name="Group 192"/>
            <p:cNvGrpSpPr>
              <a:grpSpLocks/>
            </p:cNvGrpSpPr>
            <p:nvPr/>
          </p:nvGrpSpPr>
          <p:grpSpPr bwMode="auto">
            <a:xfrm rot="16200000" flipV="1">
              <a:off x="8024239" y="4177988"/>
              <a:ext cx="543981" cy="471401"/>
              <a:chOff x="7353" y="3221"/>
              <a:chExt cx="477" cy="413"/>
            </a:xfrm>
          </p:grpSpPr>
          <p:sp>
            <p:nvSpPr>
              <p:cNvPr id="747" name="AutoShape 193"/>
              <p:cNvSpPr>
                <a:spLocks noChangeArrowheads="1"/>
              </p:cNvSpPr>
              <p:nvPr/>
            </p:nvSpPr>
            <p:spPr bwMode="auto">
              <a:xfrm rot="5400000">
                <a:off x="7457" y="3241"/>
                <a:ext cx="300" cy="259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AutoShape 194"/>
              <p:cNvSpPr>
                <a:spLocks noChangeShapeType="1"/>
              </p:cNvSpPr>
              <p:nvPr/>
            </p:nvSpPr>
            <p:spPr bwMode="auto">
              <a:xfrm rot="10800000" flipV="1">
                <a:off x="7353" y="3372"/>
                <a:ext cx="125" cy="262"/>
              </a:xfrm>
              <a:prstGeom prst="bentConnector2">
                <a:avLst/>
              </a:prstGeom>
              <a:noFill/>
              <a:ln w="19050">
                <a:solidFill>
                  <a:srgbClr val="5A5A5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AutoShape 195"/>
              <p:cNvSpPr>
                <a:spLocks noChangeShapeType="1"/>
              </p:cNvSpPr>
              <p:nvPr/>
            </p:nvSpPr>
            <p:spPr bwMode="auto">
              <a:xfrm>
                <a:off x="7737" y="3372"/>
                <a:ext cx="93" cy="0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45" name="Oval 285"/>
            <p:cNvSpPr>
              <a:spLocks noChangeArrowheads="1"/>
            </p:cNvSpPr>
            <p:nvPr/>
          </p:nvSpPr>
          <p:spPr bwMode="auto">
            <a:xfrm>
              <a:off x="8026370" y="4657357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" name="Oval 288"/>
            <p:cNvSpPr>
              <a:spLocks noChangeArrowheads="1"/>
            </p:cNvSpPr>
            <p:nvPr/>
          </p:nvSpPr>
          <p:spPr bwMode="auto">
            <a:xfrm>
              <a:off x="8315262" y="4102633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71" name="Text Box 386"/>
          <p:cNvSpPr txBox="1">
            <a:spLocks noChangeArrowheads="1"/>
          </p:cNvSpPr>
          <p:nvPr/>
        </p:nvSpPr>
        <p:spPr bwMode="auto">
          <a:xfrm>
            <a:off x="714357" y="4859085"/>
            <a:ext cx="287688" cy="11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SimSun"/>
                <a:cs typeface="Times New Roman" pitchFamily="18" charset="0"/>
              </a:rPr>
              <a:t>IN[3]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72" name="Text Box 386"/>
          <p:cNvSpPr txBox="1">
            <a:spLocks noChangeArrowheads="1"/>
          </p:cNvSpPr>
          <p:nvPr/>
        </p:nvSpPr>
        <p:spPr bwMode="auto">
          <a:xfrm>
            <a:off x="692265" y="4028425"/>
            <a:ext cx="287688" cy="11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SimSun"/>
                <a:cs typeface="Times New Roman" pitchFamily="18" charset="0"/>
              </a:rPr>
              <a:t>IN[2]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73" name="Text Box 386"/>
          <p:cNvSpPr txBox="1">
            <a:spLocks noChangeArrowheads="1"/>
          </p:cNvSpPr>
          <p:nvPr/>
        </p:nvSpPr>
        <p:spPr bwMode="auto">
          <a:xfrm>
            <a:off x="696683" y="3144743"/>
            <a:ext cx="287688" cy="11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SimSun"/>
                <a:cs typeface="Times New Roman" pitchFamily="18" charset="0"/>
              </a:rPr>
              <a:t>IN[1]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74" name="Text Box 386"/>
          <p:cNvSpPr txBox="1">
            <a:spLocks noChangeArrowheads="1"/>
          </p:cNvSpPr>
          <p:nvPr/>
        </p:nvSpPr>
        <p:spPr bwMode="auto">
          <a:xfrm rot="16200000">
            <a:off x="1474013" y="5896491"/>
            <a:ext cx="457964" cy="11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SimSun"/>
                <a:cs typeface="Times New Roman" pitchFamily="18" charset="0"/>
              </a:rPr>
              <a:t>OUT[0]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75" name="Text Box 386"/>
          <p:cNvSpPr txBox="1">
            <a:spLocks noChangeArrowheads="1"/>
          </p:cNvSpPr>
          <p:nvPr/>
        </p:nvSpPr>
        <p:spPr bwMode="auto">
          <a:xfrm rot="16200000">
            <a:off x="2359904" y="5881027"/>
            <a:ext cx="457964" cy="11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SimSun"/>
                <a:cs typeface="Times New Roman" pitchFamily="18" charset="0"/>
              </a:rPr>
              <a:t>OUT[1]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76" name="Text Box 386"/>
          <p:cNvSpPr txBox="1">
            <a:spLocks noChangeArrowheads="1"/>
          </p:cNvSpPr>
          <p:nvPr/>
        </p:nvSpPr>
        <p:spPr bwMode="auto">
          <a:xfrm rot="16200000">
            <a:off x="3274514" y="5881027"/>
            <a:ext cx="457964" cy="11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SimSun"/>
                <a:cs typeface="Times New Roman" pitchFamily="18" charset="0"/>
              </a:rPr>
              <a:t>OUT[2]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77" name="Text Box 386"/>
          <p:cNvSpPr txBox="1">
            <a:spLocks noChangeArrowheads="1"/>
          </p:cNvSpPr>
          <p:nvPr/>
        </p:nvSpPr>
        <p:spPr bwMode="auto">
          <a:xfrm rot="16200000">
            <a:off x="4155986" y="5900910"/>
            <a:ext cx="457964" cy="11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SimSun"/>
                <a:cs typeface="Times New Roman" pitchFamily="18" charset="0"/>
              </a:rPr>
              <a:t>OUT[3]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752" name="779 Grupo"/>
          <p:cNvGrpSpPr/>
          <p:nvPr/>
        </p:nvGrpSpPr>
        <p:grpSpPr>
          <a:xfrm>
            <a:off x="607304" y="3146256"/>
            <a:ext cx="553534" cy="546351"/>
            <a:chOff x="5822831" y="3765986"/>
            <a:chExt cx="720473" cy="711123"/>
          </a:xfrm>
        </p:grpSpPr>
        <p:sp>
          <p:nvSpPr>
            <p:cNvPr id="399" name="AutoShape 382"/>
            <p:cNvSpPr>
              <a:spLocks noChangeArrowheads="1"/>
            </p:cNvSpPr>
            <p:nvPr/>
          </p:nvSpPr>
          <p:spPr bwMode="auto">
            <a:xfrm>
              <a:off x="5822831" y="3765986"/>
              <a:ext cx="689825" cy="711123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9525">
              <a:solidFill>
                <a:srgbClr val="404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53" name="758 Grupo"/>
            <p:cNvGrpSpPr/>
            <p:nvPr/>
          </p:nvGrpSpPr>
          <p:grpSpPr>
            <a:xfrm>
              <a:off x="5884165" y="3849738"/>
              <a:ext cx="659139" cy="564107"/>
              <a:chOff x="5423414" y="3778393"/>
              <a:chExt cx="741750" cy="634808"/>
            </a:xfrm>
          </p:grpSpPr>
          <p:sp>
            <p:nvSpPr>
              <p:cNvPr id="760" name="AutoShape 257"/>
              <p:cNvSpPr>
                <a:spLocks noChangeArrowheads="1"/>
              </p:cNvSpPr>
              <p:nvPr/>
            </p:nvSpPr>
            <p:spPr bwMode="auto">
              <a:xfrm rot="5400000">
                <a:off x="5655586" y="3802905"/>
                <a:ext cx="342796" cy="293772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AutoShape 258"/>
              <p:cNvSpPr>
                <a:spLocks noChangeShapeType="1"/>
              </p:cNvSpPr>
              <p:nvPr/>
            </p:nvSpPr>
            <p:spPr bwMode="auto">
              <a:xfrm>
                <a:off x="5994366" y="3949303"/>
                <a:ext cx="107359" cy="1953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Oval 259"/>
              <p:cNvSpPr>
                <a:spLocks noChangeArrowheads="1"/>
              </p:cNvSpPr>
              <p:nvPr/>
            </p:nvSpPr>
            <p:spPr bwMode="auto">
              <a:xfrm>
                <a:off x="6085133" y="3905354"/>
                <a:ext cx="80031" cy="810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Oval 260"/>
              <p:cNvSpPr>
                <a:spLocks noChangeArrowheads="1"/>
              </p:cNvSpPr>
              <p:nvPr/>
            </p:nvSpPr>
            <p:spPr bwMode="auto">
              <a:xfrm>
                <a:off x="6084157" y="4107516"/>
                <a:ext cx="80031" cy="810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Oval 261"/>
              <p:cNvSpPr>
                <a:spLocks noChangeArrowheads="1"/>
              </p:cNvSpPr>
              <p:nvPr/>
            </p:nvSpPr>
            <p:spPr bwMode="auto">
              <a:xfrm>
                <a:off x="6085133" y="4331164"/>
                <a:ext cx="80031" cy="8203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AutoShape 262"/>
              <p:cNvSpPr>
                <a:spLocks noChangeShapeType="1"/>
              </p:cNvSpPr>
              <p:nvPr/>
            </p:nvSpPr>
            <p:spPr bwMode="auto">
              <a:xfrm flipH="1">
                <a:off x="5882128" y="4147558"/>
                <a:ext cx="202029" cy="1953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AutoShape 263"/>
              <p:cNvSpPr>
                <a:spLocks noChangeShapeType="1"/>
              </p:cNvSpPr>
              <p:nvPr/>
            </p:nvSpPr>
            <p:spPr bwMode="auto">
              <a:xfrm flipH="1">
                <a:off x="5423414" y="4372182"/>
                <a:ext cx="661719" cy="977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AutoShape 264"/>
              <p:cNvSpPr>
                <a:spLocks noChangeShapeType="1"/>
              </p:cNvSpPr>
              <p:nvPr/>
            </p:nvSpPr>
            <p:spPr bwMode="auto">
              <a:xfrm>
                <a:off x="5423414" y="3949303"/>
                <a:ext cx="243997" cy="977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55" name="781 Grupo"/>
          <p:cNvGrpSpPr/>
          <p:nvPr/>
        </p:nvGrpSpPr>
        <p:grpSpPr>
          <a:xfrm>
            <a:off x="624977" y="2262574"/>
            <a:ext cx="553534" cy="546351"/>
            <a:chOff x="5822831" y="3765986"/>
            <a:chExt cx="720473" cy="711123"/>
          </a:xfrm>
        </p:grpSpPr>
        <p:sp>
          <p:nvSpPr>
            <p:cNvPr id="783" name="AutoShape 382"/>
            <p:cNvSpPr>
              <a:spLocks noChangeArrowheads="1"/>
            </p:cNvSpPr>
            <p:nvPr/>
          </p:nvSpPr>
          <p:spPr bwMode="auto">
            <a:xfrm>
              <a:off x="5822831" y="3765986"/>
              <a:ext cx="689825" cy="711123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9525">
              <a:solidFill>
                <a:srgbClr val="404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56" name="758 Grupo"/>
            <p:cNvGrpSpPr/>
            <p:nvPr/>
          </p:nvGrpSpPr>
          <p:grpSpPr>
            <a:xfrm>
              <a:off x="5884165" y="3849738"/>
              <a:ext cx="659139" cy="564107"/>
              <a:chOff x="5423414" y="3778393"/>
              <a:chExt cx="741750" cy="634808"/>
            </a:xfrm>
          </p:grpSpPr>
          <p:sp>
            <p:nvSpPr>
              <p:cNvPr id="785" name="AutoShape 257"/>
              <p:cNvSpPr>
                <a:spLocks noChangeArrowheads="1"/>
              </p:cNvSpPr>
              <p:nvPr/>
            </p:nvSpPr>
            <p:spPr bwMode="auto">
              <a:xfrm rot="5400000">
                <a:off x="5655586" y="3802905"/>
                <a:ext cx="342796" cy="293772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AutoShape 258"/>
              <p:cNvSpPr>
                <a:spLocks noChangeShapeType="1"/>
              </p:cNvSpPr>
              <p:nvPr/>
            </p:nvSpPr>
            <p:spPr bwMode="auto">
              <a:xfrm>
                <a:off x="5994366" y="3949303"/>
                <a:ext cx="107359" cy="1953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Oval 259"/>
              <p:cNvSpPr>
                <a:spLocks noChangeArrowheads="1"/>
              </p:cNvSpPr>
              <p:nvPr/>
            </p:nvSpPr>
            <p:spPr bwMode="auto">
              <a:xfrm>
                <a:off x="6085133" y="3905354"/>
                <a:ext cx="80031" cy="810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Oval 260"/>
              <p:cNvSpPr>
                <a:spLocks noChangeArrowheads="1"/>
              </p:cNvSpPr>
              <p:nvPr/>
            </p:nvSpPr>
            <p:spPr bwMode="auto">
              <a:xfrm>
                <a:off x="6084157" y="4107516"/>
                <a:ext cx="80031" cy="810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Oval 261"/>
              <p:cNvSpPr>
                <a:spLocks noChangeArrowheads="1"/>
              </p:cNvSpPr>
              <p:nvPr/>
            </p:nvSpPr>
            <p:spPr bwMode="auto">
              <a:xfrm>
                <a:off x="6085133" y="4331164"/>
                <a:ext cx="80031" cy="8203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AutoShape 262"/>
              <p:cNvSpPr>
                <a:spLocks noChangeShapeType="1"/>
              </p:cNvSpPr>
              <p:nvPr/>
            </p:nvSpPr>
            <p:spPr bwMode="auto">
              <a:xfrm flipH="1">
                <a:off x="5882128" y="4147558"/>
                <a:ext cx="202029" cy="1953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AutoShape 263"/>
              <p:cNvSpPr>
                <a:spLocks noChangeShapeType="1"/>
              </p:cNvSpPr>
              <p:nvPr/>
            </p:nvSpPr>
            <p:spPr bwMode="auto">
              <a:xfrm flipH="1">
                <a:off x="5423414" y="4372182"/>
                <a:ext cx="661719" cy="977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AutoShape 264"/>
              <p:cNvSpPr>
                <a:spLocks noChangeShapeType="1"/>
              </p:cNvSpPr>
              <p:nvPr/>
            </p:nvSpPr>
            <p:spPr bwMode="auto">
              <a:xfrm>
                <a:off x="5423414" y="3949303"/>
                <a:ext cx="243997" cy="977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57" name="792 Grupo"/>
          <p:cNvGrpSpPr/>
          <p:nvPr/>
        </p:nvGrpSpPr>
        <p:grpSpPr>
          <a:xfrm>
            <a:off x="618350" y="3979126"/>
            <a:ext cx="553534" cy="546351"/>
            <a:chOff x="5822831" y="3765986"/>
            <a:chExt cx="720473" cy="711123"/>
          </a:xfrm>
        </p:grpSpPr>
        <p:sp>
          <p:nvSpPr>
            <p:cNvPr id="794" name="AutoShape 382"/>
            <p:cNvSpPr>
              <a:spLocks noChangeArrowheads="1"/>
            </p:cNvSpPr>
            <p:nvPr/>
          </p:nvSpPr>
          <p:spPr bwMode="auto">
            <a:xfrm>
              <a:off x="5822831" y="3765986"/>
              <a:ext cx="689825" cy="711123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9525">
              <a:solidFill>
                <a:srgbClr val="404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58" name="758 Grupo"/>
            <p:cNvGrpSpPr/>
            <p:nvPr/>
          </p:nvGrpSpPr>
          <p:grpSpPr>
            <a:xfrm>
              <a:off x="5884165" y="3849738"/>
              <a:ext cx="659139" cy="564107"/>
              <a:chOff x="5423414" y="3778393"/>
              <a:chExt cx="741750" cy="634808"/>
            </a:xfrm>
          </p:grpSpPr>
          <p:sp>
            <p:nvSpPr>
              <p:cNvPr id="796" name="AutoShape 257"/>
              <p:cNvSpPr>
                <a:spLocks noChangeArrowheads="1"/>
              </p:cNvSpPr>
              <p:nvPr/>
            </p:nvSpPr>
            <p:spPr bwMode="auto">
              <a:xfrm rot="5400000">
                <a:off x="5655586" y="3802905"/>
                <a:ext cx="342796" cy="293772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AutoShape 258"/>
              <p:cNvSpPr>
                <a:spLocks noChangeShapeType="1"/>
              </p:cNvSpPr>
              <p:nvPr/>
            </p:nvSpPr>
            <p:spPr bwMode="auto">
              <a:xfrm>
                <a:off x="5994366" y="3949303"/>
                <a:ext cx="107359" cy="1953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Oval 259"/>
              <p:cNvSpPr>
                <a:spLocks noChangeArrowheads="1"/>
              </p:cNvSpPr>
              <p:nvPr/>
            </p:nvSpPr>
            <p:spPr bwMode="auto">
              <a:xfrm>
                <a:off x="6085133" y="3905354"/>
                <a:ext cx="80031" cy="810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Oval 260"/>
              <p:cNvSpPr>
                <a:spLocks noChangeArrowheads="1"/>
              </p:cNvSpPr>
              <p:nvPr/>
            </p:nvSpPr>
            <p:spPr bwMode="auto">
              <a:xfrm>
                <a:off x="6084157" y="4107516"/>
                <a:ext cx="80031" cy="810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Oval 261"/>
              <p:cNvSpPr>
                <a:spLocks noChangeArrowheads="1"/>
              </p:cNvSpPr>
              <p:nvPr/>
            </p:nvSpPr>
            <p:spPr bwMode="auto">
              <a:xfrm>
                <a:off x="6085133" y="4331164"/>
                <a:ext cx="80031" cy="8203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AutoShape 262"/>
              <p:cNvSpPr>
                <a:spLocks noChangeShapeType="1"/>
              </p:cNvSpPr>
              <p:nvPr/>
            </p:nvSpPr>
            <p:spPr bwMode="auto">
              <a:xfrm flipH="1">
                <a:off x="5882128" y="4147558"/>
                <a:ext cx="202029" cy="1953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AutoShape 263"/>
              <p:cNvSpPr>
                <a:spLocks noChangeShapeType="1"/>
              </p:cNvSpPr>
              <p:nvPr/>
            </p:nvSpPr>
            <p:spPr bwMode="auto">
              <a:xfrm flipH="1">
                <a:off x="5423414" y="4372182"/>
                <a:ext cx="661719" cy="977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AutoShape 264"/>
              <p:cNvSpPr>
                <a:spLocks noChangeShapeType="1"/>
              </p:cNvSpPr>
              <p:nvPr/>
            </p:nvSpPr>
            <p:spPr bwMode="auto">
              <a:xfrm>
                <a:off x="5423414" y="3949303"/>
                <a:ext cx="243997" cy="977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59" name="803 Grupo"/>
          <p:cNvGrpSpPr/>
          <p:nvPr/>
        </p:nvGrpSpPr>
        <p:grpSpPr>
          <a:xfrm>
            <a:off x="624978" y="4827467"/>
            <a:ext cx="553534" cy="546351"/>
            <a:chOff x="5822831" y="3765986"/>
            <a:chExt cx="720473" cy="711123"/>
          </a:xfrm>
        </p:grpSpPr>
        <p:sp>
          <p:nvSpPr>
            <p:cNvPr id="805" name="AutoShape 382"/>
            <p:cNvSpPr>
              <a:spLocks noChangeArrowheads="1"/>
            </p:cNvSpPr>
            <p:nvPr/>
          </p:nvSpPr>
          <p:spPr bwMode="auto">
            <a:xfrm>
              <a:off x="5822831" y="3765986"/>
              <a:ext cx="689825" cy="711123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9525">
              <a:solidFill>
                <a:srgbClr val="404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68" name="758 Grupo"/>
            <p:cNvGrpSpPr/>
            <p:nvPr/>
          </p:nvGrpSpPr>
          <p:grpSpPr>
            <a:xfrm>
              <a:off x="5884165" y="3849738"/>
              <a:ext cx="659139" cy="564107"/>
              <a:chOff x="5423414" y="3778393"/>
              <a:chExt cx="741750" cy="634808"/>
            </a:xfrm>
          </p:grpSpPr>
          <p:sp>
            <p:nvSpPr>
              <p:cNvPr id="807" name="AutoShape 257"/>
              <p:cNvSpPr>
                <a:spLocks noChangeArrowheads="1"/>
              </p:cNvSpPr>
              <p:nvPr/>
            </p:nvSpPr>
            <p:spPr bwMode="auto">
              <a:xfrm rot="5400000">
                <a:off x="5655586" y="3802905"/>
                <a:ext cx="342796" cy="293772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AutoShape 258"/>
              <p:cNvSpPr>
                <a:spLocks noChangeShapeType="1"/>
              </p:cNvSpPr>
              <p:nvPr/>
            </p:nvSpPr>
            <p:spPr bwMode="auto">
              <a:xfrm>
                <a:off x="5994366" y="3949303"/>
                <a:ext cx="107359" cy="1953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Oval 259"/>
              <p:cNvSpPr>
                <a:spLocks noChangeArrowheads="1"/>
              </p:cNvSpPr>
              <p:nvPr/>
            </p:nvSpPr>
            <p:spPr bwMode="auto">
              <a:xfrm>
                <a:off x="6085133" y="3905354"/>
                <a:ext cx="80031" cy="810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Oval 260"/>
              <p:cNvSpPr>
                <a:spLocks noChangeArrowheads="1"/>
              </p:cNvSpPr>
              <p:nvPr/>
            </p:nvSpPr>
            <p:spPr bwMode="auto">
              <a:xfrm>
                <a:off x="6084157" y="4107516"/>
                <a:ext cx="80031" cy="810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Oval 261"/>
              <p:cNvSpPr>
                <a:spLocks noChangeArrowheads="1"/>
              </p:cNvSpPr>
              <p:nvPr/>
            </p:nvSpPr>
            <p:spPr bwMode="auto">
              <a:xfrm>
                <a:off x="6085133" y="4331164"/>
                <a:ext cx="80031" cy="8203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AutoShape 262"/>
              <p:cNvSpPr>
                <a:spLocks noChangeShapeType="1"/>
              </p:cNvSpPr>
              <p:nvPr/>
            </p:nvSpPr>
            <p:spPr bwMode="auto">
              <a:xfrm flipH="1">
                <a:off x="5882128" y="4147558"/>
                <a:ext cx="202029" cy="1953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AutoShape 263"/>
              <p:cNvSpPr>
                <a:spLocks noChangeShapeType="1"/>
              </p:cNvSpPr>
              <p:nvPr/>
            </p:nvSpPr>
            <p:spPr bwMode="auto">
              <a:xfrm flipH="1">
                <a:off x="5423414" y="4372182"/>
                <a:ext cx="661719" cy="977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AutoShape 264"/>
              <p:cNvSpPr>
                <a:spLocks noChangeShapeType="1"/>
              </p:cNvSpPr>
              <p:nvPr/>
            </p:nvSpPr>
            <p:spPr bwMode="auto">
              <a:xfrm>
                <a:off x="5423414" y="3949303"/>
                <a:ext cx="243997" cy="977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69" name="814 Grupo"/>
          <p:cNvGrpSpPr/>
          <p:nvPr/>
        </p:nvGrpSpPr>
        <p:grpSpPr>
          <a:xfrm rot="16200000">
            <a:off x="1391571" y="5666963"/>
            <a:ext cx="553534" cy="546351"/>
            <a:chOff x="5822831" y="3765986"/>
            <a:chExt cx="720473" cy="711123"/>
          </a:xfrm>
        </p:grpSpPr>
        <p:sp>
          <p:nvSpPr>
            <p:cNvPr id="816" name="AutoShape 382"/>
            <p:cNvSpPr>
              <a:spLocks noChangeArrowheads="1"/>
            </p:cNvSpPr>
            <p:nvPr/>
          </p:nvSpPr>
          <p:spPr bwMode="auto">
            <a:xfrm>
              <a:off x="5822831" y="3765986"/>
              <a:ext cx="689825" cy="711123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9525">
              <a:solidFill>
                <a:srgbClr val="404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70" name="758 Grupo"/>
            <p:cNvGrpSpPr/>
            <p:nvPr/>
          </p:nvGrpSpPr>
          <p:grpSpPr>
            <a:xfrm>
              <a:off x="5884165" y="3849738"/>
              <a:ext cx="659139" cy="564107"/>
              <a:chOff x="5423414" y="3778393"/>
              <a:chExt cx="741750" cy="634808"/>
            </a:xfrm>
          </p:grpSpPr>
          <p:sp>
            <p:nvSpPr>
              <p:cNvPr id="818" name="AutoShape 257"/>
              <p:cNvSpPr>
                <a:spLocks noChangeArrowheads="1"/>
              </p:cNvSpPr>
              <p:nvPr/>
            </p:nvSpPr>
            <p:spPr bwMode="auto">
              <a:xfrm rot="5400000">
                <a:off x="5655586" y="3802905"/>
                <a:ext cx="342796" cy="293772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AutoShape 258"/>
              <p:cNvSpPr>
                <a:spLocks noChangeShapeType="1"/>
              </p:cNvSpPr>
              <p:nvPr/>
            </p:nvSpPr>
            <p:spPr bwMode="auto">
              <a:xfrm>
                <a:off x="5994366" y="3949303"/>
                <a:ext cx="107359" cy="1953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Oval 259"/>
              <p:cNvSpPr>
                <a:spLocks noChangeArrowheads="1"/>
              </p:cNvSpPr>
              <p:nvPr/>
            </p:nvSpPr>
            <p:spPr bwMode="auto">
              <a:xfrm>
                <a:off x="6085133" y="3905354"/>
                <a:ext cx="80031" cy="810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Oval 260"/>
              <p:cNvSpPr>
                <a:spLocks noChangeArrowheads="1"/>
              </p:cNvSpPr>
              <p:nvPr/>
            </p:nvSpPr>
            <p:spPr bwMode="auto">
              <a:xfrm>
                <a:off x="6084157" y="4107516"/>
                <a:ext cx="80031" cy="810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Oval 261"/>
              <p:cNvSpPr>
                <a:spLocks noChangeArrowheads="1"/>
              </p:cNvSpPr>
              <p:nvPr/>
            </p:nvSpPr>
            <p:spPr bwMode="auto">
              <a:xfrm>
                <a:off x="6085133" y="4331164"/>
                <a:ext cx="80031" cy="8203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AutoShape 262"/>
              <p:cNvSpPr>
                <a:spLocks noChangeShapeType="1"/>
              </p:cNvSpPr>
              <p:nvPr/>
            </p:nvSpPr>
            <p:spPr bwMode="auto">
              <a:xfrm flipH="1">
                <a:off x="5882128" y="4147558"/>
                <a:ext cx="202029" cy="1953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AutoShape 263"/>
              <p:cNvSpPr>
                <a:spLocks noChangeShapeType="1"/>
              </p:cNvSpPr>
              <p:nvPr/>
            </p:nvSpPr>
            <p:spPr bwMode="auto">
              <a:xfrm flipH="1">
                <a:off x="5423414" y="4372182"/>
                <a:ext cx="661719" cy="977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AutoShape 264"/>
              <p:cNvSpPr>
                <a:spLocks noChangeShapeType="1"/>
              </p:cNvSpPr>
              <p:nvPr/>
            </p:nvSpPr>
            <p:spPr bwMode="auto">
              <a:xfrm>
                <a:off x="5423414" y="3949303"/>
                <a:ext cx="243997" cy="977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79" name="825 Grupo"/>
          <p:cNvGrpSpPr/>
          <p:nvPr/>
        </p:nvGrpSpPr>
        <p:grpSpPr>
          <a:xfrm rot="16200000">
            <a:off x="2270834" y="5664754"/>
            <a:ext cx="553534" cy="546351"/>
            <a:chOff x="5822831" y="3765986"/>
            <a:chExt cx="720473" cy="711123"/>
          </a:xfrm>
        </p:grpSpPr>
        <p:sp>
          <p:nvSpPr>
            <p:cNvPr id="827" name="AutoShape 382"/>
            <p:cNvSpPr>
              <a:spLocks noChangeArrowheads="1"/>
            </p:cNvSpPr>
            <p:nvPr/>
          </p:nvSpPr>
          <p:spPr bwMode="auto">
            <a:xfrm>
              <a:off x="5822831" y="3765986"/>
              <a:ext cx="689825" cy="711123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9525">
              <a:solidFill>
                <a:srgbClr val="404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80" name="758 Grupo"/>
            <p:cNvGrpSpPr/>
            <p:nvPr/>
          </p:nvGrpSpPr>
          <p:grpSpPr>
            <a:xfrm>
              <a:off x="5884165" y="3849738"/>
              <a:ext cx="659139" cy="564107"/>
              <a:chOff x="5423414" y="3778393"/>
              <a:chExt cx="741750" cy="634808"/>
            </a:xfrm>
          </p:grpSpPr>
          <p:sp>
            <p:nvSpPr>
              <p:cNvPr id="829" name="AutoShape 257"/>
              <p:cNvSpPr>
                <a:spLocks noChangeArrowheads="1"/>
              </p:cNvSpPr>
              <p:nvPr/>
            </p:nvSpPr>
            <p:spPr bwMode="auto">
              <a:xfrm rot="5400000">
                <a:off x="5655586" y="3802905"/>
                <a:ext cx="342796" cy="293772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AutoShape 258"/>
              <p:cNvSpPr>
                <a:spLocks noChangeShapeType="1"/>
              </p:cNvSpPr>
              <p:nvPr/>
            </p:nvSpPr>
            <p:spPr bwMode="auto">
              <a:xfrm>
                <a:off x="5994366" y="3949303"/>
                <a:ext cx="107359" cy="1953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Oval 259"/>
              <p:cNvSpPr>
                <a:spLocks noChangeArrowheads="1"/>
              </p:cNvSpPr>
              <p:nvPr/>
            </p:nvSpPr>
            <p:spPr bwMode="auto">
              <a:xfrm>
                <a:off x="6085133" y="3905354"/>
                <a:ext cx="80031" cy="810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Oval 260"/>
              <p:cNvSpPr>
                <a:spLocks noChangeArrowheads="1"/>
              </p:cNvSpPr>
              <p:nvPr/>
            </p:nvSpPr>
            <p:spPr bwMode="auto">
              <a:xfrm>
                <a:off x="6084157" y="4107516"/>
                <a:ext cx="80031" cy="810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Oval 261"/>
              <p:cNvSpPr>
                <a:spLocks noChangeArrowheads="1"/>
              </p:cNvSpPr>
              <p:nvPr/>
            </p:nvSpPr>
            <p:spPr bwMode="auto">
              <a:xfrm>
                <a:off x="6085133" y="4331164"/>
                <a:ext cx="80031" cy="8203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AutoShape 262"/>
              <p:cNvSpPr>
                <a:spLocks noChangeShapeType="1"/>
              </p:cNvSpPr>
              <p:nvPr/>
            </p:nvSpPr>
            <p:spPr bwMode="auto">
              <a:xfrm flipH="1">
                <a:off x="5882128" y="4147558"/>
                <a:ext cx="202029" cy="1953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AutoShape 263"/>
              <p:cNvSpPr>
                <a:spLocks noChangeShapeType="1"/>
              </p:cNvSpPr>
              <p:nvPr/>
            </p:nvSpPr>
            <p:spPr bwMode="auto">
              <a:xfrm flipH="1">
                <a:off x="5423414" y="4372182"/>
                <a:ext cx="661719" cy="977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AutoShape 264"/>
              <p:cNvSpPr>
                <a:spLocks noChangeShapeType="1"/>
              </p:cNvSpPr>
              <p:nvPr/>
            </p:nvSpPr>
            <p:spPr bwMode="auto">
              <a:xfrm>
                <a:off x="5423414" y="3949303"/>
                <a:ext cx="243997" cy="977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81" name="836 Grupo"/>
          <p:cNvGrpSpPr/>
          <p:nvPr/>
        </p:nvGrpSpPr>
        <p:grpSpPr>
          <a:xfrm rot="16200000">
            <a:off x="3185445" y="5664754"/>
            <a:ext cx="553534" cy="546351"/>
            <a:chOff x="5822831" y="3765986"/>
            <a:chExt cx="720473" cy="711123"/>
          </a:xfrm>
        </p:grpSpPr>
        <p:sp>
          <p:nvSpPr>
            <p:cNvPr id="838" name="AutoShape 382"/>
            <p:cNvSpPr>
              <a:spLocks noChangeArrowheads="1"/>
            </p:cNvSpPr>
            <p:nvPr/>
          </p:nvSpPr>
          <p:spPr bwMode="auto">
            <a:xfrm>
              <a:off x="5822831" y="3765986"/>
              <a:ext cx="689825" cy="711123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9525">
              <a:solidFill>
                <a:srgbClr val="404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82" name="758 Grupo"/>
            <p:cNvGrpSpPr/>
            <p:nvPr/>
          </p:nvGrpSpPr>
          <p:grpSpPr>
            <a:xfrm>
              <a:off x="5884165" y="3849738"/>
              <a:ext cx="659139" cy="564107"/>
              <a:chOff x="5423414" y="3778393"/>
              <a:chExt cx="741750" cy="634808"/>
            </a:xfrm>
          </p:grpSpPr>
          <p:sp>
            <p:nvSpPr>
              <p:cNvPr id="840" name="AutoShape 257"/>
              <p:cNvSpPr>
                <a:spLocks noChangeArrowheads="1"/>
              </p:cNvSpPr>
              <p:nvPr/>
            </p:nvSpPr>
            <p:spPr bwMode="auto">
              <a:xfrm rot="5400000">
                <a:off x="5655586" y="3802905"/>
                <a:ext cx="342796" cy="293772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AutoShape 258"/>
              <p:cNvSpPr>
                <a:spLocks noChangeShapeType="1"/>
              </p:cNvSpPr>
              <p:nvPr/>
            </p:nvSpPr>
            <p:spPr bwMode="auto">
              <a:xfrm>
                <a:off x="5994366" y="3949303"/>
                <a:ext cx="107359" cy="1953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Oval 259"/>
              <p:cNvSpPr>
                <a:spLocks noChangeArrowheads="1"/>
              </p:cNvSpPr>
              <p:nvPr/>
            </p:nvSpPr>
            <p:spPr bwMode="auto">
              <a:xfrm>
                <a:off x="6085133" y="3905354"/>
                <a:ext cx="80031" cy="810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Oval 260"/>
              <p:cNvSpPr>
                <a:spLocks noChangeArrowheads="1"/>
              </p:cNvSpPr>
              <p:nvPr/>
            </p:nvSpPr>
            <p:spPr bwMode="auto">
              <a:xfrm>
                <a:off x="6084157" y="4107516"/>
                <a:ext cx="80031" cy="810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Oval 261"/>
              <p:cNvSpPr>
                <a:spLocks noChangeArrowheads="1"/>
              </p:cNvSpPr>
              <p:nvPr/>
            </p:nvSpPr>
            <p:spPr bwMode="auto">
              <a:xfrm>
                <a:off x="6085133" y="4331164"/>
                <a:ext cx="80031" cy="8203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AutoShape 262"/>
              <p:cNvSpPr>
                <a:spLocks noChangeShapeType="1"/>
              </p:cNvSpPr>
              <p:nvPr/>
            </p:nvSpPr>
            <p:spPr bwMode="auto">
              <a:xfrm flipH="1">
                <a:off x="5882128" y="4147558"/>
                <a:ext cx="202029" cy="1953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AutoShape 263"/>
              <p:cNvSpPr>
                <a:spLocks noChangeShapeType="1"/>
              </p:cNvSpPr>
              <p:nvPr/>
            </p:nvSpPr>
            <p:spPr bwMode="auto">
              <a:xfrm flipH="1">
                <a:off x="5423414" y="4372182"/>
                <a:ext cx="661719" cy="977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AutoShape 264"/>
              <p:cNvSpPr>
                <a:spLocks noChangeShapeType="1"/>
              </p:cNvSpPr>
              <p:nvPr/>
            </p:nvSpPr>
            <p:spPr bwMode="auto">
              <a:xfrm>
                <a:off x="5423414" y="3949303"/>
                <a:ext cx="243997" cy="977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84" name="847 Grupo"/>
          <p:cNvGrpSpPr/>
          <p:nvPr/>
        </p:nvGrpSpPr>
        <p:grpSpPr>
          <a:xfrm rot="16200000">
            <a:off x="4066917" y="5678010"/>
            <a:ext cx="553534" cy="546351"/>
            <a:chOff x="5822831" y="3765986"/>
            <a:chExt cx="720473" cy="711123"/>
          </a:xfrm>
        </p:grpSpPr>
        <p:sp>
          <p:nvSpPr>
            <p:cNvPr id="849" name="AutoShape 382"/>
            <p:cNvSpPr>
              <a:spLocks noChangeArrowheads="1"/>
            </p:cNvSpPr>
            <p:nvPr/>
          </p:nvSpPr>
          <p:spPr bwMode="auto">
            <a:xfrm>
              <a:off x="5822831" y="3765986"/>
              <a:ext cx="689825" cy="711123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9525">
              <a:solidFill>
                <a:srgbClr val="404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93" name="758 Grupo"/>
            <p:cNvGrpSpPr/>
            <p:nvPr/>
          </p:nvGrpSpPr>
          <p:grpSpPr>
            <a:xfrm>
              <a:off x="5884165" y="3849738"/>
              <a:ext cx="659139" cy="564107"/>
              <a:chOff x="5423414" y="3778393"/>
              <a:chExt cx="741750" cy="634808"/>
            </a:xfrm>
          </p:grpSpPr>
          <p:sp>
            <p:nvSpPr>
              <p:cNvPr id="851" name="AutoShape 257"/>
              <p:cNvSpPr>
                <a:spLocks noChangeArrowheads="1"/>
              </p:cNvSpPr>
              <p:nvPr/>
            </p:nvSpPr>
            <p:spPr bwMode="auto">
              <a:xfrm rot="5400000">
                <a:off x="5655586" y="3802905"/>
                <a:ext cx="342796" cy="293772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AutoShape 258"/>
              <p:cNvSpPr>
                <a:spLocks noChangeShapeType="1"/>
              </p:cNvSpPr>
              <p:nvPr/>
            </p:nvSpPr>
            <p:spPr bwMode="auto">
              <a:xfrm>
                <a:off x="5994366" y="3949303"/>
                <a:ext cx="107359" cy="1953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Oval 259"/>
              <p:cNvSpPr>
                <a:spLocks noChangeArrowheads="1"/>
              </p:cNvSpPr>
              <p:nvPr/>
            </p:nvSpPr>
            <p:spPr bwMode="auto">
              <a:xfrm>
                <a:off x="6085133" y="3905354"/>
                <a:ext cx="80031" cy="810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Oval 260"/>
              <p:cNvSpPr>
                <a:spLocks noChangeArrowheads="1"/>
              </p:cNvSpPr>
              <p:nvPr/>
            </p:nvSpPr>
            <p:spPr bwMode="auto">
              <a:xfrm>
                <a:off x="6084157" y="4107516"/>
                <a:ext cx="80031" cy="810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Oval 261"/>
              <p:cNvSpPr>
                <a:spLocks noChangeArrowheads="1"/>
              </p:cNvSpPr>
              <p:nvPr/>
            </p:nvSpPr>
            <p:spPr bwMode="auto">
              <a:xfrm>
                <a:off x="6085133" y="4331164"/>
                <a:ext cx="80031" cy="8203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AutoShape 262"/>
              <p:cNvSpPr>
                <a:spLocks noChangeShapeType="1"/>
              </p:cNvSpPr>
              <p:nvPr/>
            </p:nvSpPr>
            <p:spPr bwMode="auto">
              <a:xfrm flipH="1">
                <a:off x="5882128" y="4147558"/>
                <a:ext cx="202029" cy="1953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AutoShape 263"/>
              <p:cNvSpPr>
                <a:spLocks noChangeShapeType="1"/>
              </p:cNvSpPr>
              <p:nvPr/>
            </p:nvSpPr>
            <p:spPr bwMode="auto">
              <a:xfrm flipH="1">
                <a:off x="5423414" y="4372182"/>
                <a:ext cx="661719" cy="977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AutoShape 264"/>
              <p:cNvSpPr>
                <a:spLocks noChangeShapeType="1"/>
              </p:cNvSpPr>
              <p:nvPr/>
            </p:nvSpPr>
            <p:spPr bwMode="auto">
              <a:xfrm>
                <a:off x="5423414" y="3949303"/>
                <a:ext cx="243997" cy="977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66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620125" cy="911431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We assume crossbar area is dominated by wire-pitch  → Low overhead caused by additional Tri-state logic at each </a:t>
            </a:r>
            <a:r>
              <a:rPr lang="en-US" sz="3600" dirty="0" err="1" smtClean="0"/>
              <a:t>crosspoint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3-wire crossbar traversals can cause an important energy overhead.</a:t>
            </a:r>
          </a:p>
        </p:txBody>
      </p:sp>
      <p:sp>
        <p:nvSpPr>
          <p:cNvPr id="376" name="375 Flecha arriba y abajo"/>
          <p:cNvSpPr/>
          <p:nvPr/>
        </p:nvSpPr>
        <p:spPr bwMode="auto">
          <a:xfrm>
            <a:off x="4312693" y="2558956"/>
            <a:ext cx="191068" cy="887104"/>
          </a:xfrm>
          <a:prstGeom prst="upDownArrow">
            <a:avLst/>
          </a:prstGeom>
          <a:solidFill>
            <a:srgbClr val="FFB9B9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379" name="378 Flecha arriba y abajo"/>
          <p:cNvSpPr/>
          <p:nvPr/>
        </p:nvSpPr>
        <p:spPr bwMode="auto">
          <a:xfrm rot="5400000">
            <a:off x="3878239" y="2117677"/>
            <a:ext cx="191068" cy="887104"/>
          </a:xfrm>
          <a:prstGeom prst="upDownArrow">
            <a:avLst/>
          </a:prstGeom>
          <a:solidFill>
            <a:srgbClr val="FFB9B9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grpSp>
        <p:nvGrpSpPr>
          <p:cNvPr id="392" name="391 Grupo"/>
          <p:cNvGrpSpPr/>
          <p:nvPr/>
        </p:nvGrpSpPr>
        <p:grpSpPr>
          <a:xfrm>
            <a:off x="5373703" y="2220656"/>
            <a:ext cx="3291840" cy="4023360"/>
            <a:chOff x="5373703" y="2220656"/>
            <a:chExt cx="3291840" cy="4023360"/>
          </a:xfrm>
        </p:grpSpPr>
        <p:sp>
          <p:nvSpPr>
            <p:cNvPr id="382" name="381 Rectángulo redondeado"/>
            <p:cNvSpPr/>
            <p:nvPr/>
          </p:nvSpPr>
          <p:spPr bwMode="auto">
            <a:xfrm>
              <a:off x="5373703" y="2220656"/>
              <a:ext cx="3291840" cy="4023360"/>
            </a:xfrm>
            <a:prstGeom prst="roundRect">
              <a:avLst>
                <a:gd name="adj" fmla="val 8855"/>
              </a:avLst>
            </a:prstGeom>
            <a:solidFill>
              <a:schemeClr val="bg1">
                <a:lumMod val="95000"/>
              </a:schemeClr>
            </a:solidFill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383" name="382 CuadroTexto"/>
            <p:cNvSpPr txBox="1"/>
            <p:nvPr/>
          </p:nvSpPr>
          <p:spPr>
            <a:xfrm>
              <a:off x="5605153" y="2227479"/>
              <a:ext cx="29213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n-lt"/>
                </a:rPr>
                <a:t>WORST-CASE SCENARIO</a:t>
              </a:r>
              <a:endParaRPr lang="en-US" sz="200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84" name="383 CuadroTexto"/>
            <p:cNvSpPr txBox="1"/>
            <p:nvPr/>
          </p:nvSpPr>
          <p:spPr>
            <a:xfrm>
              <a:off x="5382824" y="2548438"/>
              <a:ext cx="32624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rgbClr val="000000"/>
                  </a:solidFill>
                  <a:latin typeface="+mn-lt"/>
                </a:rPr>
                <a:t> 50% crossbar traversals require 3 wires</a:t>
              </a:r>
              <a:endParaRPr lang="en-US" sz="1400" b="1" dirty="0">
                <a:solidFill>
                  <a:srgbClr val="000000"/>
                </a:solidFill>
                <a:latin typeface="+mn-lt"/>
              </a:endParaRPr>
            </a:p>
          </p:txBody>
        </p:sp>
        <p:graphicFrame>
          <p:nvGraphicFramePr>
            <p:cNvPr id="386" name="2 Gráfico"/>
            <p:cNvGraphicFramePr/>
            <p:nvPr/>
          </p:nvGraphicFramePr>
          <p:xfrm>
            <a:off x="5460434" y="3120861"/>
            <a:ext cx="2404753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cxnSp>
        <p:nvCxnSpPr>
          <p:cNvPr id="388" name="387 Conector recto"/>
          <p:cNvCxnSpPr/>
          <p:nvPr/>
        </p:nvCxnSpPr>
        <p:spPr bwMode="auto">
          <a:xfrm flipV="1">
            <a:off x="1000125" y="2505075"/>
            <a:ext cx="3667125" cy="28575"/>
          </a:xfrm>
          <a:prstGeom prst="line">
            <a:avLst/>
          </a:prstGeom>
          <a:noFill/>
          <a:ln w="1143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9" name="388 Conector recto"/>
          <p:cNvCxnSpPr/>
          <p:nvPr/>
        </p:nvCxnSpPr>
        <p:spPr bwMode="auto">
          <a:xfrm flipV="1">
            <a:off x="1028700" y="4238625"/>
            <a:ext cx="3667125" cy="28575"/>
          </a:xfrm>
          <a:prstGeom prst="line">
            <a:avLst/>
          </a:prstGeom>
          <a:noFill/>
          <a:ln w="1143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1" name="390 Conector recto"/>
          <p:cNvCxnSpPr/>
          <p:nvPr/>
        </p:nvCxnSpPr>
        <p:spPr bwMode="auto">
          <a:xfrm>
            <a:off x="2638425" y="2162175"/>
            <a:ext cx="19050" cy="3467100"/>
          </a:xfrm>
          <a:prstGeom prst="line">
            <a:avLst/>
          </a:prstGeom>
          <a:noFill/>
          <a:ln w="1143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" grpId="0" animBg="1"/>
      <p:bldP spid="376" grpId="1" animBg="1"/>
      <p:bldP spid="379" grpId="0" animBg="1"/>
      <p:bldP spid="37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403 Rectángulo redondeado"/>
          <p:cNvSpPr/>
          <p:nvPr/>
        </p:nvSpPr>
        <p:spPr bwMode="auto">
          <a:xfrm>
            <a:off x="2886325" y="2329732"/>
            <a:ext cx="333954" cy="303739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2"/>
                </a:solidFill>
                <a:latin typeface="Calibri" pitchFamily="34" charset="0"/>
              </a:rPr>
              <a:t>Bi-directional Crossbar: Area &amp; Energy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6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BIXBAR@ICCD12</a:t>
            </a:r>
            <a:endParaRPr lang="es-ES" dirty="0"/>
          </a:p>
        </p:txBody>
      </p:sp>
      <p:sp>
        <p:nvSpPr>
          <p:cNvPr id="2200" name="Rectangle 1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78" name="AutoShape 382"/>
          <p:cNvSpPr>
            <a:spLocks noChangeArrowheads="1"/>
          </p:cNvSpPr>
          <p:nvPr/>
        </p:nvSpPr>
        <p:spPr bwMode="auto">
          <a:xfrm>
            <a:off x="605095" y="3144048"/>
            <a:ext cx="529987" cy="546351"/>
          </a:xfrm>
          <a:prstGeom prst="roundRect">
            <a:avLst>
              <a:gd name="adj" fmla="val 16667"/>
            </a:avLst>
          </a:prstGeom>
          <a:solidFill>
            <a:srgbClr val="FFB9B9"/>
          </a:solidFill>
          <a:ln w="127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8" name="AutoShape 295"/>
          <p:cNvSpPr>
            <a:spLocks noChangeArrowheads="1"/>
          </p:cNvSpPr>
          <p:nvPr/>
        </p:nvSpPr>
        <p:spPr bwMode="auto">
          <a:xfrm rot="5400000">
            <a:off x="834381" y="2475552"/>
            <a:ext cx="234017" cy="200392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" name="AutoShape 298"/>
          <p:cNvSpPr>
            <a:spLocks noChangeShapeType="1"/>
          </p:cNvSpPr>
          <p:nvPr/>
        </p:nvSpPr>
        <p:spPr bwMode="auto">
          <a:xfrm>
            <a:off x="1700329" y="2140725"/>
            <a:ext cx="12854" cy="3564773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" name="AutoShape 299"/>
          <p:cNvSpPr>
            <a:spLocks noChangeShapeType="1"/>
          </p:cNvSpPr>
          <p:nvPr/>
        </p:nvSpPr>
        <p:spPr bwMode="auto">
          <a:xfrm flipH="1">
            <a:off x="2597585" y="2140725"/>
            <a:ext cx="1039" cy="3558271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4" name="AutoShape 301"/>
          <p:cNvSpPr>
            <a:spLocks noChangeArrowheads="1"/>
          </p:cNvSpPr>
          <p:nvPr/>
        </p:nvSpPr>
        <p:spPr bwMode="auto">
          <a:xfrm rot="5400000">
            <a:off x="1409925" y="2263725"/>
            <a:ext cx="234734" cy="200971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5" name="AutoShape 302"/>
          <p:cNvSpPr>
            <a:spLocks noChangeShapeType="1"/>
          </p:cNvSpPr>
          <p:nvPr/>
        </p:nvSpPr>
        <p:spPr bwMode="auto">
          <a:xfrm rot="10800000" flipV="1">
            <a:off x="1330200" y="2365384"/>
            <a:ext cx="96994" cy="205001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" name="AutoShape 303"/>
          <p:cNvSpPr>
            <a:spLocks noChangeShapeType="1"/>
          </p:cNvSpPr>
          <p:nvPr/>
        </p:nvSpPr>
        <p:spPr bwMode="auto">
          <a:xfrm>
            <a:off x="1628166" y="2365384"/>
            <a:ext cx="72163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7" name="Oval 304"/>
          <p:cNvSpPr>
            <a:spLocks noChangeArrowheads="1"/>
          </p:cNvSpPr>
          <p:nvPr/>
        </p:nvSpPr>
        <p:spPr bwMode="auto">
          <a:xfrm>
            <a:off x="1669674" y="2341203"/>
            <a:ext cx="53609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9" name="AutoShape 306"/>
          <p:cNvSpPr>
            <a:spLocks noChangeArrowheads="1"/>
          </p:cNvSpPr>
          <p:nvPr/>
        </p:nvSpPr>
        <p:spPr bwMode="auto">
          <a:xfrm rot="5400000">
            <a:off x="2307671" y="3130387"/>
            <a:ext cx="234845" cy="201545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0" name="AutoShape 307"/>
          <p:cNvSpPr>
            <a:spLocks noChangeShapeType="1"/>
          </p:cNvSpPr>
          <p:nvPr/>
        </p:nvSpPr>
        <p:spPr bwMode="auto">
          <a:xfrm rot="10800000" flipV="1">
            <a:off x="2227440" y="3232334"/>
            <a:ext cx="97270" cy="205097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" name="AutoShape 308"/>
          <p:cNvSpPr>
            <a:spLocks noChangeShapeType="1"/>
          </p:cNvSpPr>
          <p:nvPr/>
        </p:nvSpPr>
        <p:spPr bwMode="auto">
          <a:xfrm>
            <a:off x="2526256" y="3232334"/>
            <a:ext cx="72369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3" name="AutoShape 310"/>
          <p:cNvSpPr>
            <a:spLocks noChangeArrowheads="1"/>
          </p:cNvSpPr>
          <p:nvPr/>
        </p:nvSpPr>
        <p:spPr bwMode="auto">
          <a:xfrm rot="5400000">
            <a:off x="1411066" y="3129717"/>
            <a:ext cx="233417" cy="201463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4" name="AutoShape 311"/>
          <p:cNvSpPr>
            <a:spLocks noChangeShapeType="1"/>
          </p:cNvSpPr>
          <p:nvPr/>
        </p:nvSpPr>
        <p:spPr bwMode="auto">
          <a:xfrm rot="10800000" flipV="1">
            <a:off x="1330200" y="3231616"/>
            <a:ext cx="97231" cy="203851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5" name="AutoShape 312"/>
          <p:cNvSpPr>
            <a:spLocks noChangeShapeType="1"/>
          </p:cNvSpPr>
          <p:nvPr/>
        </p:nvSpPr>
        <p:spPr bwMode="auto">
          <a:xfrm>
            <a:off x="1628895" y="3231616"/>
            <a:ext cx="72340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7" name="AutoShape 314"/>
          <p:cNvSpPr>
            <a:spLocks noChangeArrowheads="1"/>
          </p:cNvSpPr>
          <p:nvPr/>
        </p:nvSpPr>
        <p:spPr bwMode="auto">
          <a:xfrm rot="5400000">
            <a:off x="2308002" y="2260142"/>
            <a:ext cx="234186" cy="201545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AutoShape 315"/>
          <p:cNvSpPr>
            <a:spLocks noChangeShapeType="1"/>
          </p:cNvSpPr>
          <p:nvPr/>
        </p:nvSpPr>
        <p:spPr bwMode="auto">
          <a:xfrm rot="10800000" flipV="1">
            <a:off x="2227440" y="2362085"/>
            <a:ext cx="97270" cy="204523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AutoShape 316"/>
          <p:cNvSpPr>
            <a:spLocks noChangeShapeType="1"/>
          </p:cNvSpPr>
          <p:nvPr/>
        </p:nvSpPr>
        <p:spPr bwMode="auto">
          <a:xfrm>
            <a:off x="2526256" y="2362085"/>
            <a:ext cx="72369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" name="Oval 317"/>
          <p:cNvSpPr>
            <a:spLocks noChangeArrowheads="1"/>
          </p:cNvSpPr>
          <p:nvPr/>
        </p:nvSpPr>
        <p:spPr bwMode="auto">
          <a:xfrm>
            <a:off x="1304227" y="2533976"/>
            <a:ext cx="53760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Oval 318"/>
          <p:cNvSpPr>
            <a:spLocks noChangeArrowheads="1"/>
          </p:cNvSpPr>
          <p:nvPr/>
        </p:nvSpPr>
        <p:spPr bwMode="auto">
          <a:xfrm>
            <a:off x="2571746" y="2336368"/>
            <a:ext cx="54666" cy="54689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" name="Oval 319"/>
          <p:cNvSpPr>
            <a:spLocks noChangeArrowheads="1"/>
          </p:cNvSpPr>
          <p:nvPr/>
        </p:nvSpPr>
        <p:spPr bwMode="auto">
          <a:xfrm>
            <a:off x="1669674" y="3204322"/>
            <a:ext cx="53609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Oval 320"/>
          <p:cNvSpPr>
            <a:spLocks noChangeArrowheads="1"/>
          </p:cNvSpPr>
          <p:nvPr/>
        </p:nvSpPr>
        <p:spPr bwMode="auto">
          <a:xfrm>
            <a:off x="1304227" y="3403893"/>
            <a:ext cx="53760" cy="54538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Oval 321"/>
          <p:cNvSpPr>
            <a:spLocks noChangeArrowheads="1"/>
          </p:cNvSpPr>
          <p:nvPr/>
        </p:nvSpPr>
        <p:spPr bwMode="auto">
          <a:xfrm>
            <a:off x="2197691" y="3407670"/>
            <a:ext cx="55723" cy="54689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Oval 322"/>
          <p:cNvSpPr>
            <a:spLocks noChangeArrowheads="1"/>
          </p:cNvSpPr>
          <p:nvPr/>
        </p:nvSpPr>
        <p:spPr bwMode="auto">
          <a:xfrm>
            <a:off x="2571746" y="3204322"/>
            <a:ext cx="54666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" name="AutoShape 323"/>
          <p:cNvSpPr>
            <a:spLocks noChangeShapeType="1"/>
          </p:cNvSpPr>
          <p:nvPr/>
        </p:nvSpPr>
        <p:spPr bwMode="auto">
          <a:xfrm>
            <a:off x="2424056" y="2233788"/>
            <a:ext cx="0" cy="67078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" name="AutoShape 324"/>
          <p:cNvSpPr>
            <a:spLocks noChangeShapeType="1"/>
          </p:cNvSpPr>
          <p:nvPr/>
        </p:nvSpPr>
        <p:spPr bwMode="auto">
          <a:xfrm>
            <a:off x="1520022" y="2233788"/>
            <a:ext cx="906" cy="67078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" name="AutoShape 325"/>
          <p:cNvSpPr>
            <a:spLocks noChangeShapeType="1"/>
          </p:cNvSpPr>
          <p:nvPr/>
        </p:nvSpPr>
        <p:spPr bwMode="auto">
          <a:xfrm>
            <a:off x="1520022" y="3102647"/>
            <a:ext cx="906" cy="66171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9" name="AutoShape 326"/>
          <p:cNvSpPr>
            <a:spLocks noChangeShapeType="1"/>
          </p:cNvSpPr>
          <p:nvPr/>
        </p:nvSpPr>
        <p:spPr bwMode="auto">
          <a:xfrm>
            <a:off x="2424056" y="3111259"/>
            <a:ext cx="906" cy="66171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0" name="AutoShape 343"/>
          <p:cNvSpPr>
            <a:spLocks noChangeShapeType="1"/>
          </p:cNvSpPr>
          <p:nvPr/>
        </p:nvSpPr>
        <p:spPr bwMode="auto">
          <a:xfrm>
            <a:off x="1065478" y="2576277"/>
            <a:ext cx="72938" cy="90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" name="Oval 344"/>
          <p:cNvSpPr>
            <a:spLocks noChangeArrowheads="1"/>
          </p:cNvSpPr>
          <p:nvPr/>
        </p:nvSpPr>
        <p:spPr bwMode="auto">
          <a:xfrm>
            <a:off x="1126789" y="2546516"/>
            <a:ext cx="54666" cy="54689"/>
          </a:xfrm>
          <a:prstGeom prst="ellipse">
            <a:avLst/>
          </a:prstGeom>
          <a:solidFill>
            <a:srgbClr val="FFFFFF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" name="AutoShape 349"/>
          <p:cNvSpPr>
            <a:spLocks noChangeShapeType="1"/>
          </p:cNvSpPr>
          <p:nvPr/>
        </p:nvSpPr>
        <p:spPr bwMode="auto">
          <a:xfrm>
            <a:off x="670433" y="2576277"/>
            <a:ext cx="166868" cy="90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" name="AutoShape 350"/>
          <p:cNvSpPr>
            <a:spLocks noChangeArrowheads="1"/>
          </p:cNvSpPr>
          <p:nvPr/>
        </p:nvSpPr>
        <p:spPr bwMode="auto">
          <a:xfrm rot="5400000">
            <a:off x="813240" y="3329002"/>
            <a:ext cx="234017" cy="200392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4" name="AutoShape 351"/>
          <p:cNvSpPr>
            <a:spLocks noChangeShapeType="1"/>
          </p:cNvSpPr>
          <p:nvPr/>
        </p:nvSpPr>
        <p:spPr bwMode="auto">
          <a:xfrm>
            <a:off x="1044337" y="3429726"/>
            <a:ext cx="72938" cy="90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" name="Oval 352"/>
          <p:cNvSpPr>
            <a:spLocks noChangeArrowheads="1"/>
          </p:cNvSpPr>
          <p:nvPr/>
        </p:nvSpPr>
        <p:spPr bwMode="auto">
          <a:xfrm>
            <a:off x="1105798" y="3399965"/>
            <a:ext cx="54666" cy="54689"/>
          </a:xfrm>
          <a:prstGeom prst="ellipse">
            <a:avLst/>
          </a:prstGeom>
          <a:solidFill>
            <a:srgbClr val="FFFFFF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6" name="AutoShape 357"/>
          <p:cNvSpPr>
            <a:spLocks noChangeShapeType="1"/>
          </p:cNvSpPr>
          <p:nvPr/>
        </p:nvSpPr>
        <p:spPr bwMode="auto">
          <a:xfrm>
            <a:off x="654124" y="3429726"/>
            <a:ext cx="166868" cy="90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" name="Text Box 386"/>
          <p:cNvSpPr txBox="1">
            <a:spLocks noChangeArrowheads="1"/>
          </p:cNvSpPr>
          <p:nvPr/>
        </p:nvSpPr>
        <p:spPr bwMode="auto">
          <a:xfrm>
            <a:off x="687846" y="2287572"/>
            <a:ext cx="287688" cy="1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SimSun"/>
                <a:cs typeface="Times New Roman" pitchFamily="18" charset="0"/>
              </a:rPr>
              <a:t>IN[0]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33" name="AutoShape 303"/>
          <p:cNvSpPr>
            <a:spLocks noChangeShapeType="1"/>
          </p:cNvSpPr>
          <p:nvPr/>
        </p:nvSpPr>
        <p:spPr bwMode="auto">
          <a:xfrm>
            <a:off x="2528779" y="2371887"/>
            <a:ext cx="72163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" name="Oval 304"/>
          <p:cNvSpPr>
            <a:spLocks noChangeArrowheads="1"/>
          </p:cNvSpPr>
          <p:nvPr/>
        </p:nvSpPr>
        <p:spPr bwMode="auto">
          <a:xfrm>
            <a:off x="2570287" y="2347706"/>
            <a:ext cx="53609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" name="AutoShape 312"/>
          <p:cNvSpPr>
            <a:spLocks noChangeShapeType="1"/>
          </p:cNvSpPr>
          <p:nvPr/>
        </p:nvSpPr>
        <p:spPr bwMode="auto">
          <a:xfrm>
            <a:off x="2529508" y="3238119"/>
            <a:ext cx="72340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" name="Oval 319"/>
          <p:cNvSpPr>
            <a:spLocks noChangeArrowheads="1"/>
          </p:cNvSpPr>
          <p:nvPr/>
        </p:nvSpPr>
        <p:spPr bwMode="auto">
          <a:xfrm>
            <a:off x="2570287" y="3210825"/>
            <a:ext cx="53609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" name="AutoShape 306"/>
          <p:cNvSpPr>
            <a:spLocks noChangeArrowheads="1"/>
          </p:cNvSpPr>
          <p:nvPr/>
        </p:nvSpPr>
        <p:spPr bwMode="auto">
          <a:xfrm rot="5400000">
            <a:off x="2307671" y="3991983"/>
            <a:ext cx="234845" cy="201545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" name="AutoShape 307"/>
          <p:cNvSpPr>
            <a:spLocks noChangeShapeType="1"/>
          </p:cNvSpPr>
          <p:nvPr/>
        </p:nvSpPr>
        <p:spPr bwMode="auto">
          <a:xfrm rot="10800000" flipV="1">
            <a:off x="2227440" y="4093929"/>
            <a:ext cx="97270" cy="205097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" name="AutoShape 308"/>
          <p:cNvSpPr>
            <a:spLocks noChangeShapeType="1"/>
          </p:cNvSpPr>
          <p:nvPr/>
        </p:nvSpPr>
        <p:spPr bwMode="auto">
          <a:xfrm>
            <a:off x="2526256" y="4093929"/>
            <a:ext cx="72369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" name="AutoShape 310"/>
          <p:cNvSpPr>
            <a:spLocks noChangeArrowheads="1"/>
          </p:cNvSpPr>
          <p:nvPr/>
        </p:nvSpPr>
        <p:spPr bwMode="auto">
          <a:xfrm rot="5400000">
            <a:off x="1411066" y="3991312"/>
            <a:ext cx="233417" cy="201463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" name="AutoShape 311"/>
          <p:cNvSpPr>
            <a:spLocks noChangeShapeType="1"/>
          </p:cNvSpPr>
          <p:nvPr/>
        </p:nvSpPr>
        <p:spPr bwMode="auto">
          <a:xfrm rot="10800000" flipV="1">
            <a:off x="1330200" y="4093211"/>
            <a:ext cx="97231" cy="203851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" name="AutoShape 312"/>
          <p:cNvSpPr>
            <a:spLocks noChangeShapeType="1"/>
          </p:cNvSpPr>
          <p:nvPr/>
        </p:nvSpPr>
        <p:spPr bwMode="auto">
          <a:xfrm>
            <a:off x="1628895" y="4093211"/>
            <a:ext cx="72340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" name="Oval 317"/>
          <p:cNvSpPr>
            <a:spLocks noChangeArrowheads="1"/>
          </p:cNvSpPr>
          <p:nvPr/>
        </p:nvSpPr>
        <p:spPr bwMode="auto">
          <a:xfrm>
            <a:off x="1304227" y="3395571"/>
            <a:ext cx="53760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" name="Oval 319"/>
          <p:cNvSpPr>
            <a:spLocks noChangeArrowheads="1"/>
          </p:cNvSpPr>
          <p:nvPr/>
        </p:nvSpPr>
        <p:spPr bwMode="auto">
          <a:xfrm>
            <a:off x="1669674" y="4065917"/>
            <a:ext cx="53609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" name="Oval 320"/>
          <p:cNvSpPr>
            <a:spLocks noChangeArrowheads="1"/>
          </p:cNvSpPr>
          <p:nvPr/>
        </p:nvSpPr>
        <p:spPr bwMode="auto">
          <a:xfrm>
            <a:off x="1304227" y="4265488"/>
            <a:ext cx="53760" cy="54538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" name="Oval 321"/>
          <p:cNvSpPr>
            <a:spLocks noChangeArrowheads="1"/>
          </p:cNvSpPr>
          <p:nvPr/>
        </p:nvSpPr>
        <p:spPr bwMode="auto">
          <a:xfrm>
            <a:off x="2197691" y="4269264"/>
            <a:ext cx="55723" cy="54689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" name="Oval 322"/>
          <p:cNvSpPr>
            <a:spLocks noChangeArrowheads="1"/>
          </p:cNvSpPr>
          <p:nvPr/>
        </p:nvSpPr>
        <p:spPr bwMode="auto">
          <a:xfrm>
            <a:off x="2571746" y="4065917"/>
            <a:ext cx="54666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" name="AutoShape 325"/>
          <p:cNvSpPr>
            <a:spLocks noChangeShapeType="1"/>
          </p:cNvSpPr>
          <p:nvPr/>
        </p:nvSpPr>
        <p:spPr bwMode="auto">
          <a:xfrm>
            <a:off x="1520022" y="3964243"/>
            <a:ext cx="906" cy="66171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" name="AutoShape 326"/>
          <p:cNvSpPr>
            <a:spLocks noChangeShapeType="1"/>
          </p:cNvSpPr>
          <p:nvPr/>
        </p:nvSpPr>
        <p:spPr bwMode="auto">
          <a:xfrm>
            <a:off x="2424056" y="3972854"/>
            <a:ext cx="906" cy="66171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" name="Oval 352"/>
          <p:cNvSpPr>
            <a:spLocks noChangeArrowheads="1"/>
          </p:cNvSpPr>
          <p:nvPr/>
        </p:nvSpPr>
        <p:spPr bwMode="auto">
          <a:xfrm>
            <a:off x="1105798" y="4255057"/>
            <a:ext cx="54666" cy="54689"/>
          </a:xfrm>
          <a:prstGeom prst="ellipse">
            <a:avLst/>
          </a:prstGeom>
          <a:solidFill>
            <a:srgbClr val="FFFFFF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1" name="AutoShape 312"/>
          <p:cNvSpPr>
            <a:spLocks noChangeShapeType="1"/>
          </p:cNvSpPr>
          <p:nvPr/>
        </p:nvSpPr>
        <p:spPr bwMode="auto">
          <a:xfrm>
            <a:off x="2529508" y="4099714"/>
            <a:ext cx="72340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" name="Oval 319"/>
          <p:cNvSpPr>
            <a:spLocks noChangeArrowheads="1"/>
          </p:cNvSpPr>
          <p:nvPr/>
        </p:nvSpPr>
        <p:spPr bwMode="auto">
          <a:xfrm>
            <a:off x="2570287" y="4072420"/>
            <a:ext cx="53609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7" name="AutoShape 350"/>
          <p:cNvSpPr>
            <a:spLocks noChangeArrowheads="1"/>
          </p:cNvSpPr>
          <p:nvPr/>
        </p:nvSpPr>
        <p:spPr bwMode="auto">
          <a:xfrm rot="5400000">
            <a:off x="819743" y="4197100"/>
            <a:ext cx="234017" cy="200392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" name="AutoShape 351"/>
          <p:cNvSpPr>
            <a:spLocks noChangeShapeType="1"/>
          </p:cNvSpPr>
          <p:nvPr/>
        </p:nvSpPr>
        <p:spPr bwMode="auto">
          <a:xfrm>
            <a:off x="1050840" y="4297825"/>
            <a:ext cx="72938" cy="90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0" name="AutoShape 357"/>
          <p:cNvSpPr>
            <a:spLocks noChangeShapeType="1"/>
          </p:cNvSpPr>
          <p:nvPr/>
        </p:nvSpPr>
        <p:spPr bwMode="auto">
          <a:xfrm>
            <a:off x="660627" y="4297825"/>
            <a:ext cx="166868" cy="90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Oval 317"/>
          <p:cNvSpPr>
            <a:spLocks noChangeArrowheads="1"/>
          </p:cNvSpPr>
          <p:nvPr/>
        </p:nvSpPr>
        <p:spPr bwMode="auto">
          <a:xfrm>
            <a:off x="2202161" y="2540593"/>
            <a:ext cx="53760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" name="Oval 320"/>
          <p:cNvSpPr>
            <a:spLocks noChangeArrowheads="1"/>
          </p:cNvSpPr>
          <p:nvPr/>
        </p:nvSpPr>
        <p:spPr bwMode="auto">
          <a:xfrm>
            <a:off x="1317233" y="4268786"/>
            <a:ext cx="53760" cy="54538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" name="AutoShape 351"/>
          <p:cNvSpPr>
            <a:spLocks noChangeShapeType="1"/>
          </p:cNvSpPr>
          <p:nvPr/>
        </p:nvSpPr>
        <p:spPr bwMode="auto">
          <a:xfrm>
            <a:off x="1057343" y="4294620"/>
            <a:ext cx="72938" cy="90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9" name="AutoShape 306"/>
          <p:cNvSpPr>
            <a:spLocks noChangeArrowheads="1"/>
          </p:cNvSpPr>
          <p:nvPr/>
        </p:nvSpPr>
        <p:spPr bwMode="auto">
          <a:xfrm rot="5400000">
            <a:off x="2320678" y="4856876"/>
            <a:ext cx="234845" cy="201545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0" name="AutoShape 307"/>
          <p:cNvSpPr>
            <a:spLocks noChangeShapeType="1"/>
          </p:cNvSpPr>
          <p:nvPr/>
        </p:nvSpPr>
        <p:spPr bwMode="auto">
          <a:xfrm rot="10800000" flipV="1">
            <a:off x="2240446" y="4958822"/>
            <a:ext cx="97270" cy="205097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1" name="AutoShape 308"/>
          <p:cNvSpPr>
            <a:spLocks noChangeShapeType="1"/>
          </p:cNvSpPr>
          <p:nvPr/>
        </p:nvSpPr>
        <p:spPr bwMode="auto">
          <a:xfrm>
            <a:off x="2539262" y="4958822"/>
            <a:ext cx="72369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2" name="AutoShape 310"/>
          <p:cNvSpPr>
            <a:spLocks noChangeArrowheads="1"/>
          </p:cNvSpPr>
          <p:nvPr/>
        </p:nvSpPr>
        <p:spPr bwMode="auto">
          <a:xfrm rot="5400000">
            <a:off x="1424072" y="4856205"/>
            <a:ext cx="233417" cy="201463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3" name="AutoShape 311"/>
          <p:cNvSpPr>
            <a:spLocks noChangeShapeType="1"/>
          </p:cNvSpPr>
          <p:nvPr/>
        </p:nvSpPr>
        <p:spPr bwMode="auto">
          <a:xfrm rot="10800000" flipV="1">
            <a:off x="1343207" y="4958104"/>
            <a:ext cx="97231" cy="203851"/>
          </a:xfrm>
          <a:prstGeom prst="bentConnector2">
            <a:avLst/>
          </a:prstGeom>
          <a:noFill/>
          <a:ln w="3175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" name="AutoShape 312"/>
          <p:cNvSpPr>
            <a:spLocks noChangeShapeType="1"/>
          </p:cNvSpPr>
          <p:nvPr/>
        </p:nvSpPr>
        <p:spPr bwMode="auto">
          <a:xfrm>
            <a:off x="1641900" y="4958104"/>
            <a:ext cx="72340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6" name="Oval 319"/>
          <p:cNvSpPr>
            <a:spLocks noChangeArrowheads="1"/>
          </p:cNvSpPr>
          <p:nvPr/>
        </p:nvSpPr>
        <p:spPr bwMode="auto">
          <a:xfrm>
            <a:off x="1682680" y="4930810"/>
            <a:ext cx="53609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7" name="Oval 320"/>
          <p:cNvSpPr>
            <a:spLocks noChangeArrowheads="1"/>
          </p:cNvSpPr>
          <p:nvPr/>
        </p:nvSpPr>
        <p:spPr bwMode="auto">
          <a:xfrm>
            <a:off x="1317233" y="5130381"/>
            <a:ext cx="53760" cy="54538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8" name="Oval 321"/>
          <p:cNvSpPr>
            <a:spLocks noChangeArrowheads="1"/>
          </p:cNvSpPr>
          <p:nvPr/>
        </p:nvSpPr>
        <p:spPr bwMode="auto">
          <a:xfrm>
            <a:off x="2210697" y="5134158"/>
            <a:ext cx="55723" cy="54689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" name="Oval 322"/>
          <p:cNvSpPr>
            <a:spLocks noChangeArrowheads="1"/>
          </p:cNvSpPr>
          <p:nvPr/>
        </p:nvSpPr>
        <p:spPr bwMode="auto">
          <a:xfrm>
            <a:off x="2584751" y="4930810"/>
            <a:ext cx="54666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0" name="AutoShape 325"/>
          <p:cNvSpPr>
            <a:spLocks noChangeShapeType="1"/>
          </p:cNvSpPr>
          <p:nvPr/>
        </p:nvSpPr>
        <p:spPr bwMode="auto">
          <a:xfrm>
            <a:off x="1533028" y="4829136"/>
            <a:ext cx="906" cy="66171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1" name="AutoShape 326"/>
          <p:cNvSpPr>
            <a:spLocks noChangeShapeType="1"/>
          </p:cNvSpPr>
          <p:nvPr/>
        </p:nvSpPr>
        <p:spPr bwMode="auto">
          <a:xfrm>
            <a:off x="2437062" y="4837747"/>
            <a:ext cx="906" cy="66171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2" name="Oval 352"/>
          <p:cNvSpPr>
            <a:spLocks noChangeArrowheads="1"/>
          </p:cNvSpPr>
          <p:nvPr/>
        </p:nvSpPr>
        <p:spPr bwMode="auto">
          <a:xfrm>
            <a:off x="1118805" y="5119950"/>
            <a:ext cx="54666" cy="54689"/>
          </a:xfrm>
          <a:prstGeom prst="ellipse">
            <a:avLst/>
          </a:prstGeom>
          <a:solidFill>
            <a:srgbClr val="FFFFFF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" name="AutoShape 312"/>
          <p:cNvSpPr>
            <a:spLocks noChangeShapeType="1"/>
          </p:cNvSpPr>
          <p:nvPr/>
        </p:nvSpPr>
        <p:spPr bwMode="auto">
          <a:xfrm>
            <a:off x="2542514" y="4964607"/>
            <a:ext cx="72340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" name="Oval 319"/>
          <p:cNvSpPr>
            <a:spLocks noChangeArrowheads="1"/>
          </p:cNvSpPr>
          <p:nvPr/>
        </p:nvSpPr>
        <p:spPr bwMode="auto">
          <a:xfrm>
            <a:off x="2583293" y="4937313"/>
            <a:ext cx="53609" cy="55596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1" name="AutoShape 382"/>
          <p:cNvSpPr>
            <a:spLocks noChangeArrowheads="1"/>
          </p:cNvSpPr>
          <p:nvPr/>
        </p:nvSpPr>
        <p:spPr bwMode="auto">
          <a:xfrm>
            <a:off x="632406" y="5064821"/>
            <a:ext cx="438234" cy="448091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" name="AutoShape 350"/>
          <p:cNvSpPr>
            <a:spLocks noChangeArrowheads="1"/>
          </p:cNvSpPr>
          <p:nvPr/>
        </p:nvSpPr>
        <p:spPr bwMode="auto">
          <a:xfrm rot="5400000">
            <a:off x="832749" y="5061993"/>
            <a:ext cx="234017" cy="200392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3" name="AutoShape 351"/>
          <p:cNvSpPr>
            <a:spLocks noChangeShapeType="1"/>
          </p:cNvSpPr>
          <p:nvPr/>
        </p:nvSpPr>
        <p:spPr bwMode="auto">
          <a:xfrm>
            <a:off x="1063846" y="5162718"/>
            <a:ext cx="72938" cy="90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" name="AutoShape 357"/>
          <p:cNvSpPr>
            <a:spLocks noChangeShapeType="1"/>
          </p:cNvSpPr>
          <p:nvPr/>
        </p:nvSpPr>
        <p:spPr bwMode="auto">
          <a:xfrm>
            <a:off x="673633" y="5162718"/>
            <a:ext cx="166868" cy="907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658 Grupo"/>
          <p:cNvGrpSpPr/>
          <p:nvPr/>
        </p:nvGrpSpPr>
        <p:grpSpPr>
          <a:xfrm>
            <a:off x="2569386" y="2543258"/>
            <a:ext cx="345159" cy="433398"/>
            <a:chOff x="8026370" y="4102633"/>
            <a:chExt cx="505560" cy="634807"/>
          </a:xfrm>
        </p:grpSpPr>
        <p:grpSp>
          <p:nvGrpSpPr>
            <p:cNvPr id="3" name="Group 192"/>
            <p:cNvGrpSpPr>
              <a:grpSpLocks/>
            </p:cNvGrpSpPr>
            <p:nvPr/>
          </p:nvGrpSpPr>
          <p:grpSpPr bwMode="auto">
            <a:xfrm rot="16200000" flipV="1">
              <a:off x="8024239" y="4177988"/>
              <a:ext cx="543981" cy="471401"/>
              <a:chOff x="7353" y="3221"/>
              <a:chExt cx="477" cy="413"/>
            </a:xfrm>
          </p:grpSpPr>
          <p:sp>
            <p:nvSpPr>
              <p:cNvPr id="663" name="AutoShape 193"/>
              <p:cNvSpPr>
                <a:spLocks noChangeArrowheads="1"/>
              </p:cNvSpPr>
              <p:nvPr/>
            </p:nvSpPr>
            <p:spPr bwMode="auto">
              <a:xfrm rot="5400000">
                <a:off x="7457" y="3241"/>
                <a:ext cx="300" cy="259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AutoShape 194"/>
              <p:cNvSpPr>
                <a:spLocks noChangeShapeType="1"/>
              </p:cNvSpPr>
              <p:nvPr/>
            </p:nvSpPr>
            <p:spPr bwMode="auto">
              <a:xfrm rot="10800000" flipV="1">
                <a:off x="7353" y="3372"/>
                <a:ext cx="125" cy="262"/>
              </a:xfrm>
              <a:prstGeom prst="bentConnector2">
                <a:avLst/>
              </a:prstGeom>
              <a:noFill/>
              <a:ln w="19050">
                <a:solidFill>
                  <a:srgbClr val="5A5A5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AutoShape 195"/>
              <p:cNvSpPr>
                <a:spLocks noChangeShapeType="1"/>
              </p:cNvSpPr>
              <p:nvPr/>
            </p:nvSpPr>
            <p:spPr bwMode="auto">
              <a:xfrm>
                <a:off x="7737" y="3372"/>
                <a:ext cx="93" cy="0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61" name="Oval 285"/>
            <p:cNvSpPr>
              <a:spLocks noChangeArrowheads="1"/>
            </p:cNvSpPr>
            <p:nvPr/>
          </p:nvSpPr>
          <p:spPr bwMode="auto">
            <a:xfrm>
              <a:off x="8026370" y="4657357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" name="Oval 288"/>
            <p:cNvSpPr>
              <a:spLocks noChangeArrowheads="1"/>
            </p:cNvSpPr>
            <p:nvPr/>
          </p:nvSpPr>
          <p:spPr bwMode="auto">
            <a:xfrm>
              <a:off x="8315262" y="4102633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643 Grupo"/>
          <p:cNvGrpSpPr/>
          <p:nvPr/>
        </p:nvGrpSpPr>
        <p:grpSpPr>
          <a:xfrm>
            <a:off x="2569385" y="5137937"/>
            <a:ext cx="345158" cy="433399"/>
            <a:chOff x="8026370" y="4102633"/>
            <a:chExt cx="505560" cy="634807"/>
          </a:xfrm>
        </p:grpSpPr>
        <p:grpSp>
          <p:nvGrpSpPr>
            <p:cNvPr id="9" name="Group 192"/>
            <p:cNvGrpSpPr>
              <a:grpSpLocks/>
            </p:cNvGrpSpPr>
            <p:nvPr/>
          </p:nvGrpSpPr>
          <p:grpSpPr bwMode="auto">
            <a:xfrm rot="16200000" flipV="1">
              <a:off x="8024239" y="4177988"/>
              <a:ext cx="543981" cy="471401"/>
              <a:chOff x="7353" y="3221"/>
              <a:chExt cx="477" cy="413"/>
            </a:xfrm>
          </p:grpSpPr>
          <p:sp>
            <p:nvSpPr>
              <p:cNvPr id="648" name="AutoShape 193"/>
              <p:cNvSpPr>
                <a:spLocks noChangeArrowheads="1"/>
              </p:cNvSpPr>
              <p:nvPr/>
            </p:nvSpPr>
            <p:spPr bwMode="auto">
              <a:xfrm rot="5400000">
                <a:off x="7457" y="3241"/>
                <a:ext cx="300" cy="259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AutoShape 194"/>
              <p:cNvSpPr>
                <a:spLocks noChangeShapeType="1"/>
              </p:cNvSpPr>
              <p:nvPr/>
            </p:nvSpPr>
            <p:spPr bwMode="auto">
              <a:xfrm rot="10800000" flipV="1">
                <a:off x="7353" y="3372"/>
                <a:ext cx="125" cy="262"/>
              </a:xfrm>
              <a:prstGeom prst="bentConnector2">
                <a:avLst/>
              </a:prstGeom>
              <a:noFill/>
              <a:ln w="19050">
                <a:solidFill>
                  <a:srgbClr val="5A5A5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AutoShape 195"/>
              <p:cNvSpPr>
                <a:spLocks noChangeShapeType="1"/>
              </p:cNvSpPr>
              <p:nvPr/>
            </p:nvSpPr>
            <p:spPr bwMode="auto">
              <a:xfrm>
                <a:off x="7737" y="3372"/>
                <a:ext cx="93" cy="0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46" name="Oval 285"/>
            <p:cNvSpPr>
              <a:spLocks noChangeArrowheads="1"/>
            </p:cNvSpPr>
            <p:nvPr/>
          </p:nvSpPr>
          <p:spPr bwMode="auto">
            <a:xfrm>
              <a:off x="8026370" y="4657357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7" name="Oval 288"/>
            <p:cNvSpPr>
              <a:spLocks noChangeArrowheads="1"/>
            </p:cNvSpPr>
            <p:nvPr/>
          </p:nvSpPr>
          <p:spPr bwMode="auto">
            <a:xfrm>
              <a:off x="8315262" y="4102633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665 Grupo"/>
          <p:cNvGrpSpPr/>
          <p:nvPr/>
        </p:nvGrpSpPr>
        <p:grpSpPr>
          <a:xfrm>
            <a:off x="1678480" y="2549760"/>
            <a:ext cx="345158" cy="433399"/>
            <a:chOff x="8026370" y="4102633"/>
            <a:chExt cx="505560" cy="634807"/>
          </a:xfrm>
        </p:grpSpPr>
        <p:grpSp>
          <p:nvGrpSpPr>
            <p:cNvPr id="13" name="Group 192"/>
            <p:cNvGrpSpPr>
              <a:grpSpLocks/>
            </p:cNvGrpSpPr>
            <p:nvPr/>
          </p:nvGrpSpPr>
          <p:grpSpPr bwMode="auto">
            <a:xfrm rot="16200000" flipV="1">
              <a:off x="8024239" y="4177988"/>
              <a:ext cx="543981" cy="471401"/>
              <a:chOff x="7353" y="3221"/>
              <a:chExt cx="477" cy="413"/>
            </a:xfrm>
          </p:grpSpPr>
          <p:sp>
            <p:nvSpPr>
              <p:cNvPr id="670" name="AutoShape 193"/>
              <p:cNvSpPr>
                <a:spLocks noChangeArrowheads="1"/>
              </p:cNvSpPr>
              <p:nvPr/>
            </p:nvSpPr>
            <p:spPr bwMode="auto">
              <a:xfrm rot="5400000">
                <a:off x="7457" y="3241"/>
                <a:ext cx="300" cy="259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AutoShape 194"/>
              <p:cNvSpPr>
                <a:spLocks noChangeShapeType="1"/>
              </p:cNvSpPr>
              <p:nvPr/>
            </p:nvSpPr>
            <p:spPr bwMode="auto">
              <a:xfrm rot="10800000" flipV="1">
                <a:off x="7353" y="3372"/>
                <a:ext cx="125" cy="262"/>
              </a:xfrm>
              <a:prstGeom prst="bentConnector2">
                <a:avLst/>
              </a:prstGeom>
              <a:noFill/>
              <a:ln w="19050">
                <a:solidFill>
                  <a:srgbClr val="5A5A5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AutoShape 195"/>
              <p:cNvSpPr>
                <a:spLocks noChangeShapeType="1"/>
              </p:cNvSpPr>
              <p:nvPr/>
            </p:nvSpPr>
            <p:spPr bwMode="auto">
              <a:xfrm>
                <a:off x="7737" y="3372"/>
                <a:ext cx="93" cy="0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68" name="Oval 285"/>
            <p:cNvSpPr>
              <a:spLocks noChangeArrowheads="1"/>
            </p:cNvSpPr>
            <p:nvPr/>
          </p:nvSpPr>
          <p:spPr bwMode="auto">
            <a:xfrm>
              <a:off x="8026370" y="4657357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" name="Oval 288"/>
            <p:cNvSpPr>
              <a:spLocks noChangeArrowheads="1"/>
            </p:cNvSpPr>
            <p:nvPr/>
          </p:nvSpPr>
          <p:spPr bwMode="auto">
            <a:xfrm>
              <a:off x="8315262" y="4102633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686 Grupo"/>
          <p:cNvGrpSpPr/>
          <p:nvPr/>
        </p:nvGrpSpPr>
        <p:grpSpPr>
          <a:xfrm>
            <a:off x="2575888" y="3408151"/>
            <a:ext cx="345158" cy="433399"/>
            <a:chOff x="8026370" y="4102633"/>
            <a:chExt cx="505560" cy="634807"/>
          </a:xfrm>
        </p:grpSpPr>
        <p:grpSp>
          <p:nvGrpSpPr>
            <p:cNvPr id="19" name="Group 192"/>
            <p:cNvGrpSpPr>
              <a:grpSpLocks/>
            </p:cNvGrpSpPr>
            <p:nvPr/>
          </p:nvGrpSpPr>
          <p:grpSpPr bwMode="auto">
            <a:xfrm rot="16200000" flipV="1">
              <a:off x="8024239" y="4177988"/>
              <a:ext cx="543981" cy="471401"/>
              <a:chOff x="7353" y="3221"/>
              <a:chExt cx="477" cy="413"/>
            </a:xfrm>
          </p:grpSpPr>
          <p:sp>
            <p:nvSpPr>
              <p:cNvPr id="691" name="AutoShape 193"/>
              <p:cNvSpPr>
                <a:spLocks noChangeArrowheads="1"/>
              </p:cNvSpPr>
              <p:nvPr/>
            </p:nvSpPr>
            <p:spPr bwMode="auto">
              <a:xfrm rot="5400000">
                <a:off x="7457" y="3241"/>
                <a:ext cx="300" cy="259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AutoShape 194"/>
              <p:cNvSpPr>
                <a:spLocks noChangeShapeType="1"/>
              </p:cNvSpPr>
              <p:nvPr/>
            </p:nvSpPr>
            <p:spPr bwMode="auto">
              <a:xfrm rot="10800000" flipV="1">
                <a:off x="7353" y="3372"/>
                <a:ext cx="125" cy="262"/>
              </a:xfrm>
              <a:prstGeom prst="bentConnector2">
                <a:avLst/>
              </a:prstGeom>
              <a:noFill/>
              <a:ln w="19050">
                <a:solidFill>
                  <a:srgbClr val="5A5A5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AutoShape 195"/>
              <p:cNvSpPr>
                <a:spLocks noChangeShapeType="1"/>
              </p:cNvSpPr>
              <p:nvPr/>
            </p:nvSpPr>
            <p:spPr bwMode="auto">
              <a:xfrm>
                <a:off x="7737" y="3372"/>
                <a:ext cx="93" cy="0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9" name="Oval 285"/>
            <p:cNvSpPr>
              <a:spLocks noChangeArrowheads="1"/>
            </p:cNvSpPr>
            <p:nvPr/>
          </p:nvSpPr>
          <p:spPr bwMode="auto">
            <a:xfrm>
              <a:off x="8026370" y="4657357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Oval 288"/>
            <p:cNvSpPr>
              <a:spLocks noChangeArrowheads="1"/>
            </p:cNvSpPr>
            <p:nvPr/>
          </p:nvSpPr>
          <p:spPr bwMode="auto">
            <a:xfrm>
              <a:off x="8315262" y="4102633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693 Grupo"/>
          <p:cNvGrpSpPr/>
          <p:nvPr/>
        </p:nvGrpSpPr>
        <p:grpSpPr>
          <a:xfrm>
            <a:off x="1684983" y="3408151"/>
            <a:ext cx="345158" cy="433399"/>
            <a:chOff x="8026370" y="4102633"/>
            <a:chExt cx="505560" cy="634807"/>
          </a:xfrm>
        </p:grpSpPr>
        <p:grpSp>
          <p:nvGrpSpPr>
            <p:cNvPr id="21" name="Group 192"/>
            <p:cNvGrpSpPr>
              <a:grpSpLocks/>
            </p:cNvGrpSpPr>
            <p:nvPr/>
          </p:nvGrpSpPr>
          <p:grpSpPr bwMode="auto">
            <a:xfrm rot="16200000" flipV="1">
              <a:off x="8024239" y="4177988"/>
              <a:ext cx="543981" cy="471401"/>
              <a:chOff x="7353" y="3221"/>
              <a:chExt cx="477" cy="413"/>
            </a:xfrm>
          </p:grpSpPr>
          <p:sp>
            <p:nvSpPr>
              <p:cNvPr id="698" name="AutoShape 193"/>
              <p:cNvSpPr>
                <a:spLocks noChangeArrowheads="1"/>
              </p:cNvSpPr>
              <p:nvPr/>
            </p:nvSpPr>
            <p:spPr bwMode="auto">
              <a:xfrm rot="5400000">
                <a:off x="7457" y="3241"/>
                <a:ext cx="300" cy="259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AutoShape 194"/>
              <p:cNvSpPr>
                <a:spLocks noChangeShapeType="1"/>
              </p:cNvSpPr>
              <p:nvPr/>
            </p:nvSpPr>
            <p:spPr bwMode="auto">
              <a:xfrm rot="10800000" flipV="1">
                <a:off x="7353" y="3372"/>
                <a:ext cx="125" cy="262"/>
              </a:xfrm>
              <a:prstGeom prst="bentConnector2">
                <a:avLst/>
              </a:prstGeom>
              <a:noFill/>
              <a:ln w="19050">
                <a:solidFill>
                  <a:srgbClr val="5A5A5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AutoShape 195"/>
              <p:cNvSpPr>
                <a:spLocks noChangeShapeType="1"/>
              </p:cNvSpPr>
              <p:nvPr/>
            </p:nvSpPr>
            <p:spPr bwMode="auto">
              <a:xfrm>
                <a:off x="7737" y="3372"/>
                <a:ext cx="93" cy="0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96" name="Oval 285"/>
            <p:cNvSpPr>
              <a:spLocks noChangeArrowheads="1"/>
            </p:cNvSpPr>
            <p:nvPr/>
          </p:nvSpPr>
          <p:spPr bwMode="auto">
            <a:xfrm>
              <a:off x="8026370" y="4657357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Oval 288"/>
            <p:cNvSpPr>
              <a:spLocks noChangeArrowheads="1"/>
            </p:cNvSpPr>
            <p:nvPr/>
          </p:nvSpPr>
          <p:spPr bwMode="auto">
            <a:xfrm>
              <a:off x="8315262" y="4102633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714 Grupo"/>
          <p:cNvGrpSpPr/>
          <p:nvPr/>
        </p:nvGrpSpPr>
        <p:grpSpPr>
          <a:xfrm>
            <a:off x="1678480" y="4266541"/>
            <a:ext cx="345158" cy="433399"/>
            <a:chOff x="8026370" y="4102633"/>
            <a:chExt cx="505560" cy="634807"/>
          </a:xfrm>
        </p:grpSpPr>
        <p:grpSp>
          <p:nvGrpSpPr>
            <p:cNvPr id="28" name="Group 192"/>
            <p:cNvGrpSpPr>
              <a:grpSpLocks/>
            </p:cNvGrpSpPr>
            <p:nvPr/>
          </p:nvGrpSpPr>
          <p:grpSpPr bwMode="auto">
            <a:xfrm rot="16200000" flipV="1">
              <a:off x="8024239" y="4177988"/>
              <a:ext cx="543981" cy="471401"/>
              <a:chOff x="7353" y="3221"/>
              <a:chExt cx="477" cy="413"/>
            </a:xfrm>
          </p:grpSpPr>
          <p:sp>
            <p:nvSpPr>
              <p:cNvPr id="719" name="AutoShape 193"/>
              <p:cNvSpPr>
                <a:spLocks noChangeArrowheads="1"/>
              </p:cNvSpPr>
              <p:nvPr/>
            </p:nvSpPr>
            <p:spPr bwMode="auto">
              <a:xfrm rot="5400000">
                <a:off x="7457" y="3241"/>
                <a:ext cx="300" cy="259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AutoShape 194"/>
              <p:cNvSpPr>
                <a:spLocks noChangeShapeType="1"/>
              </p:cNvSpPr>
              <p:nvPr/>
            </p:nvSpPr>
            <p:spPr bwMode="auto">
              <a:xfrm rot="10800000" flipV="1">
                <a:off x="7353" y="3372"/>
                <a:ext cx="125" cy="262"/>
              </a:xfrm>
              <a:prstGeom prst="bentConnector2">
                <a:avLst/>
              </a:prstGeom>
              <a:noFill/>
              <a:ln w="19050">
                <a:solidFill>
                  <a:srgbClr val="5A5A5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AutoShape 195"/>
              <p:cNvSpPr>
                <a:spLocks noChangeShapeType="1"/>
              </p:cNvSpPr>
              <p:nvPr/>
            </p:nvSpPr>
            <p:spPr bwMode="auto">
              <a:xfrm>
                <a:off x="7737" y="3372"/>
                <a:ext cx="93" cy="0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7" name="Oval 285"/>
            <p:cNvSpPr>
              <a:spLocks noChangeArrowheads="1"/>
            </p:cNvSpPr>
            <p:nvPr/>
          </p:nvSpPr>
          <p:spPr bwMode="auto">
            <a:xfrm>
              <a:off x="8026370" y="4657357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Oval 288"/>
            <p:cNvSpPr>
              <a:spLocks noChangeArrowheads="1"/>
            </p:cNvSpPr>
            <p:nvPr/>
          </p:nvSpPr>
          <p:spPr bwMode="auto">
            <a:xfrm>
              <a:off x="8315262" y="4102633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721 Grupo"/>
          <p:cNvGrpSpPr/>
          <p:nvPr/>
        </p:nvGrpSpPr>
        <p:grpSpPr>
          <a:xfrm>
            <a:off x="2562882" y="4273044"/>
            <a:ext cx="345158" cy="433399"/>
            <a:chOff x="8026370" y="4102633"/>
            <a:chExt cx="505560" cy="634807"/>
          </a:xfrm>
        </p:grpSpPr>
        <p:grpSp>
          <p:nvGrpSpPr>
            <p:cNvPr id="30" name="Group 192"/>
            <p:cNvGrpSpPr>
              <a:grpSpLocks/>
            </p:cNvGrpSpPr>
            <p:nvPr/>
          </p:nvGrpSpPr>
          <p:grpSpPr bwMode="auto">
            <a:xfrm rot="16200000" flipV="1">
              <a:off x="8024239" y="4177988"/>
              <a:ext cx="543981" cy="471401"/>
              <a:chOff x="7353" y="3221"/>
              <a:chExt cx="477" cy="413"/>
            </a:xfrm>
          </p:grpSpPr>
          <p:sp>
            <p:nvSpPr>
              <p:cNvPr id="726" name="AutoShape 193"/>
              <p:cNvSpPr>
                <a:spLocks noChangeArrowheads="1"/>
              </p:cNvSpPr>
              <p:nvPr/>
            </p:nvSpPr>
            <p:spPr bwMode="auto">
              <a:xfrm rot="5400000">
                <a:off x="7457" y="3241"/>
                <a:ext cx="300" cy="259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AutoShape 194"/>
              <p:cNvSpPr>
                <a:spLocks noChangeShapeType="1"/>
              </p:cNvSpPr>
              <p:nvPr/>
            </p:nvSpPr>
            <p:spPr bwMode="auto">
              <a:xfrm rot="10800000" flipV="1">
                <a:off x="7353" y="3372"/>
                <a:ext cx="125" cy="262"/>
              </a:xfrm>
              <a:prstGeom prst="bentConnector2">
                <a:avLst/>
              </a:prstGeom>
              <a:noFill/>
              <a:ln w="19050">
                <a:solidFill>
                  <a:srgbClr val="5A5A5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AutoShape 195"/>
              <p:cNvSpPr>
                <a:spLocks noChangeShapeType="1"/>
              </p:cNvSpPr>
              <p:nvPr/>
            </p:nvSpPr>
            <p:spPr bwMode="auto">
              <a:xfrm>
                <a:off x="7737" y="3372"/>
                <a:ext cx="93" cy="0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24" name="Oval 285"/>
            <p:cNvSpPr>
              <a:spLocks noChangeArrowheads="1"/>
            </p:cNvSpPr>
            <p:nvPr/>
          </p:nvSpPr>
          <p:spPr bwMode="auto">
            <a:xfrm>
              <a:off x="8026370" y="4657357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" name="Oval 288"/>
            <p:cNvSpPr>
              <a:spLocks noChangeArrowheads="1"/>
            </p:cNvSpPr>
            <p:nvPr/>
          </p:nvSpPr>
          <p:spPr bwMode="auto">
            <a:xfrm>
              <a:off x="8315262" y="4102633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4" name="742 Grupo"/>
          <p:cNvGrpSpPr/>
          <p:nvPr/>
        </p:nvGrpSpPr>
        <p:grpSpPr>
          <a:xfrm>
            <a:off x="1691486" y="5131435"/>
            <a:ext cx="345158" cy="433399"/>
            <a:chOff x="8026370" y="4102633"/>
            <a:chExt cx="505560" cy="634807"/>
          </a:xfrm>
        </p:grpSpPr>
        <p:grpSp>
          <p:nvGrpSpPr>
            <p:cNvPr id="750" name="Group 192"/>
            <p:cNvGrpSpPr>
              <a:grpSpLocks/>
            </p:cNvGrpSpPr>
            <p:nvPr/>
          </p:nvGrpSpPr>
          <p:grpSpPr bwMode="auto">
            <a:xfrm rot="16200000" flipV="1">
              <a:off x="8024239" y="4177988"/>
              <a:ext cx="543981" cy="471401"/>
              <a:chOff x="7353" y="3221"/>
              <a:chExt cx="477" cy="413"/>
            </a:xfrm>
          </p:grpSpPr>
          <p:sp>
            <p:nvSpPr>
              <p:cNvPr id="747" name="AutoShape 193"/>
              <p:cNvSpPr>
                <a:spLocks noChangeArrowheads="1"/>
              </p:cNvSpPr>
              <p:nvPr/>
            </p:nvSpPr>
            <p:spPr bwMode="auto">
              <a:xfrm rot="5400000">
                <a:off x="7457" y="3241"/>
                <a:ext cx="300" cy="259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AutoShape 194"/>
              <p:cNvSpPr>
                <a:spLocks noChangeShapeType="1"/>
              </p:cNvSpPr>
              <p:nvPr/>
            </p:nvSpPr>
            <p:spPr bwMode="auto">
              <a:xfrm rot="10800000" flipV="1">
                <a:off x="7353" y="3372"/>
                <a:ext cx="125" cy="262"/>
              </a:xfrm>
              <a:prstGeom prst="bentConnector2">
                <a:avLst/>
              </a:prstGeom>
              <a:noFill/>
              <a:ln w="19050">
                <a:solidFill>
                  <a:srgbClr val="5A5A5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AutoShape 195"/>
              <p:cNvSpPr>
                <a:spLocks noChangeShapeType="1"/>
              </p:cNvSpPr>
              <p:nvPr/>
            </p:nvSpPr>
            <p:spPr bwMode="auto">
              <a:xfrm>
                <a:off x="7737" y="3372"/>
                <a:ext cx="93" cy="0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45" name="Oval 285"/>
            <p:cNvSpPr>
              <a:spLocks noChangeArrowheads="1"/>
            </p:cNvSpPr>
            <p:nvPr/>
          </p:nvSpPr>
          <p:spPr bwMode="auto">
            <a:xfrm>
              <a:off x="8026370" y="4657357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" name="Oval 288"/>
            <p:cNvSpPr>
              <a:spLocks noChangeArrowheads="1"/>
            </p:cNvSpPr>
            <p:nvPr/>
          </p:nvSpPr>
          <p:spPr bwMode="auto">
            <a:xfrm>
              <a:off x="8315262" y="4102633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71" name="Text Box 386"/>
          <p:cNvSpPr txBox="1">
            <a:spLocks noChangeArrowheads="1"/>
          </p:cNvSpPr>
          <p:nvPr/>
        </p:nvSpPr>
        <p:spPr bwMode="auto">
          <a:xfrm>
            <a:off x="714357" y="4859085"/>
            <a:ext cx="287688" cy="11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SimSun"/>
                <a:cs typeface="Times New Roman" pitchFamily="18" charset="0"/>
              </a:rPr>
              <a:t>IN[3]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72" name="Text Box 386"/>
          <p:cNvSpPr txBox="1">
            <a:spLocks noChangeArrowheads="1"/>
          </p:cNvSpPr>
          <p:nvPr/>
        </p:nvSpPr>
        <p:spPr bwMode="auto">
          <a:xfrm>
            <a:off x="692265" y="4028425"/>
            <a:ext cx="287688" cy="11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SimSun"/>
                <a:cs typeface="Times New Roman" pitchFamily="18" charset="0"/>
              </a:rPr>
              <a:t>IN[2]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73" name="Text Box 386"/>
          <p:cNvSpPr txBox="1">
            <a:spLocks noChangeArrowheads="1"/>
          </p:cNvSpPr>
          <p:nvPr/>
        </p:nvSpPr>
        <p:spPr bwMode="auto">
          <a:xfrm>
            <a:off x="696683" y="3144743"/>
            <a:ext cx="287688" cy="11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SimSun"/>
                <a:cs typeface="Times New Roman" pitchFamily="18" charset="0"/>
              </a:rPr>
              <a:t>IN[1]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74" name="Text Box 386"/>
          <p:cNvSpPr txBox="1">
            <a:spLocks noChangeArrowheads="1"/>
          </p:cNvSpPr>
          <p:nvPr/>
        </p:nvSpPr>
        <p:spPr bwMode="auto">
          <a:xfrm rot="16200000">
            <a:off x="1474013" y="5896491"/>
            <a:ext cx="457964" cy="11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SimSun"/>
                <a:cs typeface="Times New Roman" pitchFamily="18" charset="0"/>
              </a:rPr>
              <a:t>OUT[0]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75" name="Text Box 386"/>
          <p:cNvSpPr txBox="1">
            <a:spLocks noChangeArrowheads="1"/>
          </p:cNvSpPr>
          <p:nvPr/>
        </p:nvSpPr>
        <p:spPr bwMode="auto">
          <a:xfrm rot="16200000">
            <a:off x="2359904" y="5881027"/>
            <a:ext cx="457964" cy="11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+mn-lt"/>
                <a:ea typeface="SimSun"/>
                <a:cs typeface="Times New Roman" pitchFamily="18" charset="0"/>
              </a:rPr>
              <a:t>OUT[1]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751" name="779 Grupo"/>
          <p:cNvGrpSpPr/>
          <p:nvPr/>
        </p:nvGrpSpPr>
        <p:grpSpPr>
          <a:xfrm>
            <a:off x="607304" y="3146256"/>
            <a:ext cx="553534" cy="546351"/>
            <a:chOff x="5822831" y="3765986"/>
            <a:chExt cx="720473" cy="711123"/>
          </a:xfrm>
        </p:grpSpPr>
        <p:sp>
          <p:nvSpPr>
            <p:cNvPr id="399" name="AutoShape 382"/>
            <p:cNvSpPr>
              <a:spLocks noChangeArrowheads="1"/>
            </p:cNvSpPr>
            <p:nvPr/>
          </p:nvSpPr>
          <p:spPr bwMode="auto">
            <a:xfrm>
              <a:off x="5822831" y="3765986"/>
              <a:ext cx="689825" cy="711123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9525">
              <a:solidFill>
                <a:srgbClr val="404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52" name="758 Grupo"/>
            <p:cNvGrpSpPr/>
            <p:nvPr/>
          </p:nvGrpSpPr>
          <p:grpSpPr>
            <a:xfrm>
              <a:off x="5884165" y="3849738"/>
              <a:ext cx="659139" cy="564107"/>
              <a:chOff x="5423414" y="3778393"/>
              <a:chExt cx="741750" cy="634808"/>
            </a:xfrm>
          </p:grpSpPr>
          <p:sp>
            <p:nvSpPr>
              <p:cNvPr id="760" name="AutoShape 257"/>
              <p:cNvSpPr>
                <a:spLocks noChangeArrowheads="1"/>
              </p:cNvSpPr>
              <p:nvPr/>
            </p:nvSpPr>
            <p:spPr bwMode="auto">
              <a:xfrm rot="5400000">
                <a:off x="5655586" y="3802905"/>
                <a:ext cx="342796" cy="293772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AutoShape 258"/>
              <p:cNvSpPr>
                <a:spLocks noChangeShapeType="1"/>
              </p:cNvSpPr>
              <p:nvPr/>
            </p:nvSpPr>
            <p:spPr bwMode="auto">
              <a:xfrm>
                <a:off x="5994366" y="3949303"/>
                <a:ext cx="107359" cy="1953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Oval 259"/>
              <p:cNvSpPr>
                <a:spLocks noChangeArrowheads="1"/>
              </p:cNvSpPr>
              <p:nvPr/>
            </p:nvSpPr>
            <p:spPr bwMode="auto">
              <a:xfrm>
                <a:off x="6085133" y="3905354"/>
                <a:ext cx="80031" cy="810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Oval 260"/>
              <p:cNvSpPr>
                <a:spLocks noChangeArrowheads="1"/>
              </p:cNvSpPr>
              <p:nvPr/>
            </p:nvSpPr>
            <p:spPr bwMode="auto">
              <a:xfrm>
                <a:off x="6084157" y="4107516"/>
                <a:ext cx="80031" cy="810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Oval 261"/>
              <p:cNvSpPr>
                <a:spLocks noChangeArrowheads="1"/>
              </p:cNvSpPr>
              <p:nvPr/>
            </p:nvSpPr>
            <p:spPr bwMode="auto">
              <a:xfrm>
                <a:off x="6085133" y="4331164"/>
                <a:ext cx="80031" cy="8203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AutoShape 262"/>
              <p:cNvSpPr>
                <a:spLocks noChangeShapeType="1"/>
              </p:cNvSpPr>
              <p:nvPr/>
            </p:nvSpPr>
            <p:spPr bwMode="auto">
              <a:xfrm flipH="1">
                <a:off x="5882128" y="4147558"/>
                <a:ext cx="202029" cy="1953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AutoShape 263"/>
              <p:cNvSpPr>
                <a:spLocks noChangeShapeType="1"/>
              </p:cNvSpPr>
              <p:nvPr/>
            </p:nvSpPr>
            <p:spPr bwMode="auto">
              <a:xfrm flipH="1">
                <a:off x="5423414" y="4372182"/>
                <a:ext cx="661719" cy="977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AutoShape 264"/>
              <p:cNvSpPr>
                <a:spLocks noChangeShapeType="1"/>
              </p:cNvSpPr>
              <p:nvPr/>
            </p:nvSpPr>
            <p:spPr bwMode="auto">
              <a:xfrm>
                <a:off x="5423414" y="3949303"/>
                <a:ext cx="243997" cy="977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53" name="781 Grupo"/>
          <p:cNvGrpSpPr/>
          <p:nvPr/>
        </p:nvGrpSpPr>
        <p:grpSpPr>
          <a:xfrm>
            <a:off x="624977" y="2262574"/>
            <a:ext cx="553534" cy="546351"/>
            <a:chOff x="5822831" y="3765986"/>
            <a:chExt cx="720473" cy="711123"/>
          </a:xfrm>
        </p:grpSpPr>
        <p:sp>
          <p:nvSpPr>
            <p:cNvPr id="783" name="AutoShape 382"/>
            <p:cNvSpPr>
              <a:spLocks noChangeArrowheads="1"/>
            </p:cNvSpPr>
            <p:nvPr/>
          </p:nvSpPr>
          <p:spPr bwMode="auto">
            <a:xfrm>
              <a:off x="5822831" y="3765986"/>
              <a:ext cx="689825" cy="711123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9525">
              <a:solidFill>
                <a:srgbClr val="404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54" name="758 Grupo"/>
            <p:cNvGrpSpPr/>
            <p:nvPr/>
          </p:nvGrpSpPr>
          <p:grpSpPr>
            <a:xfrm>
              <a:off x="5884165" y="3849738"/>
              <a:ext cx="659139" cy="564107"/>
              <a:chOff x="5423414" y="3778393"/>
              <a:chExt cx="741750" cy="634808"/>
            </a:xfrm>
          </p:grpSpPr>
          <p:sp>
            <p:nvSpPr>
              <p:cNvPr id="785" name="AutoShape 257"/>
              <p:cNvSpPr>
                <a:spLocks noChangeArrowheads="1"/>
              </p:cNvSpPr>
              <p:nvPr/>
            </p:nvSpPr>
            <p:spPr bwMode="auto">
              <a:xfrm rot="5400000">
                <a:off x="5655586" y="3802905"/>
                <a:ext cx="342796" cy="293772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AutoShape 258"/>
              <p:cNvSpPr>
                <a:spLocks noChangeShapeType="1"/>
              </p:cNvSpPr>
              <p:nvPr/>
            </p:nvSpPr>
            <p:spPr bwMode="auto">
              <a:xfrm>
                <a:off x="5994366" y="3949303"/>
                <a:ext cx="107359" cy="1953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Oval 259"/>
              <p:cNvSpPr>
                <a:spLocks noChangeArrowheads="1"/>
              </p:cNvSpPr>
              <p:nvPr/>
            </p:nvSpPr>
            <p:spPr bwMode="auto">
              <a:xfrm>
                <a:off x="6085133" y="3905354"/>
                <a:ext cx="80031" cy="810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Oval 260"/>
              <p:cNvSpPr>
                <a:spLocks noChangeArrowheads="1"/>
              </p:cNvSpPr>
              <p:nvPr/>
            </p:nvSpPr>
            <p:spPr bwMode="auto">
              <a:xfrm>
                <a:off x="6084157" y="4107516"/>
                <a:ext cx="80031" cy="810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Oval 261"/>
              <p:cNvSpPr>
                <a:spLocks noChangeArrowheads="1"/>
              </p:cNvSpPr>
              <p:nvPr/>
            </p:nvSpPr>
            <p:spPr bwMode="auto">
              <a:xfrm>
                <a:off x="6085133" y="4331164"/>
                <a:ext cx="80031" cy="8203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AutoShape 262"/>
              <p:cNvSpPr>
                <a:spLocks noChangeShapeType="1"/>
              </p:cNvSpPr>
              <p:nvPr/>
            </p:nvSpPr>
            <p:spPr bwMode="auto">
              <a:xfrm flipH="1">
                <a:off x="5882128" y="4147558"/>
                <a:ext cx="202029" cy="1953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AutoShape 263"/>
              <p:cNvSpPr>
                <a:spLocks noChangeShapeType="1"/>
              </p:cNvSpPr>
              <p:nvPr/>
            </p:nvSpPr>
            <p:spPr bwMode="auto">
              <a:xfrm flipH="1">
                <a:off x="5423414" y="4372182"/>
                <a:ext cx="661719" cy="977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AutoShape 264"/>
              <p:cNvSpPr>
                <a:spLocks noChangeShapeType="1"/>
              </p:cNvSpPr>
              <p:nvPr/>
            </p:nvSpPr>
            <p:spPr bwMode="auto">
              <a:xfrm>
                <a:off x="5423414" y="3949303"/>
                <a:ext cx="243997" cy="977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55" name="792 Grupo"/>
          <p:cNvGrpSpPr/>
          <p:nvPr/>
        </p:nvGrpSpPr>
        <p:grpSpPr>
          <a:xfrm>
            <a:off x="618350" y="3979126"/>
            <a:ext cx="553534" cy="546351"/>
            <a:chOff x="5822831" y="3765986"/>
            <a:chExt cx="720473" cy="711123"/>
          </a:xfrm>
        </p:grpSpPr>
        <p:sp>
          <p:nvSpPr>
            <p:cNvPr id="794" name="AutoShape 382"/>
            <p:cNvSpPr>
              <a:spLocks noChangeArrowheads="1"/>
            </p:cNvSpPr>
            <p:nvPr/>
          </p:nvSpPr>
          <p:spPr bwMode="auto">
            <a:xfrm>
              <a:off x="5822831" y="3765986"/>
              <a:ext cx="689825" cy="711123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9525">
              <a:solidFill>
                <a:srgbClr val="404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56" name="758 Grupo"/>
            <p:cNvGrpSpPr/>
            <p:nvPr/>
          </p:nvGrpSpPr>
          <p:grpSpPr>
            <a:xfrm>
              <a:off x="5884165" y="3849738"/>
              <a:ext cx="659139" cy="564107"/>
              <a:chOff x="5423414" y="3778393"/>
              <a:chExt cx="741750" cy="634808"/>
            </a:xfrm>
          </p:grpSpPr>
          <p:sp>
            <p:nvSpPr>
              <p:cNvPr id="796" name="AutoShape 257"/>
              <p:cNvSpPr>
                <a:spLocks noChangeArrowheads="1"/>
              </p:cNvSpPr>
              <p:nvPr/>
            </p:nvSpPr>
            <p:spPr bwMode="auto">
              <a:xfrm rot="5400000">
                <a:off x="5655586" y="3802905"/>
                <a:ext cx="342796" cy="293772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AutoShape 258"/>
              <p:cNvSpPr>
                <a:spLocks noChangeShapeType="1"/>
              </p:cNvSpPr>
              <p:nvPr/>
            </p:nvSpPr>
            <p:spPr bwMode="auto">
              <a:xfrm>
                <a:off x="5994366" y="3949303"/>
                <a:ext cx="107359" cy="1953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Oval 259"/>
              <p:cNvSpPr>
                <a:spLocks noChangeArrowheads="1"/>
              </p:cNvSpPr>
              <p:nvPr/>
            </p:nvSpPr>
            <p:spPr bwMode="auto">
              <a:xfrm>
                <a:off x="6085133" y="3905354"/>
                <a:ext cx="80031" cy="810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Oval 260"/>
              <p:cNvSpPr>
                <a:spLocks noChangeArrowheads="1"/>
              </p:cNvSpPr>
              <p:nvPr/>
            </p:nvSpPr>
            <p:spPr bwMode="auto">
              <a:xfrm>
                <a:off x="6084157" y="4107516"/>
                <a:ext cx="80031" cy="810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Oval 261"/>
              <p:cNvSpPr>
                <a:spLocks noChangeArrowheads="1"/>
              </p:cNvSpPr>
              <p:nvPr/>
            </p:nvSpPr>
            <p:spPr bwMode="auto">
              <a:xfrm>
                <a:off x="6085133" y="4331164"/>
                <a:ext cx="80031" cy="8203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AutoShape 262"/>
              <p:cNvSpPr>
                <a:spLocks noChangeShapeType="1"/>
              </p:cNvSpPr>
              <p:nvPr/>
            </p:nvSpPr>
            <p:spPr bwMode="auto">
              <a:xfrm flipH="1">
                <a:off x="5882128" y="4147558"/>
                <a:ext cx="202029" cy="1953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AutoShape 263"/>
              <p:cNvSpPr>
                <a:spLocks noChangeShapeType="1"/>
              </p:cNvSpPr>
              <p:nvPr/>
            </p:nvSpPr>
            <p:spPr bwMode="auto">
              <a:xfrm flipH="1">
                <a:off x="5423414" y="4372182"/>
                <a:ext cx="661719" cy="977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AutoShape 264"/>
              <p:cNvSpPr>
                <a:spLocks noChangeShapeType="1"/>
              </p:cNvSpPr>
              <p:nvPr/>
            </p:nvSpPr>
            <p:spPr bwMode="auto">
              <a:xfrm>
                <a:off x="5423414" y="3949303"/>
                <a:ext cx="243997" cy="977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57" name="803 Grupo"/>
          <p:cNvGrpSpPr/>
          <p:nvPr/>
        </p:nvGrpSpPr>
        <p:grpSpPr>
          <a:xfrm>
            <a:off x="624978" y="4827467"/>
            <a:ext cx="553534" cy="546351"/>
            <a:chOff x="5822831" y="3765986"/>
            <a:chExt cx="720473" cy="711123"/>
          </a:xfrm>
        </p:grpSpPr>
        <p:sp>
          <p:nvSpPr>
            <p:cNvPr id="805" name="AutoShape 382"/>
            <p:cNvSpPr>
              <a:spLocks noChangeArrowheads="1"/>
            </p:cNvSpPr>
            <p:nvPr/>
          </p:nvSpPr>
          <p:spPr bwMode="auto">
            <a:xfrm>
              <a:off x="5822831" y="3765986"/>
              <a:ext cx="689825" cy="711123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9525">
              <a:solidFill>
                <a:srgbClr val="404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58" name="758 Grupo"/>
            <p:cNvGrpSpPr/>
            <p:nvPr/>
          </p:nvGrpSpPr>
          <p:grpSpPr>
            <a:xfrm>
              <a:off x="5884165" y="3849738"/>
              <a:ext cx="659139" cy="564107"/>
              <a:chOff x="5423414" y="3778393"/>
              <a:chExt cx="741750" cy="634808"/>
            </a:xfrm>
          </p:grpSpPr>
          <p:sp>
            <p:nvSpPr>
              <p:cNvPr id="807" name="AutoShape 257"/>
              <p:cNvSpPr>
                <a:spLocks noChangeArrowheads="1"/>
              </p:cNvSpPr>
              <p:nvPr/>
            </p:nvSpPr>
            <p:spPr bwMode="auto">
              <a:xfrm rot="5400000">
                <a:off x="5655586" y="3802905"/>
                <a:ext cx="342796" cy="293772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AutoShape 258"/>
              <p:cNvSpPr>
                <a:spLocks noChangeShapeType="1"/>
              </p:cNvSpPr>
              <p:nvPr/>
            </p:nvSpPr>
            <p:spPr bwMode="auto">
              <a:xfrm>
                <a:off x="5994366" y="3949303"/>
                <a:ext cx="107359" cy="1953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Oval 259"/>
              <p:cNvSpPr>
                <a:spLocks noChangeArrowheads="1"/>
              </p:cNvSpPr>
              <p:nvPr/>
            </p:nvSpPr>
            <p:spPr bwMode="auto">
              <a:xfrm>
                <a:off x="6085133" y="3905354"/>
                <a:ext cx="80031" cy="810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Oval 260"/>
              <p:cNvSpPr>
                <a:spLocks noChangeArrowheads="1"/>
              </p:cNvSpPr>
              <p:nvPr/>
            </p:nvSpPr>
            <p:spPr bwMode="auto">
              <a:xfrm>
                <a:off x="6084157" y="4107516"/>
                <a:ext cx="80031" cy="810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Oval 261"/>
              <p:cNvSpPr>
                <a:spLocks noChangeArrowheads="1"/>
              </p:cNvSpPr>
              <p:nvPr/>
            </p:nvSpPr>
            <p:spPr bwMode="auto">
              <a:xfrm>
                <a:off x="6085133" y="4331164"/>
                <a:ext cx="80031" cy="8203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AutoShape 262"/>
              <p:cNvSpPr>
                <a:spLocks noChangeShapeType="1"/>
              </p:cNvSpPr>
              <p:nvPr/>
            </p:nvSpPr>
            <p:spPr bwMode="auto">
              <a:xfrm flipH="1">
                <a:off x="5882128" y="4147558"/>
                <a:ext cx="202029" cy="1953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AutoShape 263"/>
              <p:cNvSpPr>
                <a:spLocks noChangeShapeType="1"/>
              </p:cNvSpPr>
              <p:nvPr/>
            </p:nvSpPr>
            <p:spPr bwMode="auto">
              <a:xfrm flipH="1">
                <a:off x="5423414" y="4372182"/>
                <a:ext cx="661719" cy="977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AutoShape 264"/>
              <p:cNvSpPr>
                <a:spLocks noChangeShapeType="1"/>
              </p:cNvSpPr>
              <p:nvPr/>
            </p:nvSpPr>
            <p:spPr bwMode="auto">
              <a:xfrm>
                <a:off x="5423414" y="3949303"/>
                <a:ext cx="243997" cy="977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59" name="814 Grupo"/>
          <p:cNvGrpSpPr/>
          <p:nvPr/>
        </p:nvGrpSpPr>
        <p:grpSpPr>
          <a:xfrm rot="16200000">
            <a:off x="1391571" y="5666963"/>
            <a:ext cx="553534" cy="546351"/>
            <a:chOff x="5822831" y="3765986"/>
            <a:chExt cx="720473" cy="711123"/>
          </a:xfrm>
        </p:grpSpPr>
        <p:sp>
          <p:nvSpPr>
            <p:cNvPr id="816" name="AutoShape 382"/>
            <p:cNvSpPr>
              <a:spLocks noChangeArrowheads="1"/>
            </p:cNvSpPr>
            <p:nvPr/>
          </p:nvSpPr>
          <p:spPr bwMode="auto">
            <a:xfrm>
              <a:off x="5822831" y="3765986"/>
              <a:ext cx="689825" cy="711123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9525">
              <a:solidFill>
                <a:srgbClr val="404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68" name="758 Grupo"/>
            <p:cNvGrpSpPr/>
            <p:nvPr/>
          </p:nvGrpSpPr>
          <p:grpSpPr>
            <a:xfrm>
              <a:off x="5884165" y="3849738"/>
              <a:ext cx="659139" cy="564107"/>
              <a:chOff x="5423414" y="3778393"/>
              <a:chExt cx="741750" cy="634808"/>
            </a:xfrm>
          </p:grpSpPr>
          <p:sp>
            <p:nvSpPr>
              <p:cNvPr id="818" name="AutoShape 257"/>
              <p:cNvSpPr>
                <a:spLocks noChangeArrowheads="1"/>
              </p:cNvSpPr>
              <p:nvPr/>
            </p:nvSpPr>
            <p:spPr bwMode="auto">
              <a:xfrm rot="5400000">
                <a:off x="5655586" y="3802905"/>
                <a:ext cx="342796" cy="293772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AutoShape 258"/>
              <p:cNvSpPr>
                <a:spLocks noChangeShapeType="1"/>
              </p:cNvSpPr>
              <p:nvPr/>
            </p:nvSpPr>
            <p:spPr bwMode="auto">
              <a:xfrm>
                <a:off x="5994366" y="3949303"/>
                <a:ext cx="107359" cy="1953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Oval 259"/>
              <p:cNvSpPr>
                <a:spLocks noChangeArrowheads="1"/>
              </p:cNvSpPr>
              <p:nvPr/>
            </p:nvSpPr>
            <p:spPr bwMode="auto">
              <a:xfrm>
                <a:off x="6085133" y="3905354"/>
                <a:ext cx="80031" cy="810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Oval 260"/>
              <p:cNvSpPr>
                <a:spLocks noChangeArrowheads="1"/>
              </p:cNvSpPr>
              <p:nvPr/>
            </p:nvSpPr>
            <p:spPr bwMode="auto">
              <a:xfrm>
                <a:off x="6084157" y="4107516"/>
                <a:ext cx="80031" cy="810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Oval 261"/>
              <p:cNvSpPr>
                <a:spLocks noChangeArrowheads="1"/>
              </p:cNvSpPr>
              <p:nvPr/>
            </p:nvSpPr>
            <p:spPr bwMode="auto">
              <a:xfrm>
                <a:off x="6085133" y="4331164"/>
                <a:ext cx="80031" cy="8203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AutoShape 262"/>
              <p:cNvSpPr>
                <a:spLocks noChangeShapeType="1"/>
              </p:cNvSpPr>
              <p:nvPr/>
            </p:nvSpPr>
            <p:spPr bwMode="auto">
              <a:xfrm flipH="1">
                <a:off x="5882128" y="4147558"/>
                <a:ext cx="202029" cy="1953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AutoShape 263"/>
              <p:cNvSpPr>
                <a:spLocks noChangeShapeType="1"/>
              </p:cNvSpPr>
              <p:nvPr/>
            </p:nvSpPr>
            <p:spPr bwMode="auto">
              <a:xfrm flipH="1">
                <a:off x="5423414" y="4372182"/>
                <a:ext cx="661719" cy="977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AutoShape 264"/>
              <p:cNvSpPr>
                <a:spLocks noChangeShapeType="1"/>
              </p:cNvSpPr>
              <p:nvPr/>
            </p:nvSpPr>
            <p:spPr bwMode="auto">
              <a:xfrm>
                <a:off x="5423414" y="3949303"/>
                <a:ext cx="243997" cy="977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69" name="825 Grupo"/>
          <p:cNvGrpSpPr/>
          <p:nvPr/>
        </p:nvGrpSpPr>
        <p:grpSpPr>
          <a:xfrm rot="16200000">
            <a:off x="2270834" y="5664754"/>
            <a:ext cx="553534" cy="546351"/>
            <a:chOff x="5822831" y="3765986"/>
            <a:chExt cx="720473" cy="711123"/>
          </a:xfrm>
        </p:grpSpPr>
        <p:sp>
          <p:nvSpPr>
            <p:cNvPr id="827" name="AutoShape 382"/>
            <p:cNvSpPr>
              <a:spLocks noChangeArrowheads="1"/>
            </p:cNvSpPr>
            <p:nvPr/>
          </p:nvSpPr>
          <p:spPr bwMode="auto">
            <a:xfrm>
              <a:off x="5822831" y="3765986"/>
              <a:ext cx="689825" cy="711123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9525">
              <a:solidFill>
                <a:srgbClr val="404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70" name="758 Grupo"/>
            <p:cNvGrpSpPr/>
            <p:nvPr/>
          </p:nvGrpSpPr>
          <p:grpSpPr>
            <a:xfrm>
              <a:off x="5884165" y="3849738"/>
              <a:ext cx="659139" cy="564107"/>
              <a:chOff x="5423414" y="3778393"/>
              <a:chExt cx="741750" cy="634808"/>
            </a:xfrm>
          </p:grpSpPr>
          <p:sp>
            <p:nvSpPr>
              <p:cNvPr id="829" name="AutoShape 257"/>
              <p:cNvSpPr>
                <a:spLocks noChangeArrowheads="1"/>
              </p:cNvSpPr>
              <p:nvPr/>
            </p:nvSpPr>
            <p:spPr bwMode="auto">
              <a:xfrm rot="5400000">
                <a:off x="5655586" y="3802905"/>
                <a:ext cx="342796" cy="293772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AutoShape 258"/>
              <p:cNvSpPr>
                <a:spLocks noChangeShapeType="1"/>
              </p:cNvSpPr>
              <p:nvPr/>
            </p:nvSpPr>
            <p:spPr bwMode="auto">
              <a:xfrm>
                <a:off x="5994366" y="3949303"/>
                <a:ext cx="107359" cy="1953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Oval 259"/>
              <p:cNvSpPr>
                <a:spLocks noChangeArrowheads="1"/>
              </p:cNvSpPr>
              <p:nvPr/>
            </p:nvSpPr>
            <p:spPr bwMode="auto">
              <a:xfrm>
                <a:off x="6085133" y="3905354"/>
                <a:ext cx="80031" cy="810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Oval 260"/>
              <p:cNvSpPr>
                <a:spLocks noChangeArrowheads="1"/>
              </p:cNvSpPr>
              <p:nvPr/>
            </p:nvSpPr>
            <p:spPr bwMode="auto">
              <a:xfrm>
                <a:off x="6084157" y="4107516"/>
                <a:ext cx="80031" cy="810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Oval 261"/>
              <p:cNvSpPr>
                <a:spLocks noChangeArrowheads="1"/>
              </p:cNvSpPr>
              <p:nvPr/>
            </p:nvSpPr>
            <p:spPr bwMode="auto">
              <a:xfrm>
                <a:off x="6085133" y="4331164"/>
                <a:ext cx="80031" cy="8203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AutoShape 262"/>
              <p:cNvSpPr>
                <a:spLocks noChangeShapeType="1"/>
              </p:cNvSpPr>
              <p:nvPr/>
            </p:nvSpPr>
            <p:spPr bwMode="auto">
              <a:xfrm flipH="1">
                <a:off x="5882128" y="4147558"/>
                <a:ext cx="202029" cy="1953"/>
              </a:xfrm>
              <a:prstGeom prst="straightConnector1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AutoShape 263"/>
              <p:cNvSpPr>
                <a:spLocks noChangeShapeType="1"/>
              </p:cNvSpPr>
              <p:nvPr/>
            </p:nvSpPr>
            <p:spPr bwMode="auto">
              <a:xfrm flipH="1">
                <a:off x="5423414" y="4372182"/>
                <a:ext cx="661719" cy="977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AutoShape 264"/>
              <p:cNvSpPr>
                <a:spLocks noChangeShapeType="1"/>
              </p:cNvSpPr>
              <p:nvPr/>
            </p:nvSpPr>
            <p:spPr bwMode="auto">
              <a:xfrm>
                <a:off x="5423414" y="3949303"/>
                <a:ext cx="243997" cy="977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66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304800" y="1012373"/>
            <a:ext cx="8620125" cy="567046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Solution: Segmented crossbar.</a:t>
            </a:r>
          </a:p>
        </p:txBody>
      </p:sp>
      <p:grpSp>
        <p:nvGrpSpPr>
          <p:cNvPr id="784" name="391 Grupo"/>
          <p:cNvGrpSpPr/>
          <p:nvPr/>
        </p:nvGrpSpPr>
        <p:grpSpPr>
          <a:xfrm>
            <a:off x="5373703" y="2220656"/>
            <a:ext cx="3291840" cy="4023360"/>
            <a:chOff x="5373703" y="2220656"/>
            <a:chExt cx="3291840" cy="4023360"/>
          </a:xfrm>
        </p:grpSpPr>
        <p:sp>
          <p:nvSpPr>
            <p:cNvPr id="382" name="381 Rectángulo redondeado"/>
            <p:cNvSpPr/>
            <p:nvPr/>
          </p:nvSpPr>
          <p:spPr bwMode="auto">
            <a:xfrm>
              <a:off x="5373703" y="2220656"/>
              <a:ext cx="3291840" cy="4023360"/>
            </a:xfrm>
            <a:prstGeom prst="roundRect">
              <a:avLst>
                <a:gd name="adj" fmla="val 8855"/>
              </a:avLst>
            </a:prstGeom>
            <a:solidFill>
              <a:schemeClr val="bg1">
                <a:lumMod val="95000"/>
              </a:schemeClr>
            </a:solidFill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383" name="382 CuadroTexto"/>
            <p:cNvSpPr txBox="1"/>
            <p:nvPr/>
          </p:nvSpPr>
          <p:spPr>
            <a:xfrm>
              <a:off x="5605153" y="2227479"/>
              <a:ext cx="29213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n-lt"/>
                </a:rPr>
                <a:t>WORST-CASE SCENARIO</a:t>
              </a:r>
              <a:endParaRPr lang="en-US" sz="200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84" name="383 CuadroTexto"/>
            <p:cNvSpPr txBox="1"/>
            <p:nvPr/>
          </p:nvSpPr>
          <p:spPr>
            <a:xfrm>
              <a:off x="5382824" y="2548438"/>
              <a:ext cx="32624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rgbClr val="000000"/>
                  </a:solidFill>
                  <a:latin typeface="+mn-lt"/>
                </a:rPr>
                <a:t> 50% crossbar traversals require 3 wires</a:t>
              </a:r>
              <a:endParaRPr lang="en-US" sz="1400" b="1" dirty="0">
                <a:solidFill>
                  <a:srgbClr val="000000"/>
                </a:solidFill>
                <a:latin typeface="+mn-lt"/>
              </a:endParaRPr>
            </a:p>
          </p:txBody>
        </p:sp>
      </p:grpSp>
      <p:cxnSp>
        <p:nvCxnSpPr>
          <p:cNvPr id="385" name="384 Conector recto"/>
          <p:cNvCxnSpPr/>
          <p:nvPr/>
        </p:nvCxnSpPr>
        <p:spPr bwMode="auto">
          <a:xfrm flipV="1">
            <a:off x="1154964" y="2559135"/>
            <a:ext cx="1801992" cy="18181"/>
          </a:xfrm>
          <a:prstGeom prst="line">
            <a:avLst/>
          </a:prstGeom>
          <a:noFill/>
          <a:ln w="317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0" name="389 Conector recto"/>
          <p:cNvCxnSpPr/>
          <p:nvPr/>
        </p:nvCxnSpPr>
        <p:spPr bwMode="auto">
          <a:xfrm>
            <a:off x="1158914" y="5146483"/>
            <a:ext cx="1803980" cy="1470"/>
          </a:xfrm>
          <a:prstGeom prst="line">
            <a:avLst/>
          </a:prstGeom>
          <a:noFill/>
          <a:ln w="317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4" name="393 Conector recto"/>
          <p:cNvCxnSpPr/>
          <p:nvPr/>
        </p:nvCxnSpPr>
        <p:spPr bwMode="auto">
          <a:xfrm flipV="1">
            <a:off x="1158914" y="4285105"/>
            <a:ext cx="1801992" cy="18181"/>
          </a:xfrm>
          <a:prstGeom prst="line">
            <a:avLst/>
          </a:prstGeom>
          <a:noFill/>
          <a:ln w="317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6" name="395 Conector recto"/>
          <p:cNvCxnSpPr/>
          <p:nvPr/>
        </p:nvCxnSpPr>
        <p:spPr bwMode="auto">
          <a:xfrm flipV="1">
            <a:off x="1152976" y="3435971"/>
            <a:ext cx="1801992" cy="18181"/>
          </a:xfrm>
          <a:prstGeom prst="line">
            <a:avLst/>
          </a:prstGeom>
          <a:noFill/>
          <a:ln w="317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98" name="397 Grupo"/>
          <p:cNvGrpSpPr/>
          <p:nvPr/>
        </p:nvGrpSpPr>
        <p:grpSpPr>
          <a:xfrm>
            <a:off x="2948866" y="2140725"/>
            <a:ext cx="1807930" cy="4087228"/>
            <a:chOff x="2938233" y="2140725"/>
            <a:chExt cx="1807930" cy="4087228"/>
          </a:xfrm>
        </p:grpSpPr>
        <p:sp>
          <p:nvSpPr>
            <p:cNvPr id="335" name="AutoShape 306"/>
            <p:cNvSpPr>
              <a:spLocks noChangeArrowheads="1"/>
            </p:cNvSpPr>
            <p:nvPr/>
          </p:nvSpPr>
          <p:spPr bwMode="auto">
            <a:xfrm rot="5400000">
              <a:off x="3208285" y="3136890"/>
              <a:ext cx="234845" cy="201545"/>
            </a:xfrm>
            <a:prstGeom prst="triangle">
              <a:avLst>
                <a:gd name="adj" fmla="val 50000"/>
              </a:avLst>
            </a:prstGeom>
            <a:solidFill>
              <a:srgbClr val="D8D8D8"/>
            </a:solidFill>
            <a:ln w="31750">
              <a:solidFill>
                <a:srgbClr val="40404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AutoShape 307"/>
            <p:cNvSpPr>
              <a:spLocks noChangeShapeType="1"/>
            </p:cNvSpPr>
            <p:nvPr/>
          </p:nvSpPr>
          <p:spPr bwMode="auto">
            <a:xfrm rot="10800000" flipV="1">
              <a:off x="3128053" y="3238837"/>
              <a:ext cx="97270" cy="205097"/>
            </a:xfrm>
            <a:prstGeom prst="bentConnector2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AutoShape 308"/>
            <p:cNvSpPr>
              <a:spLocks noChangeShapeType="1"/>
            </p:cNvSpPr>
            <p:nvPr/>
          </p:nvSpPr>
          <p:spPr bwMode="auto">
            <a:xfrm>
              <a:off x="3426868" y="3238837"/>
              <a:ext cx="72369" cy="0"/>
            </a:xfrm>
            <a:prstGeom prst="straightConnector1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AutoShape 314"/>
            <p:cNvSpPr>
              <a:spLocks noChangeArrowheads="1"/>
            </p:cNvSpPr>
            <p:nvPr/>
          </p:nvSpPr>
          <p:spPr bwMode="auto">
            <a:xfrm rot="5400000">
              <a:off x="3208615" y="2266645"/>
              <a:ext cx="234186" cy="201545"/>
            </a:xfrm>
            <a:prstGeom prst="triangle">
              <a:avLst>
                <a:gd name="adj" fmla="val 50000"/>
              </a:avLst>
            </a:prstGeom>
            <a:solidFill>
              <a:srgbClr val="D8D8D8"/>
            </a:solidFill>
            <a:ln w="31750">
              <a:solidFill>
                <a:srgbClr val="40404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AutoShape 315"/>
            <p:cNvSpPr>
              <a:spLocks noChangeShapeType="1"/>
            </p:cNvSpPr>
            <p:nvPr/>
          </p:nvSpPr>
          <p:spPr bwMode="auto">
            <a:xfrm rot="10800000" flipV="1">
              <a:off x="3128053" y="2368588"/>
              <a:ext cx="97270" cy="204523"/>
            </a:xfrm>
            <a:prstGeom prst="bentConnector2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AutoShape 316"/>
            <p:cNvSpPr>
              <a:spLocks noChangeShapeType="1"/>
            </p:cNvSpPr>
            <p:nvPr/>
          </p:nvSpPr>
          <p:spPr bwMode="auto">
            <a:xfrm>
              <a:off x="3426868" y="2368588"/>
              <a:ext cx="72369" cy="0"/>
            </a:xfrm>
            <a:prstGeom prst="straightConnector1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Oval 318"/>
            <p:cNvSpPr>
              <a:spLocks noChangeArrowheads="1"/>
            </p:cNvSpPr>
            <p:nvPr/>
          </p:nvSpPr>
          <p:spPr bwMode="auto">
            <a:xfrm>
              <a:off x="3472359" y="2342872"/>
              <a:ext cx="54666" cy="54689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Oval 321"/>
            <p:cNvSpPr>
              <a:spLocks noChangeArrowheads="1"/>
            </p:cNvSpPr>
            <p:nvPr/>
          </p:nvSpPr>
          <p:spPr bwMode="auto">
            <a:xfrm>
              <a:off x="3098304" y="3414172"/>
              <a:ext cx="55723" cy="54689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Oval 322"/>
            <p:cNvSpPr>
              <a:spLocks noChangeArrowheads="1"/>
            </p:cNvSpPr>
            <p:nvPr/>
          </p:nvSpPr>
          <p:spPr bwMode="auto">
            <a:xfrm>
              <a:off x="3472359" y="3210825"/>
              <a:ext cx="54666" cy="55596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AutoShape 323"/>
            <p:cNvSpPr>
              <a:spLocks noChangeShapeType="1"/>
            </p:cNvSpPr>
            <p:nvPr/>
          </p:nvSpPr>
          <p:spPr bwMode="auto">
            <a:xfrm>
              <a:off x="3324669" y="2240292"/>
              <a:ext cx="0" cy="67078"/>
            </a:xfrm>
            <a:prstGeom prst="straightConnector1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AutoShape 326"/>
            <p:cNvSpPr>
              <a:spLocks noChangeShapeType="1"/>
            </p:cNvSpPr>
            <p:nvPr/>
          </p:nvSpPr>
          <p:spPr bwMode="auto">
            <a:xfrm>
              <a:off x="3324669" y="3117762"/>
              <a:ext cx="906" cy="66171"/>
            </a:xfrm>
            <a:prstGeom prst="straightConnector1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AutoShape 306"/>
            <p:cNvSpPr>
              <a:spLocks noChangeArrowheads="1"/>
            </p:cNvSpPr>
            <p:nvPr/>
          </p:nvSpPr>
          <p:spPr bwMode="auto">
            <a:xfrm rot="5400000">
              <a:off x="3208285" y="3998486"/>
              <a:ext cx="234845" cy="201545"/>
            </a:xfrm>
            <a:prstGeom prst="triangle">
              <a:avLst>
                <a:gd name="adj" fmla="val 50000"/>
              </a:avLst>
            </a:prstGeom>
            <a:solidFill>
              <a:srgbClr val="D8D8D8"/>
            </a:solidFill>
            <a:ln w="31750">
              <a:solidFill>
                <a:srgbClr val="40404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AutoShape 307"/>
            <p:cNvSpPr>
              <a:spLocks noChangeShapeType="1"/>
            </p:cNvSpPr>
            <p:nvPr/>
          </p:nvSpPr>
          <p:spPr bwMode="auto">
            <a:xfrm rot="10800000" flipV="1">
              <a:off x="3128053" y="4100432"/>
              <a:ext cx="97270" cy="205097"/>
            </a:xfrm>
            <a:prstGeom prst="bentConnector2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AutoShape 308"/>
            <p:cNvSpPr>
              <a:spLocks noChangeShapeType="1"/>
            </p:cNvSpPr>
            <p:nvPr/>
          </p:nvSpPr>
          <p:spPr bwMode="auto">
            <a:xfrm>
              <a:off x="3426868" y="4100432"/>
              <a:ext cx="72369" cy="0"/>
            </a:xfrm>
            <a:prstGeom prst="straightConnector1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Oval 321"/>
            <p:cNvSpPr>
              <a:spLocks noChangeArrowheads="1"/>
            </p:cNvSpPr>
            <p:nvPr/>
          </p:nvSpPr>
          <p:spPr bwMode="auto">
            <a:xfrm>
              <a:off x="3098304" y="4275768"/>
              <a:ext cx="55723" cy="54689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Oval 322"/>
            <p:cNvSpPr>
              <a:spLocks noChangeArrowheads="1"/>
            </p:cNvSpPr>
            <p:nvPr/>
          </p:nvSpPr>
          <p:spPr bwMode="auto">
            <a:xfrm>
              <a:off x="3472359" y="4072420"/>
              <a:ext cx="54666" cy="55596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AutoShape 326"/>
            <p:cNvSpPr>
              <a:spLocks noChangeShapeType="1"/>
            </p:cNvSpPr>
            <p:nvPr/>
          </p:nvSpPr>
          <p:spPr bwMode="auto">
            <a:xfrm>
              <a:off x="3324669" y="3979357"/>
              <a:ext cx="906" cy="66171"/>
            </a:xfrm>
            <a:prstGeom prst="straightConnector1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Oval 317"/>
            <p:cNvSpPr>
              <a:spLocks noChangeArrowheads="1"/>
            </p:cNvSpPr>
            <p:nvPr/>
          </p:nvSpPr>
          <p:spPr bwMode="auto">
            <a:xfrm>
              <a:off x="3103702" y="2547210"/>
              <a:ext cx="53760" cy="55596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AutoShape 308"/>
            <p:cNvSpPr>
              <a:spLocks noChangeShapeType="1"/>
            </p:cNvSpPr>
            <p:nvPr/>
          </p:nvSpPr>
          <p:spPr bwMode="auto">
            <a:xfrm>
              <a:off x="3430166" y="3232334"/>
              <a:ext cx="72369" cy="0"/>
            </a:xfrm>
            <a:prstGeom prst="straightConnector1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AutoShape 316"/>
            <p:cNvSpPr>
              <a:spLocks noChangeShapeType="1"/>
            </p:cNvSpPr>
            <p:nvPr/>
          </p:nvSpPr>
          <p:spPr bwMode="auto">
            <a:xfrm>
              <a:off x="3430166" y="2362085"/>
              <a:ext cx="72369" cy="0"/>
            </a:xfrm>
            <a:prstGeom prst="straightConnector1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Oval 318"/>
            <p:cNvSpPr>
              <a:spLocks noChangeArrowheads="1"/>
            </p:cNvSpPr>
            <p:nvPr/>
          </p:nvSpPr>
          <p:spPr bwMode="auto">
            <a:xfrm>
              <a:off x="3475657" y="2336368"/>
              <a:ext cx="54666" cy="54689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Oval 322"/>
            <p:cNvSpPr>
              <a:spLocks noChangeArrowheads="1"/>
            </p:cNvSpPr>
            <p:nvPr/>
          </p:nvSpPr>
          <p:spPr bwMode="auto">
            <a:xfrm>
              <a:off x="3475657" y="3204322"/>
              <a:ext cx="54666" cy="55596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AutoShape 299"/>
            <p:cNvSpPr>
              <a:spLocks noChangeShapeType="1"/>
            </p:cNvSpPr>
            <p:nvPr/>
          </p:nvSpPr>
          <p:spPr bwMode="auto">
            <a:xfrm flipH="1">
              <a:off x="4392400" y="2147228"/>
              <a:ext cx="10748" cy="3564773"/>
            </a:xfrm>
            <a:prstGeom prst="straightConnector1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AutoShape 303"/>
            <p:cNvSpPr>
              <a:spLocks noChangeShapeType="1"/>
            </p:cNvSpPr>
            <p:nvPr/>
          </p:nvSpPr>
          <p:spPr bwMode="auto">
            <a:xfrm>
              <a:off x="3432690" y="2371887"/>
              <a:ext cx="72163" cy="0"/>
            </a:xfrm>
            <a:prstGeom prst="straightConnector1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AutoShape 306"/>
            <p:cNvSpPr>
              <a:spLocks noChangeArrowheads="1"/>
            </p:cNvSpPr>
            <p:nvPr/>
          </p:nvSpPr>
          <p:spPr bwMode="auto">
            <a:xfrm rot="5400000">
              <a:off x="4112195" y="3136890"/>
              <a:ext cx="234845" cy="201545"/>
            </a:xfrm>
            <a:prstGeom prst="triangle">
              <a:avLst>
                <a:gd name="adj" fmla="val 50000"/>
              </a:avLst>
            </a:prstGeom>
            <a:solidFill>
              <a:srgbClr val="D8D8D8"/>
            </a:solidFill>
            <a:ln w="31750">
              <a:solidFill>
                <a:srgbClr val="40404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AutoShape 307"/>
            <p:cNvSpPr>
              <a:spLocks noChangeShapeType="1"/>
            </p:cNvSpPr>
            <p:nvPr/>
          </p:nvSpPr>
          <p:spPr bwMode="auto">
            <a:xfrm rot="10800000" flipV="1">
              <a:off x="4031964" y="3238837"/>
              <a:ext cx="97270" cy="205097"/>
            </a:xfrm>
            <a:prstGeom prst="bentConnector2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AutoShape 308"/>
            <p:cNvSpPr>
              <a:spLocks noChangeShapeType="1"/>
            </p:cNvSpPr>
            <p:nvPr/>
          </p:nvSpPr>
          <p:spPr bwMode="auto">
            <a:xfrm>
              <a:off x="4330779" y="3238837"/>
              <a:ext cx="72369" cy="0"/>
            </a:xfrm>
            <a:prstGeom prst="straightConnector1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AutoShape 312"/>
            <p:cNvSpPr>
              <a:spLocks noChangeShapeType="1"/>
            </p:cNvSpPr>
            <p:nvPr/>
          </p:nvSpPr>
          <p:spPr bwMode="auto">
            <a:xfrm>
              <a:off x="3433419" y="3238119"/>
              <a:ext cx="72340" cy="0"/>
            </a:xfrm>
            <a:prstGeom prst="straightConnector1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AutoShape 314"/>
            <p:cNvSpPr>
              <a:spLocks noChangeArrowheads="1"/>
            </p:cNvSpPr>
            <p:nvPr/>
          </p:nvSpPr>
          <p:spPr bwMode="auto">
            <a:xfrm rot="5400000">
              <a:off x="4112525" y="2266645"/>
              <a:ext cx="234186" cy="201545"/>
            </a:xfrm>
            <a:prstGeom prst="triangle">
              <a:avLst>
                <a:gd name="adj" fmla="val 50000"/>
              </a:avLst>
            </a:prstGeom>
            <a:solidFill>
              <a:srgbClr val="D8D8D8"/>
            </a:solidFill>
            <a:ln w="31750">
              <a:solidFill>
                <a:srgbClr val="40404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AutoShape 315"/>
            <p:cNvSpPr>
              <a:spLocks noChangeShapeType="1"/>
            </p:cNvSpPr>
            <p:nvPr/>
          </p:nvSpPr>
          <p:spPr bwMode="auto">
            <a:xfrm rot="10800000" flipV="1">
              <a:off x="4031964" y="2368588"/>
              <a:ext cx="97270" cy="204523"/>
            </a:xfrm>
            <a:prstGeom prst="bentConnector2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AutoShape 316"/>
            <p:cNvSpPr>
              <a:spLocks noChangeShapeType="1"/>
            </p:cNvSpPr>
            <p:nvPr/>
          </p:nvSpPr>
          <p:spPr bwMode="auto">
            <a:xfrm>
              <a:off x="4330779" y="2368588"/>
              <a:ext cx="72369" cy="0"/>
            </a:xfrm>
            <a:prstGeom prst="straightConnector1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Oval 318"/>
            <p:cNvSpPr>
              <a:spLocks noChangeArrowheads="1"/>
            </p:cNvSpPr>
            <p:nvPr/>
          </p:nvSpPr>
          <p:spPr bwMode="auto">
            <a:xfrm>
              <a:off x="4376270" y="2342872"/>
              <a:ext cx="54666" cy="54689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Oval 321"/>
            <p:cNvSpPr>
              <a:spLocks noChangeArrowheads="1"/>
            </p:cNvSpPr>
            <p:nvPr/>
          </p:nvSpPr>
          <p:spPr bwMode="auto">
            <a:xfrm>
              <a:off x="4002215" y="3414172"/>
              <a:ext cx="55723" cy="54689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Oval 322"/>
            <p:cNvSpPr>
              <a:spLocks noChangeArrowheads="1"/>
            </p:cNvSpPr>
            <p:nvPr/>
          </p:nvSpPr>
          <p:spPr bwMode="auto">
            <a:xfrm>
              <a:off x="4376270" y="3210825"/>
              <a:ext cx="54666" cy="55596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AutoShape 323"/>
            <p:cNvSpPr>
              <a:spLocks noChangeShapeType="1"/>
            </p:cNvSpPr>
            <p:nvPr/>
          </p:nvSpPr>
          <p:spPr bwMode="auto">
            <a:xfrm>
              <a:off x="4228580" y="2240292"/>
              <a:ext cx="0" cy="67078"/>
            </a:xfrm>
            <a:prstGeom prst="straightConnector1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AutoShape 326"/>
            <p:cNvSpPr>
              <a:spLocks noChangeShapeType="1"/>
            </p:cNvSpPr>
            <p:nvPr/>
          </p:nvSpPr>
          <p:spPr bwMode="auto">
            <a:xfrm>
              <a:off x="4228580" y="3117762"/>
              <a:ext cx="906" cy="66171"/>
            </a:xfrm>
            <a:prstGeom prst="straightConnector1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" name="AutoShape 308"/>
            <p:cNvSpPr>
              <a:spLocks noChangeShapeType="1"/>
            </p:cNvSpPr>
            <p:nvPr/>
          </p:nvSpPr>
          <p:spPr bwMode="auto">
            <a:xfrm>
              <a:off x="3430166" y="4093929"/>
              <a:ext cx="72369" cy="0"/>
            </a:xfrm>
            <a:prstGeom prst="straightConnector1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" name="Oval 322"/>
            <p:cNvSpPr>
              <a:spLocks noChangeArrowheads="1"/>
            </p:cNvSpPr>
            <p:nvPr/>
          </p:nvSpPr>
          <p:spPr bwMode="auto">
            <a:xfrm>
              <a:off x="3475657" y="4065917"/>
              <a:ext cx="54666" cy="55596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AutoShape 306"/>
            <p:cNvSpPr>
              <a:spLocks noChangeArrowheads="1"/>
            </p:cNvSpPr>
            <p:nvPr/>
          </p:nvSpPr>
          <p:spPr bwMode="auto">
            <a:xfrm rot="5400000">
              <a:off x="4112195" y="3998486"/>
              <a:ext cx="234845" cy="201545"/>
            </a:xfrm>
            <a:prstGeom prst="triangle">
              <a:avLst>
                <a:gd name="adj" fmla="val 50000"/>
              </a:avLst>
            </a:prstGeom>
            <a:solidFill>
              <a:srgbClr val="D8D8D8"/>
            </a:solidFill>
            <a:ln w="31750">
              <a:solidFill>
                <a:srgbClr val="40404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" name="AutoShape 307"/>
            <p:cNvSpPr>
              <a:spLocks noChangeShapeType="1"/>
            </p:cNvSpPr>
            <p:nvPr/>
          </p:nvSpPr>
          <p:spPr bwMode="auto">
            <a:xfrm rot="10800000" flipV="1">
              <a:off x="4031964" y="4100432"/>
              <a:ext cx="97270" cy="205097"/>
            </a:xfrm>
            <a:prstGeom prst="bentConnector2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" name="AutoShape 308"/>
            <p:cNvSpPr>
              <a:spLocks noChangeShapeType="1"/>
            </p:cNvSpPr>
            <p:nvPr/>
          </p:nvSpPr>
          <p:spPr bwMode="auto">
            <a:xfrm>
              <a:off x="4330779" y="4100432"/>
              <a:ext cx="72369" cy="0"/>
            </a:xfrm>
            <a:prstGeom prst="straightConnector1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" name="AutoShape 312"/>
            <p:cNvSpPr>
              <a:spLocks noChangeShapeType="1"/>
            </p:cNvSpPr>
            <p:nvPr/>
          </p:nvSpPr>
          <p:spPr bwMode="auto">
            <a:xfrm>
              <a:off x="3433419" y="4099714"/>
              <a:ext cx="72340" cy="0"/>
            </a:xfrm>
            <a:prstGeom prst="straightConnector1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" name="Oval 321"/>
            <p:cNvSpPr>
              <a:spLocks noChangeArrowheads="1"/>
            </p:cNvSpPr>
            <p:nvPr/>
          </p:nvSpPr>
          <p:spPr bwMode="auto">
            <a:xfrm>
              <a:off x="4002215" y="4275768"/>
              <a:ext cx="55723" cy="54689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" name="Oval 322"/>
            <p:cNvSpPr>
              <a:spLocks noChangeArrowheads="1"/>
            </p:cNvSpPr>
            <p:nvPr/>
          </p:nvSpPr>
          <p:spPr bwMode="auto">
            <a:xfrm>
              <a:off x="4376270" y="4072420"/>
              <a:ext cx="54666" cy="55596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8" name="AutoShape 326"/>
            <p:cNvSpPr>
              <a:spLocks noChangeShapeType="1"/>
            </p:cNvSpPr>
            <p:nvPr/>
          </p:nvSpPr>
          <p:spPr bwMode="auto">
            <a:xfrm>
              <a:off x="4228580" y="3979357"/>
              <a:ext cx="906" cy="66171"/>
            </a:xfrm>
            <a:prstGeom prst="straightConnector1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" name="Oval 317"/>
            <p:cNvSpPr>
              <a:spLocks noChangeArrowheads="1"/>
            </p:cNvSpPr>
            <p:nvPr/>
          </p:nvSpPr>
          <p:spPr bwMode="auto">
            <a:xfrm>
              <a:off x="4007613" y="2547210"/>
              <a:ext cx="53760" cy="55596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3" name="AutoShape 306"/>
            <p:cNvSpPr>
              <a:spLocks noChangeArrowheads="1"/>
            </p:cNvSpPr>
            <p:nvPr/>
          </p:nvSpPr>
          <p:spPr bwMode="auto">
            <a:xfrm rot="5400000">
              <a:off x="3221291" y="4863379"/>
              <a:ext cx="234845" cy="201545"/>
            </a:xfrm>
            <a:prstGeom prst="triangle">
              <a:avLst>
                <a:gd name="adj" fmla="val 50000"/>
              </a:avLst>
            </a:prstGeom>
            <a:solidFill>
              <a:srgbClr val="D8D8D8"/>
            </a:solidFill>
            <a:ln w="31750">
              <a:solidFill>
                <a:srgbClr val="40404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" name="AutoShape 307"/>
            <p:cNvSpPr>
              <a:spLocks noChangeShapeType="1"/>
            </p:cNvSpPr>
            <p:nvPr/>
          </p:nvSpPr>
          <p:spPr bwMode="auto">
            <a:xfrm rot="10800000" flipV="1">
              <a:off x="3141059" y="4965325"/>
              <a:ext cx="97270" cy="205097"/>
            </a:xfrm>
            <a:prstGeom prst="bentConnector2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" name="AutoShape 308"/>
            <p:cNvSpPr>
              <a:spLocks noChangeShapeType="1"/>
            </p:cNvSpPr>
            <p:nvPr/>
          </p:nvSpPr>
          <p:spPr bwMode="auto">
            <a:xfrm>
              <a:off x="3439875" y="4965325"/>
              <a:ext cx="72369" cy="0"/>
            </a:xfrm>
            <a:prstGeom prst="straightConnector1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" name="Oval 321"/>
            <p:cNvSpPr>
              <a:spLocks noChangeArrowheads="1"/>
            </p:cNvSpPr>
            <p:nvPr/>
          </p:nvSpPr>
          <p:spPr bwMode="auto">
            <a:xfrm>
              <a:off x="3111310" y="5140660"/>
              <a:ext cx="55723" cy="54689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" name="Oval 322"/>
            <p:cNvSpPr>
              <a:spLocks noChangeArrowheads="1"/>
            </p:cNvSpPr>
            <p:nvPr/>
          </p:nvSpPr>
          <p:spPr bwMode="auto">
            <a:xfrm>
              <a:off x="3485365" y="4937313"/>
              <a:ext cx="54666" cy="55596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" name="AutoShape 326"/>
            <p:cNvSpPr>
              <a:spLocks noChangeShapeType="1"/>
            </p:cNvSpPr>
            <p:nvPr/>
          </p:nvSpPr>
          <p:spPr bwMode="auto">
            <a:xfrm>
              <a:off x="3337676" y="4844250"/>
              <a:ext cx="906" cy="66171"/>
            </a:xfrm>
            <a:prstGeom prst="straightConnector1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" name="AutoShape 308"/>
            <p:cNvSpPr>
              <a:spLocks noChangeShapeType="1"/>
            </p:cNvSpPr>
            <p:nvPr/>
          </p:nvSpPr>
          <p:spPr bwMode="auto">
            <a:xfrm>
              <a:off x="3443172" y="4958822"/>
              <a:ext cx="72369" cy="0"/>
            </a:xfrm>
            <a:prstGeom prst="straightConnector1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" name="Oval 322"/>
            <p:cNvSpPr>
              <a:spLocks noChangeArrowheads="1"/>
            </p:cNvSpPr>
            <p:nvPr/>
          </p:nvSpPr>
          <p:spPr bwMode="auto">
            <a:xfrm>
              <a:off x="3488662" y="4930810"/>
              <a:ext cx="54666" cy="55596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" name="AutoShape 306"/>
            <p:cNvSpPr>
              <a:spLocks noChangeArrowheads="1"/>
            </p:cNvSpPr>
            <p:nvPr/>
          </p:nvSpPr>
          <p:spPr bwMode="auto">
            <a:xfrm rot="5400000">
              <a:off x="4125202" y="4863379"/>
              <a:ext cx="234845" cy="201545"/>
            </a:xfrm>
            <a:prstGeom prst="triangle">
              <a:avLst>
                <a:gd name="adj" fmla="val 50000"/>
              </a:avLst>
            </a:prstGeom>
            <a:solidFill>
              <a:srgbClr val="D8D8D8"/>
            </a:solidFill>
            <a:ln w="31750">
              <a:solidFill>
                <a:srgbClr val="40404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" name="AutoShape 307"/>
            <p:cNvSpPr>
              <a:spLocks noChangeShapeType="1"/>
            </p:cNvSpPr>
            <p:nvPr/>
          </p:nvSpPr>
          <p:spPr bwMode="auto">
            <a:xfrm rot="10800000" flipV="1">
              <a:off x="4044970" y="4965325"/>
              <a:ext cx="97270" cy="205097"/>
            </a:xfrm>
            <a:prstGeom prst="bentConnector2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" name="AutoShape 308"/>
            <p:cNvSpPr>
              <a:spLocks noChangeShapeType="1"/>
            </p:cNvSpPr>
            <p:nvPr/>
          </p:nvSpPr>
          <p:spPr bwMode="auto">
            <a:xfrm>
              <a:off x="4343786" y="4965325"/>
              <a:ext cx="72369" cy="0"/>
            </a:xfrm>
            <a:prstGeom prst="straightConnector1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AutoShape 312"/>
            <p:cNvSpPr>
              <a:spLocks noChangeShapeType="1"/>
            </p:cNvSpPr>
            <p:nvPr/>
          </p:nvSpPr>
          <p:spPr bwMode="auto">
            <a:xfrm>
              <a:off x="3446425" y="4964607"/>
              <a:ext cx="72340" cy="0"/>
            </a:xfrm>
            <a:prstGeom prst="straightConnector1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Oval 321"/>
            <p:cNvSpPr>
              <a:spLocks noChangeArrowheads="1"/>
            </p:cNvSpPr>
            <p:nvPr/>
          </p:nvSpPr>
          <p:spPr bwMode="auto">
            <a:xfrm>
              <a:off x="4015221" y="5140660"/>
              <a:ext cx="55723" cy="54689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Oval 322"/>
            <p:cNvSpPr>
              <a:spLocks noChangeArrowheads="1"/>
            </p:cNvSpPr>
            <p:nvPr/>
          </p:nvSpPr>
          <p:spPr bwMode="auto">
            <a:xfrm>
              <a:off x="4389275" y="4937313"/>
              <a:ext cx="54666" cy="55596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" name="AutoShape 326"/>
            <p:cNvSpPr>
              <a:spLocks noChangeShapeType="1"/>
            </p:cNvSpPr>
            <p:nvPr/>
          </p:nvSpPr>
          <p:spPr bwMode="auto">
            <a:xfrm>
              <a:off x="4241587" y="4844250"/>
              <a:ext cx="906" cy="66171"/>
            </a:xfrm>
            <a:prstGeom prst="straightConnector1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" name="AutoShape 299"/>
            <p:cNvSpPr>
              <a:spLocks noChangeShapeType="1"/>
            </p:cNvSpPr>
            <p:nvPr/>
          </p:nvSpPr>
          <p:spPr bwMode="auto">
            <a:xfrm flipH="1">
              <a:off x="3507999" y="2140725"/>
              <a:ext cx="1039" cy="3558271"/>
            </a:xfrm>
            <a:prstGeom prst="straightConnector1">
              <a:avLst/>
            </a:prstGeom>
            <a:noFill/>
            <a:ln w="3175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636 Grupo"/>
            <p:cNvGrpSpPr/>
            <p:nvPr/>
          </p:nvGrpSpPr>
          <p:grpSpPr>
            <a:xfrm>
              <a:off x="4377207" y="2530252"/>
              <a:ext cx="345158" cy="433399"/>
              <a:chOff x="8026370" y="4102633"/>
              <a:chExt cx="505560" cy="634807"/>
            </a:xfrm>
          </p:grpSpPr>
          <p:grpSp>
            <p:nvGrpSpPr>
              <p:cNvPr id="7" name="Group 192"/>
              <p:cNvGrpSpPr>
                <a:grpSpLocks/>
              </p:cNvGrpSpPr>
              <p:nvPr/>
            </p:nvGrpSpPr>
            <p:grpSpPr bwMode="auto">
              <a:xfrm rot="16200000" flipV="1">
                <a:off x="8024239" y="4177988"/>
                <a:ext cx="543981" cy="471401"/>
                <a:chOff x="7353" y="3221"/>
                <a:chExt cx="477" cy="413"/>
              </a:xfrm>
            </p:grpSpPr>
            <p:sp>
              <p:nvSpPr>
                <p:cNvPr id="641" name="AutoShape 193"/>
                <p:cNvSpPr>
                  <a:spLocks noChangeArrowheads="1"/>
                </p:cNvSpPr>
                <p:nvPr/>
              </p:nvSpPr>
              <p:spPr bwMode="auto">
                <a:xfrm rot="5400000">
                  <a:off x="7457" y="3241"/>
                  <a:ext cx="300" cy="25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 w="1905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2" name="AutoShape 19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7353" y="3372"/>
                  <a:ext cx="125" cy="262"/>
                </a:xfrm>
                <a:prstGeom prst="bentConnector2">
                  <a:avLst/>
                </a:prstGeom>
                <a:noFill/>
                <a:ln w="19050">
                  <a:solidFill>
                    <a:srgbClr val="5A5A5A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3" name="AutoShape 195"/>
                <p:cNvSpPr>
                  <a:spLocks noChangeShapeType="1"/>
                </p:cNvSpPr>
                <p:nvPr/>
              </p:nvSpPr>
              <p:spPr bwMode="auto">
                <a:xfrm>
                  <a:off x="7737" y="3372"/>
                  <a:ext cx="9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39" name="Oval 285"/>
              <p:cNvSpPr>
                <a:spLocks noChangeArrowheads="1"/>
              </p:cNvSpPr>
              <p:nvPr/>
            </p:nvSpPr>
            <p:spPr bwMode="auto">
              <a:xfrm>
                <a:off x="8026370" y="4657357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Oval 288"/>
              <p:cNvSpPr>
                <a:spLocks noChangeArrowheads="1"/>
              </p:cNvSpPr>
              <p:nvPr/>
            </p:nvSpPr>
            <p:spPr bwMode="auto">
              <a:xfrm>
                <a:off x="8315262" y="4102633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651 Grupo"/>
            <p:cNvGrpSpPr/>
            <p:nvPr/>
          </p:nvGrpSpPr>
          <p:grpSpPr>
            <a:xfrm>
              <a:off x="3486301" y="2543258"/>
              <a:ext cx="345158" cy="433399"/>
              <a:chOff x="8026370" y="4102633"/>
              <a:chExt cx="505560" cy="634807"/>
            </a:xfrm>
          </p:grpSpPr>
          <p:grpSp>
            <p:nvGrpSpPr>
              <p:cNvPr id="11" name="Group 192"/>
              <p:cNvGrpSpPr>
                <a:grpSpLocks/>
              </p:cNvGrpSpPr>
              <p:nvPr/>
            </p:nvGrpSpPr>
            <p:grpSpPr bwMode="auto">
              <a:xfrm rot="16200000" flipV="1">
                <a:off x="8024239" y="4177988"/>
                <a:ext cx="543981" cy="471401"/>
                <a:chOff x="7353" y="3221"/>
                <a:chExt cx="477" cy="413"/>
              </a:xfrm>
            </p:grpSpPr>
            <p:sp>
              <p:nvSpPr>
                <p:cNvPr id="656" name="AutoShape 193"/>
                <p:cNvSpPr>
                  <a:spLocks noChangeArrowheads="1"/>
                </p:cNvSpPr>
                <p:nvPr/>
              </p:nvSpPr>
              <p:spPr bwMode="auto">
                <a:xfrm rot="5400000">
                  <a:off x="7457" y="3241"/>
                  <a:ext cx="300" cy="25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 w="1905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" name="AutoShape 19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7353" y="3372"/>
                  <a:ext cx="125" cy="262"/>
                </a:xfrm>
                <a:prstGeom prst="bentConnector2">
                  <a:avLst/>
                </a:prstGeom>
                <a:noFill/>
                <a:ln w="19050">
                  <a:solidFill>
                    <a:srgbClr val="5A5A5A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8" name="AutoShape 195"/>
                <p:cNvSpPr>
                  <a:spLocks noChangeShapeType="1"/>
                </p:cNvSpPr>
                <p:nvPr/>
              </p:nvSpPr>
              <p:spPr bwMode="auto">
                <a:xfrm>
                  <a:off x="7737" y="3372"/>
                  <a:ext cx="9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54" name="Oval 285"/>
              <p:cNvSpPr>
                <a:spLocks noChangeArrowheads="1"/>
              </p:cNvSpPr>
              <p:nvPr/>
            </p:nvSpPr>
            <p:spPr bwMode="auto">
              <a:xfrm>
                <a:off x="8026370" y="4657357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Oval 288"/>
              <p:cNvSpPr>
                <a:spLocks noChangeArrowheads="1"/>
              </p:cNvSpPr>
              <p:nvPr/>
            </p:nvSpPr>
            <p:spPr bwMode="auto">
              <a:xfrm>
                <a:off x="8315262" y="4102633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672 Grupo"/>
            <p:cNvGrpSpPr/>
            <p:nvPr/>
          </p:nvGrpSpPr>
          <p:grpSpPr>
            <a:xfrm>
              <a:off x="4370703" y="3395145"/>
              <a:ext cx="345158" cy="433399"/>
              <a:chOff x="8026370" y="4102633"/>
              <a:chExt cx="505560" cy="634807"/>
            </a:xfrm>
          </p:grpSpPr>
          <p:grpSp>
            <p:nvGrpSpPr>
              <p:cNvPr id="15" name="Group 192"/>
              <p:cNvGrpSpPr>
                <a:grpSpLocks/>
              </p:cNvGrpSpPr>
              <p:nvPr/>
            </p:nvGrpSpPr>
            <p:grpSpPr bwMode="auto">
              <a:xfrm rot="16200000" flipV="1">
                <a:off x="8024239" y="4177988"/>
                <a:ext cx="543981" cy="471401"/>
                <a:chOff x="7353" y="3221"/>
                <a:chExt cx="477" cy="413"/>
              </a:xfrm>
            </p:grpSpPr>
            <p:sp>
              <p:nvSpPr>
                <p:cNvPr id="677" name="AutoShape 193"/>
                <p:cNvSpPr>
                  <a:spLocks noChangeArrowheads="1"/>
                </p:cNvSpPr>
                <p:nvPr/>
              </p:nvSpPr>
              <p:spPr bwMode="auto">
                <a:xfrm rot="5400000">
                  <a:off x="7457" y="3241"/>
                  <a:ext cx="300" cy="25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 w="1905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8" name="AutoShape 19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7353" y="3372"/>
                  <a:ext cx="125" cy="262"/>
                </a:xfrm>
                <a:prstGeom prst="bentConnector2">
                  <a:avLst/>
                </a:prstGeom>
                <a:noFill/>
                <a:ln w="19050">
                  <a:solidFill>
                    <a:srgbClr val="5A5A5A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9" name="AutoShape 195"/>
                <p:cNvSpPr>
                  <a:spLocks noChangeShapeType="1"/>
                </p:cNvSpPr>
                <p:nvPr/>
              </p:nvSpPr>
              <p:spPr bwMode="auto">
                <a:xfrm>
                  <a:off x="7737" y="3372"/>
                  <a:ext cx="9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75" name="Oval 285"/>
              <p:cNvSpPr>
                <a:spLocks noChangeArrowheads="1"/>
              </p:cNvSpPr>
              <p:nvPr/>
            </p:nvSpPr>
            <p:spPr bwMode="auto">
              <a:xfrm>
                <a:off x="8026370" y="4657357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Oval 288"/>
              <p:cNvSpPr>
                <a:spLocks noChangeArrowheads="1"/>
              </p:cNvSpPr>
              <p:nvPr/>
            </p:nvSpPr>
            <p:spPr bwMode="auto">
              <a:xfrm>
                <a:off x="8315262" y="4102633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679 Grupo"/>
            <p:cNvGrpSpPr/>
            <p:nvPr/>
          </p:nvGrpSpPr>
          <p:grpSpPr>
            <a:xfrm>
              <a:off x="3486301" y="3408151"/>
              <a:ext cx="345158" cy="433399"/>
              <a:chOff x="8026370" y="4102633"/>
              <a:chExt cx="505560" cy="634807"/>
            </a:xfrm>
          </p:grpSpPr>
          <p:grpSp>
            <p:nvGrpSpPr>
              <p:cNvPr id="17" name="Group 192"/>
              <p:cNvGrpSpPr>
                <a:grpSpLocks/>
              </p:cNvGrpSpPr>
              <p:nvPr/>
            </p:nvGrpSpPr>
            <p:grpSpPr bwMode="auto">
              <a:xfrm rot="16200000" flipV="1">
                <a:off x="8024239" y="4177988"/>
                <a:ext cx="543981" cy="471401"/>
                <a:chOff x="7353" y="3221"/>
                <a:chExt cx="477" cy="413"/>
              </a:xfrm>
            </p:grpSpPr>
            <p:sp>
              <p:nvSpPr>
                <p:cNvPr id="684" name="AutoShape 193"/>
                <p:cNvSpPr>
                  <a:spLocks noChangeArrowheads="1"/>
                </p:cNvSpPr>
                <p:nvPr/>
              </p:nvSpPr>
              <p:spPr bwMode="auto">
                <a:xfrm rot="5400000">
                  <a:off x="7457" y="3241"/>
                  <a:ext cx="300" cy="25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 w="1905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5" name="AutoShape 19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7353" y="3372"/>
                  <a:ext cx="125" cy="262"/>
                </a:xfrm>
                <a:prstGeom prst="bentConnector2">
                  <a:avLst/>
                </a:prstGeom>
                <a:noFill/>
                <a:ln w="19050">
                  <a:solidFill>
                    <a:srgbClr val="5A5A5A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6" name="AutoShape 195"/>
                <p:cNvSpPr>
                  <a:spLocks noChangeShapeType="1"/>
                </p:cNvSpPr>
                <p:nvPr/>
              </p:nvSpPr>
              <p:spPr bwMode="auto">
                <a:xfrm>
                  <a:off x="7737" y="3372"/>
                  <a:ext cx="9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82" name="Oval 285"/>
              <p:cNvSpPr>
                <a:spLocks noChangeArrowheads="1"/>
              </p:cNvSpPr>
              <p:nvPr/>
            </p:nvSpPr>
            <p:spPr bwMode="auto">
              <a:xfrm>
                <a:off x="8026370" y="4657357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Oval 288"/>
              <p:cNvSpPr>
                <a:spLocks noChangeArrowheads="1"/>
              </p:cNvSpPr>
              <p:nvPr/>
            </p:nvSpPr>
            <p:spPr bwMode="auto">
              <a:xfrm>
                <a:off x="8315262" y="4102633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700 Grupo"/>
            <p:cNvGrpSpPr/>
            <p:nvPr/>
          </p:nvGrpSpPr>
          <p:grpSpPr>
            <a:xfrm>
              <a:off x="4370703" y="4253535"/>
              <a:ext cx="345158" cy="433399"/>
              <a:chOff x="8026370" y="4102633"/>
              <a:chExt cx="505560" cy="634807"/>
            </a:xfrm>
          </p:grpSpPr>
          <p:grpSp>
            <p:nvGrpSpPr>
              <p:cNvPr id="23" name="Group 192"/>
              <p:cNvGrpSpPr>
                <a:grpSpLocks/>
              </p:cNvGrpSpPr>
              <p:nvPr/>
            </p:nvGrpSpPr>
            <p:grpSpPr bwMode="auto">
              <a:xfrm rot="16200000" flipV="1">
                <a:off x="8024239" y="4177988"/>
                <a:ext cx="543981" cy="471401"/>
                <a:chOff x="7353" y="3221"/>
                <a:chExt cx="477" cy="413"/>
              </a:xfrm>
            </p:grpSpPr>
            <p:sp>
              <p:nvSpPr>
                <p:cNvPr id="705" name="AutoShape 193"/>
                <p:cNvSpPr>
                  <a:spLocks noChangeArrowheads="1"/>
                </p:cNvSpPr>
                <p:nvPr/>
              </p:nvSpPr>
              <p:spPr bwMode="auto">
                <a:xfrm rot="5400000">
                  <a:off x="7457" y="3241"/>
                  <a:ext cx="300" cy="25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 w="1905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6" name="AutoShape 19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7353" y="3372"/>
                  <a:ext cx="125" cy="262"/>
                </a:xfrm>
                <a:prstGeom prst="bentConnector2">
                  <a:avLst/>
                </a:prstGeom>
                <a:noFill/>
                <a:ln w="19050">
                  <a:solidFill>
                    <a:srgbClr val="5A5A5A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7" name="AutoShape 195"/>
                <p:cNvSpPr>
                  <a:spLocks noChangeShapeType="1"/>
                </p:cNvSpPr>
                <p:nvPr/>
              </p:nvSpPr>
              <p:spPr bwMode="auto">
                <a:xfrm>
                  <a:off x="7737" y="3372"/>
                  <a:ext cx="9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03" name="Oval 285"/>
              <p:cNvSpPr>
                <a:spLocks noChangeArrowheads="1"/>
              </p:cNvSpPr>
              <p:nvPr/>
            </p:nvSpPr>
            <p:spPr bwMode="auto">
              <a:xfrm>
                <a:off x="8026370" y="4657357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Oval 288"/>
              <p:cNvSpPr>
                <a:spLocks noChangeArrowheads="1"/>
              </p:cNvSpPr>
              <p:nvPr/>
            </p:nvSpPr>
            <p:spPr bwMode="auto">
              <a:xfrm>
                <a:off x="8315262" y="4102633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707 Grupo"/>
            <p:cNvGrpSpPr/>
            <p:nvPr/>
          </p:nvGrpSpPr>
          <p:grpSpPr>
            <a:xfrm>
              <a:off x="3479799" y="4266541"/>
              <a:ext cx="345158" cy="433399"/>
              <a:chOff x="8026370" y="4102633"/>
              <a:chExt cx="505560" cy="634807"/>
            </a:xfrm>
          </p:grpSpPr>
          <p:grpSp>
            <p:nvGrpSpPr>
              <p:cNvPr id="25" name="Group 192"/>
              <p:cNvGrpSpPr>
                <a:grpSpLocks/>
              </p:cNvGrpSpPr>
              <p:nvPr/>
            </p:nvGrpSpPr>
            <p:grpSpPr bwMode="auto">
              <a:xfrm rot="16200000" flipV="1">
                <a:off x="8024239" y="4177988"/>
                <a:ext cx="543981" cy="471401"/>
                <a:chOff x="7353" y="3221"/>
                <a:chExt cx="477" cy="413"/>
              </a:xfrm>
            </p:grpSpPr>
            <p:sp>
              <p:nvSpPr>
                <p:cNvPr id="712" name="AutoShape 193"/>
                <p:cNvSpPr>
                  <a:spLocks noChangeArrowheads="1"/>
                </p:cNvSpPr>
                <p:nvPr/>
              </p:nvSpPr>
              <p:spPr bwMode="auto">
                <a:xfrm rot="5400000">
                  <a:off x="7457" y="3241"/>
                  <a:ext cx="300" cy="25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 w="1905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3" name="AutoShape 19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7353" y="3372"/>
                  <a:ext cx="125" cy="262"/>
                </a:xfrm>
                <a:prstGeom prst="bentConnector2">
                  <a:avLst/>
                </a:prstGeom>
                <a:noFill/>
                <a:ln w="19050">
                  <a:solidFill>
                    <a:srgbClr val="5A5A5A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4" name="AutoShape 195"/>
                <p:cNvSpPr>
                  <a:spLocks noChangeShapeType="1"/>
                </p:cNvSpPr>
                <p:nvPr/>
              </p:nvSpPr>
              <p:spPr bwMode="auto">
                <a:xfrm>
                  <a:off x="7737" y="3372"/>
                  <a:ext cx="9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10" name="Oval 285"/>
              <p:cNvSpPr>
                <a:spLocks noChangeArrowheads="1"/>
              </p:cNvSpPr>
              <p:nvPr/>
            </p:nvSpPr>
            <p:spPr bwMode="auto">
              <a:xfrm>
                <a:off x="8026370" y="4657357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Oval 288"/>
              <p:cNvSpPr>
                <a:spLocks noChangeArrowheads="1"/>
              </p:cNvSpPr>
              <p:nvPr/>
            </p:nvSpPr>
            <p:spPr bwMode="auto">
              <a:xfrm>
                <a:off x="8315262" y="4102633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728 Grupo"/>
            <p:cNvGrpSpPr/>
            <p:nvPr/>
          </p:nvGrpSpPr>
          <p:grpSpPr>
            <a:xfrm>
              <a:off x="4370703" y="5124931"/>
              <a:ext cx="345158" cy="433399"/>
              <a:chOff x="8026370" y="4102633"/>
              <a:chExt cx="505560" cy="634807"/>
            </a:xfrm>
          </p:grpSpPr>
          <p:grpSp>
            <p:nvGrpSpPr>
              <p:cNvPr id="736" name="Group 192"/>
              <p:cNvGrpSpPr>
                <a:grpSpLocks/>
              </p:cNvGrpSpPr>
              <p:nvPr/>
            </p:nvGrpSpPr>
            <p:grpSpPr bwMode="auto">
              <a:xfrm rot="16200000" flipV="1">
                <a:off x="8024239" y="4177988"/>
                <a:ext cx="543981" cy="471401"/>
                <a:chOff x="7353" y="3221"/>
                <a:chExt cx="477" cy="413"/>
              </a:xfrm>
            </p:grpSpPr>
            <p:sp>
              <p:nvSpPr>
                <p:cNvPr id="733" name="AutoShape 193"/>
                <p:cNvSpPr>
                  <a:spLocks noChangeArrowheads="1"/>
                </p:cNvSpPr>
                <p:nvPr/>
              </p:nvSpPr>
              <p:spPr bwMode="auto">
                <a:xfrm rot="5400000">
                  <a:off x="7457" y="3241"/>
                  <a:ext cx="300" cy="25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 w="1905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4" name="AutoShape 19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7353" y="3372"/>
                  <a:ext cx="125" cy="262"/>
                </a:xfrm>
                <a:prstGeom prst="bentConnector2">
                  <a:avLst/>
                </a:prstGeom>
                <a:noFill/>
                <a:ln w="19050">
                  <a:solidFill>
                    <a:srgbClr val="5A5A5A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5" name="AutoShape 195"/>
                <p:cNvSpPr>
                  <a:spLocks noChangeShapeType="1"/>
                </p:cNvSpPr>
                <p:nvPr/>
              </p:nvSpPr>
              <p:spPr bwMode="auto">
                <a:xfrm>
                  <a:off x="7737" y="3372"/>
                  <a:ext cx="9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31" name="Oval 285"/>
              <p:cNvSpPr>
                <a:spLocks noChangeArrowheads="1"/>
              </p:cNvSpPr>
              <p:nvPr/>
            </p:nvSpPr>
            <p:spPr bwMode="auto">
              <a:xfrm>
                <a:off x="8026370" y="4657357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Oval 288"/>
              <p:cNvSpPr>
                <a:spLocks noChangeArrowheads="1"/>
              </p:cNvSpPr>
              <p:nvPr/>
            </p:nvSpPr>
            <p:spPr bwMode="auto">
              <a:xfrm>
                <a:off x="8315262" y="4102633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37" name="735 Grupo"/>
            <p:cNvGrpSpPr/>
            <p:nvPr/>
          </p:nvGrpSpPr>
          <p:grpSpPr>
            <a:xfrm>
              <a:off x="3479799" y="5131435"/>
              <a:ext cx="345158" cy="433399"/>
              <a:chOff x="8026370" y="4102633"/>
              <a:chExt cx="505560" cy="634807"/>
            </a:xfrm>
          </p:grpSpPr>
          <p:grpSp>
            <p:nvGrpSpPr>
              <p:cNvPr id="743" name="Group 192"/>
              <p:cNvGrpSpPr>
                <a:grpSpLocks/>
              </p:cNvGrpSpPr>
              <p:nvPr/>
            </p:nvGrpSpPr>
            <p:grpSpPr bwMode="auto">
              <a:xfrm rot="16200000" flipV="1">
                <a:off x="8024239" y="4177988"/>
                <a:ext cx="543981" cy="471401"/>
                <a:chOff x="7353" y="3221"/>
                <a:chExt cx="477" cy="413"/>
              </a:xfrm>
            </p:grpSpPr>
            <p:sp>
              <p:nvSpPr>
                <p:cNvPr id="740" name="AutoShape 193"/>
                <p:cNvSpPr>
                  <a:spLocks noChangeArrowheads="1"/>
                </p:cNvSpPr>
                <p:nvPr/>
              </p:nvSpPr>
              <p:spPr bwMode="auto">
                <a:xfrm rot="5400000">
                  <a:off x="7457" y="3241"/>
                  <a:ext cx="300" cy="25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 w="1905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1" name="AutoShape 19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7353" y="3372"/>
                  <a:ext cx="125" cy="262"/>
                </a:xfrm>
                <a:prstGeom prst="bentConnector2">
                  <a:avLst/>
                </a:prstGeom>
                <a:noFill/>
                <a:ln w="19050">
                  <a:solidFill>
                    <a:srgbClr val="5A5A5A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2" name="AutoShape 195"/>
                <p:cNvSpPr>
                  <a:spLocks noChangeShapeType="1"/>
                </p:cNvSpPr>
                <p:nvPr/>
              </p:nvSpPr>
              <p:spPr bwMode="auto">
                <a:xfrm>
                  <a:off x="7737" y="3372"/>
                  <a:ext cx="9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38" name="Oval 285"/>
              <p:cNvSpPr>
                <a:spLocks noChangeArrowheads="1"/>
              </p:cNvSpPr>
              <p:nvPr/>
            </p:nvSpPr>
            <p:spPr bwMode="auto">
              <a:xfrm>
                <a:off x="8026370" y="4657357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Oval 288"/>
              <p:cNvSpPr>
                <a:spLocks noChangeArrowheads="1"/>
              </p:cNvSpPr>
              <p:nvPr/>
            </p:nvSpPr>
            <p:spPr bwMode="auto">
              <a:xfrm>
                <a:off x="8315262" y="4102633"/>
                <a:ext cx="79055" cy="80083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76" name="Text Box 386"/>
            <p:cNvSpPr txBox="1">
              <a:spLocks noChangeArrowheads="1"/>
            </p:cNvSpPr>
            <p:nvPr/>
          </p:nvSpPr>
          <p:spPr bwMode="auto">
            <a:xfrm rot="16200000">
              <a:off x="3274514" y="5881027"/>
              <a:ext cx="457964" cy="118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+mn-lt"/>
                  <a:ea typeface="SimSun"/>
                  <a:cs typeface="Times New Roman" pitchFamily="18" charset="0"/>
                </a:rPr>
                <a:t>OUT[2]</a:t>
              </a:r>
              <a:endPara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77" name="Text Box 386"/>
            <p:cNvSpPr txBox="1">
              <a:spLocks noChangeArrowheads="1"/>
            </p:cNvSpPr>
            <p:nvPr/>
          </p:nvSpPr>
          <p:spPr bwMode="auto">
            <a:xfrm rot="16200000">
              <a:off x="4155986" y="5900910"/>
              <a:ext cx="457964" cy="118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+mn-lt"/>
                  <a:ea typeface="SimSun"/>
                  <a:cs typeface="Times New Roman" pitchFamily="18" charset="0"/>
                </a:rPr>
                <a:t>OUT[3]</a:t>
              </a:r>
              <a:endPara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779" name="836 Grupo"/>
            <p:cNvGrpSpPr/>
            <p:nvPr/>
          </p:nvGrpSpPr>
          <p:grpSpPr>
            <a:xfrm rot="16200000">
              <a:off x="3185445" y="5664754"/>
              <a:ext cx="553534" cy="546351"/>
              <a:chOff x="5822831" y="3765986"/>
              <a:chExt cx="720473" cy="711123"/>
            </a:xfrm>
          </p:grpSpPr>
          <p:sp>
            <p:nvSpPr>
              <p:cNvPr id="838" name="AutoShape 382"/>
              <p:cNvSpPr>
                <a:spLocks noChangeArrowheads="1"/>
              </p:cNvSpPr>
              <p:nvPr/>
            </p:nvSpPr>
            <p:spPr bwMode="auto">
              <a:xfrm>
                <a:off x="5822831" y="3765986"/>
                <a:ext cx="689825" cy="711123"/>
              </a:xfrm>
              <a:prstGeom prst="roundRect">
                <a:avLst>
                  <a:gd name="adj" fmla="val 16667"/>
                </a:avLst>
              </a:prstGeom>
              <a:solidFill>
                <a:srgbClr val="F2F2F2"/>
              </a:solidFill>
              <a:ln w="9525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80" name="758 Grupo"/>
              <p:cNvGrpSpPr/>
              <p:nvPr/>
            </p:nvGrpSpPr>
            <p:grpSpPr>
              <a:xfrm>
                <a:off x="5884165" y="3849738"/>
                <a:ext cx="659139" cy="564107"/>
                <a:chOff x="5423414" y="3778393"/>
                <a:chExt cx="741750" cy="634808"/>
              </a:xfrm>
            </p:grpSpPr>
            <p:sp>
              <p:nvSpPr>
                <p:cNvPr id="840" name="AutoShape 257"/>
                <p:cNvSpPr>
                  <a:spLocks noChangeArrowheads="1"/>
                </p:cNvSpPr>
                <p:nvPr/>
              </p:nvSpPr>
              <p:spPr bwMode="auto">
                <a:xfrm rot="5400000">
                  <a:off x="5655586" y="3802905"/>
                  <a:ext cx="342796" cy="29377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 w="1905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1" name="AutoShape 258"/>
                <p:cNvSpPr>
                  <a:spLocks noChangeShapeType="1"/>
                </p:cNvSpPr>
                <p:nvPr/>
              </p:nvSpPr>
              <p:spPr bwMode="auto">
                <a:xfrm>
                  <a:off x="5994366" y="3949303"/>
                  <a:ext cx="107359" cy="1953"/>
                </a:xfrm>
                <a:prstGeom prst="straightConnector1">
                  <a:avLst/>
                </a:prstGeom>
                <a:noFill/>
                <a:ln w="1905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2" name="Oval 259"/>
                <p:cNvSpPr>
                  <a:spLocks noChangeArrowheads="1"/>
                </p:cNvSpPr>
                <p:nvPr/>
              </p:nvSpPr>
              <p:spPr bwMode="auto">
                <a:xfrm>
                  <a:off x="6085133" y="3905354"/>
                  <a:ext cx="80031" cy="810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3" name="Oval 260"/>
                <p:cNvSpPr>
                  <a:spLocks noChangeArrowheads="1"/>
                </p:cNvSpPr>
                <p:nvPr/>
              </p:nvSpPr>
              <p:spPr bwMode="auto">
                <a:xfrm>
                  <a:off x="6084157" y="4107516"/>
                  <a:ext cx="80031" cy="810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4" name="Oval 261"/>
                <p:cNvSpPr>
                  <a:spLocks noChangeArrowheads="1"/>
                </p:cNvSpPr>
                <p:nvPr/>
              </p:nvSpPr>
              <p:spPr bwMode="auto">
                <a:xfrm>
                  <a:off x="6085133" y="4331164"/>
                  <a:ext cx="80031" cy="8203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5" name="AutoShape 262"/>
                <p:cNvSpPr>
                  <a:spLocks noChangeShapeType="1"/>
                </p:cNvSpPr>
                <p:nvPr/>
              </p:nvSpPr>
              <p:spPr bwMode="auto">
                <a:xfrm flipH="1">
                  <a:off x="5882128" y="4147558"/>
                  <a:ext cx="202029" cy="1953"/>
                </a:xfrm>
                <a:prstGeom prst="straightConnector1">
                  <a:avLst/>
                </a:prstGeom>
                <a:noFill/>
                <a:ln w="1905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6" name="AutoShape 263"/>
                <p:cNvSpPr>
                  <a:spLocks noChangeShapeType="1"/>
                </p:cNvSpPr>
                <p:nvPr/>
              </p:nvSpPr>
              <p:spPr bwMode="auto">
                <a:xfrm flipH="1">
                  <a:off x="5423414" y="4372182"/>
                  <a:ext cx="661719" cy="977"/>
                </a:xfrm>
                <a:prstGeom prst="straightConnector1">
                  <a:avLst/>
                </a:prstGeom>
                <a:noFill/>
                <a:ln w="19050">
                  <a:solidFill>
                    <a:srgbClr val="5A5A5A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7" name="AutoShape 264"/>
                <p:cNvSpPr>
                  <a:spLocks noChangeShapeType="1"/>
                </p:cNvSpPr>
                <p:nvPr/>
              </p:nvSpPr>
              <p:spPr bwMode="auto">
                <a:xfrm>
                  <a:off x="5423414" y="3949303"/>
                  <a:ext cx="243997" cy="977"/>
                </a:xfrm>
                <a:prstGeom prst="straightConnector1">
                  <a:avLst/>
                </a:prstGeom>
                <a:noFill/>
                <a:ln w="19050">
                  <a:solidFill>
                    <a:srgbClr val="5A5A5A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81" name="847 Grupo"/>
            <p:cNvGrpSpPr/>
            <p:nvPr/>
          </p:nvGrpSpPr>
          <p:grpSpPr>
            <a:xfrm rot="16200000">
              <a:off x="4066917" y="5678010"/>
              <a:ext cx="553534" cy="546351"/>
              <a:chOff x="5822831" y="3765986"/>
              <a:chExt cx="720473" cy="711123"/>
            </a:xfrm>
          </p:grpSpPr>
          <p:sp>
            <p:nvSpPr>
              <p:cNvPr id="849" name="AutoShape 382"/>
              <p:cNvSpPr>
                <a:spLocks noChangeArrowheads="1"/>
              </p:cNvSpPr>
              <p:nvPr/>
            </p:nvSpPr>
            <p:spPr bwMode="auto">
              <a:xfrm>
                <a:off x="5822831" y="3765986"/>
                <a:ext cx="689825" cy="711123"/>
              </a:xfrm>
              <a:prstGeom prst="roundRect">
                <a:avLst>
                  <a:gd name="adj" fmla="val 16667"/>
                </a:avLst>
              </a:prstGeom>
              <a:solidFill>
                <a:srgbClr val="F2F2F2"/>
              </a:solidFill>
              <a:ln w="9525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82" name="758 Grupo"/>
              <p:cNvGrpSpPr/>
              <p:nvPr/>
            </p:nvGrpSpPr>
            <p:grpSpPr>
              <a:xfrm>
                <a:off x="5884165" y="3849738"/>
                <a:ext cx="659139" cy="564107"/>
                <a:chOff x="5423414" y="3778393"/>
                <a:chExt cx="741750" cy="634808"/>
              </a:xfrm>
            </p:grpSpPr>
            <p:sp>
              <p:nvSpPr>
                <p:cNvPr id="851" name="AutoShape 257"/>
                <p:cNvSpPr>
                  <a:spLocks noChangeArrowheads="1"/>
                </p:cNvSpPr>
                <p:nvPr/>
              </p:nvSpPr>
              <p:spPr bwMode="auto">
                <a:xfrm rot="5400000">
                  <a:off x="5655586" y="3802905"/>
                  <a:ext cx="342796" cy="29377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 w="1905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2" name="AutoShape 258"/>
                <p:cNvSpPr>
                  <a:spLocks noChangeShapeType="1"/>
                </p:cNvSpPr>
                <p:nvPr/>
              </p:nvSpPr>
              <p:spPr bwMode="auto">
                <a:xfrm>
                  <a:off x="5994366" y="3949303"/>
                  <a:ext cx="107359" cy="1953"/>
                </a:xfrm>
                <a:prstGeom prst="straightConnector1">
                  <a:avLst/>
                </a:prstGeom>
                <a:noFill/>
                <a:ln w="1905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3" name="Oval 259"/>
                <p:cNvSpPr>
                  <a:spLocks noChangeArrowheads="1"/>
                </p:cNvSpPr>
                <p:nvPr/>
              </p:nvSpPr>
              <p:spPr bwMode="auto">
                <a:xfrm>
                  <a:off x="6085133" y="3905354"/>
                  <a:ext cx="80031" cy="810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4" name="Oval 260"/>
                <p:cNvSpPr>
                  <a:spLocks noChangeArrowheads="1"/>
                </p:cNvSpPr>
                <p:nvPr/>
              </p:nvSpPr>
              <p:spPr bwMode="auto">
                <a:xfrm>
                  <a:off x="6084157" y="4107516"/>
                  <a:ext cx="80031" cy="810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5" name="Oval 261"/>
                <p:cNvSpPr>
                  <a:spLocks noChangeArrowheads="1"/>
                </p:cNvSpPr>
                <p:nvPr/>
              </p:nvSpPr>
              <p:spPr bwMode="auto">
                <a:xfrm>
                  <a:off x="6085133" y="4331164"/>
                  <a:ext cx="80031" cy="8203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6" name="AutoShape 262"/>
                <p:cNvSpPr>
                  <a:spLocks noChangeShapeType="1"/>
                </p:cNvSpPr>
                <p:nvPr/>
              </p:nvSpPr>
              <p:spPr bwMode="auto">
                <a:xfrm flipH="1">
                  <a:off x="5882128" y="4147558"/>
                  <a:ext cx="202029" cy="1953"/>
                </a:xfrm>
                <a:prstGeom prst="straightConnector1">
                  <a:avLst/>
                </a:prstGeom>
                <a:noFill/>
                <a:ln w="1905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7" name="AutoShape 263"/>
                <p:cNvSpPr>
                  <a:spLocks noChangeShapeType="1"/>
                </p:cNvSpPr>
                <p:nvPr/>
              </p:nvSpPr>
              <p:spPr bwMode="auto">
                <a:xfrm flipH="1">
                  <a:off x="5423414" y="4372182"/>
                  <a:ext cx="661719" cy="977"/>
                </a:xfrm>
                <a:prstGeom prst="straightConnector1">
                  <a:avLst/>
                </a:prstGeom>
                <a:noFill/>
                <a:ln w="19050">
                  <a:solidFill>
                    <a:srgbClr val="5A5A5A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8" name="AutoShape 264"/>
                <p:cNvSpPr>
                  <a:spLocks noChangeShapeType="1"/>
                </p:cNvSpPr>
                <p:nvPr/>
              </p:nvSpPr>
              <p:spPr bwMode="auto">
                <a:xfrm>
                  <a:off x="5423414" y="3949303"/>
                  <a:ext cx="243997" cy="977"/>
                </a:xfrm>
                <a:prstGeom prst="straightConnector1">
                  <a:avLst/>
                </a:prstGeom>
                <a:noFill/>
                <a:ln w="19050">
                  <a:solidFill>
                    <a:srgbClr val="5A5A5A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387" name="386 Conector recto"/>
            <p:cNvCxnSpPr/>
            <p:nvPr/>
          </p:nvCxnSpPr>
          <p:spPr bwMode="auto">
            <a:xfrm flipV="1">
              <a:off x="2940221" y="2539342"/>
              <a:ext cx="1801992" cy="18181"/>
            </a:xfrm>
            <a:prstGeom prst="line">
              <a:avLst/>
            </a:prstGeom>
            <a:noFill/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2" name="391 Conector recto"/>
            <p:cNvCxnSpPr/>
            <p:nvPr/>
          </p:nvCxnSpPr>
          <p:spPr bwMode="auto">
            <a:xfrm flipV="1">
              <a:off x="2944171" y="5132260"/>
              <a:ext cx="1801992" cy="18181"/>
            </a:xfrm>
            <a:prstGeom prst="line">
              <a:avLst/>
            </a:prstGeom>
            <a:noFill/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5" name="394 Conector recto"/>
            <p:cNvCxnSpPr/>
            <p:nvPr/>
          </p:nvCxnSpPr>
          <p:spPr bwMode="auto">
            <a:xfrm flipV="1">
              <a:off x="2944171" y="4265312"/>
              <a:ext cx="1801992" cy="18181"/>
            </a:xfrm>
            <a:prstGeom prst="line">
              <a:avLst/>
            </a:prstGeom>
            <a:noFill/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7" name="396 Conector recto"/>
            <p:cNvCxnSpPr/>
            <p:nvPr/>
          </p:nvCxnSpPr>
          <p:spPr bwMode="auto">
            <a:xfrm flipV="1">
              <a:off x="2938233" y="3416178"/>
              <a:ext cx="1801992" cy="18181"/>
            </a:xfrm>
            <a:prstGeom prst="line">
              <a:avLst/>
            </a:prstGeom>
            <a:noFill/>
            <a:ln w="317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00" name="AutoShape 314"/>
          <p:cNvSpPr>
            <a:spLocks noChangeArrowheads="1"/>
          </p:cNvSpPr>
          <p:nvPr/>
        </p:nvSpPr>
        <p:spPr bwMode="auto">
          <a:xfrm rot="5400000">
            <a:off x="2970765" y="2455073"/>
            <a:ext cx="234186" cy="201545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1" name="AutoShape 314"/>
          <p:cNvSpPr>
            <a:spLocks noChangeArrowheads="1"/>
          </p:cNvSpPr>
          <p:nvPr/>
        </p:nvSpPr>
        <p:spPr bwMode="auto">
          <a:xfrm rot="5400000">
            <a:off x="2953228" y="3321005"/>
            <a:ext cx="234186" cy="201545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2" name="AutoShape 314"/>
          <p:cNvSpPr>
            <a:spLocks noChangeArrowheads="1"/>
          </p:cNvSpPr>
          <p:nvPr/>
        </p:nvSpPr>
        <p:spPr bwMode="auto">
          <a:xfrm rot="5400000">
            <a:off x="2941353" y="4170091"/>
            <a:ext cx="234186" cy="201545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3" name="AutoShape 314"/>
          <p:cNvSpPr>
            <a:spLocks noChangeArrowheads="1"/>
          </p:cNvSpPr>
          <p:nvPr/>
        </p:nvSpPr>
        <p:spPr bwMode="auto">
          <a:xfrm rot="5400000">
            <a:off x="2972952" y="5036989"/>
            <a:ext cx="234186" cy="201545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317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5" name="404 Conector recto"/>
          <p:cNvCxnSpPr/>
          <p:nvPr/>
        </p:nvCxnSpPr>
        <p:spPr bwMode="auto">
          <a:xfrm>
            <a:off x="1000125" y="2533651"/>
            <a:ext cx="1668647" cy="7530"/>
          </a:xfrm>
          <a:prstGeom prst="line">
            <a:avLst/>
          </a:prstGeom>
          <a:noFill/>
          <a:ln w="1143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6" name="405 Conector recto"/>
          <p:cNvCxnSpPr/>
          <p:nvPr/>
        </p:nvCxnSpPr>
        <p:spPr bwMode="auto">
          <a:xfrm flipV="1">
            <a:off x="1028700" y="4253023"/>
            <a:ext cx="1671970" cy="14178"/>
          </a:xfrm>
          <a:prstGeom prst="line">
            <a:avLst/>
          </a:prstGeom>
          <a:noFill/>
          <a:ln w="1143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7" name="406 Conector recto"/>
          <p:cNvCxnSpPr/>
          <p:nvPr/>
        </p:nvCxnSpPr>
        <p:spPr bwMode="auto">
          <a:xfrm>
            <a:off x="1734620" y="2162175"/>
            <a:ext cx="19050" cy="3467100"/>
          </a:xfrm>
          <a:prstGeom prst="line">
            <a:avLst/>
          </a:prstGeom>
          <a:noFill/>
          <a:ln w="1143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11" name="3 Gráfico"/>
          <p:cNvGraphicFramePr/>
          <p:nvPr/>
        </p:nvGraphicFramePr>
        <p:xfrm>
          <a:off x="5422606" y="3131289"/>
          <a:ext cx="31791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2" name="1 Rectángulo"/>
          <p:cNvSpPr/>
          <p:nvPr/>
        </p:nvSpPr>
        <p:spPr bwMode="auto">
          <a:xfrm>
            <a:off x="7682023" y="3157869"/>
            <a:ext cx="839973" cy="264750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379" name="378 CuadroTexto"/>
          <p:cNvSpPr txBox="1"/>
          <p:nvPr/>
        </p:nvSpPr>
        <p:spPr>
          <a:xfrm>
            <a:off x="237506" y="1555667"/>
            <a:ext cx="85621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+mn-lt"/>
              </a:rPr>
              <a:t>[1] H</a:t>
            </a:r>
            <a:r>
              <a:rPr lang="en-US" sz="1200" b="1" dirty="0" smtClean="0">
                <a:solidFill>
                  <a:srgbClr val="000000"/>
                </a:solidFill>
                <a:latin typeface="+mn-lt"/>
              </a:rPr>
              <a:t>. Wang, </a:t>
            </a:r>
            <a:r>
              <a:rPr lang="en-US" sz="1200" b="1" dirty="0" smtClean="0">
                <a:solidFill>
                  <a:srgbClr val="000000"/>
                </a:solidFill>
                <a:latin typeface="+mn-lt"/>
              </a:rPr>
              <a:t>et. Al., </a:t>
            </a:r>
            <a:r>
              <a:rPr lang="en-US" sz="1200" b="1" dirty="0" smtClean="0">
                <a:solidFill>
                  <a:srgbClr val="000000"/>
                </a:solidFill>
                <a:latin typeface="+mn-lt"/>
              </a:rPr>
              <a:t>“Power-driven Design of Router </a:t>
            </a:r>
            <a:r>
              <a:rPr lang="en-US" sz="1200" b="1" dirty="0" err="1" smtClean="0">
                <a:solidFill>
                  <a:srgbClr val="000000"/>
                </a:solidFill>
                <a:latin typeface="+mn-lt"/>
              </a:rPr>
              <a:t>Microarchitectures</a:t>
            </a:r>
            <a:r>
              <a:rPr lang="en-US" sz="1200" b="1" dirty="0" smtClean="0">
                <a:solidFill>
                  <a:srgbClr val="000000"/>
                </a:solidFill>
                <a:latin typeface="+mn-lt"/>
              </a:rPr>
              <a:t> in On-chip Networks”, </a:t>
            </a:r>
            <a:r>
              <a:rPr lang="en-US" sz="1200" b="1" dirty="0" smtClean="0">
                <a:solidFill>
                  <a:srgbClr val="000000"/>
                </a:solidFill>
                <a:latin typeface="+mn-lt"/>
              </a:rPr>
              <a:t>MICRO 2003</a:t>
            </a:r>
            <a:endParaRPr lang="es-ES" sz="1200" b="1" dirty="0" smtClean="0">
              <a:solidFill>
                <a:srgbClr val="000000"/>
              </a:solidFill>
              <a:latin typeface="+mn-lt"/>
            </a:endParaRP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2275 -3.703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" grpId="0" animBg="1"/>
      <p:bldP spid="400" grpId="0" animBg="1"/>
      <p:bldP spid="401" grpId="0" animBg="1"/>
      <p:bldP spid="402" grpId="0" animBg="1"/>
      <p:bldP spid="403" grpId="0" animBg="1"/>
      <p:bldP spid="4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2"/>
                </a:solidFill>
                <a:latin typeface="Calibri" pitchFamily="34" charset="0"/>
              </a:rPr>
              <a:t>Router Organization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6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BIXBAR@ICCD12</a:t>
            </a:r>
            <a:endParaRPr lang="es-ES" dirty="0"/>
          </a:p>
        </p:txBody>
      </p:sp>
      <p:grpSp>
        <p:nvGrpSpPr>
          <p:cNvPr id="2" name="315 Grupo"/>
          <p:cNvGrpSpPr/>
          <p:nvPr/>
        </p:nvGrpSpPr>
        <p:grpSpPr>
          <a:xfrm>
            <a:off x="608156" y="1968847"/>
            <a:ext cx="3330244" cy="3305301"/>
            <a:chOff x="5049527" y="2681005"/>
            <a:chExt cx="3330244" cy="3305301"/>
          </a:xfrm>
        </p:grpSpPr>
        <p:cxnSp>
          <p:nvCxnSpPr>
            <p:cNvPr id="312" name="AutoShape 721"/>
            <p:cNvCxnSpPr>
              <a:cxnSpLocks noChangeShapeType="1"/>
            </p:cNvCxnSpPr>
            <p:nvPr/>
          </p:nvCxnSpPr>
          <p:spPr bwMode="auto">
            <a:xfrm flipH="1" flipV="1">
              <a:off x="7015539" y="2681005"/>
              <a:ext cx="13146" cy="331260"/>
            </a:xfrm>
            <a:prstGeom prst="straightConnector1">
              <a:avLst/>
            </a:prstGeom>
            <a:noFill/>
            <a:ln w="38100">
              <a:solidFill>
                <a:schemeClr val="tx1">
                  <a:lumMod val="50000"/>
                </a:schemeClr>
              </a:solidFill>
              <a:round/>
              <a:headEnd type="triangle" w="lg" len="med"/>
              <a:tailEnd type="triangle" w="lg" len="med"/>
            </a:ln>
          </p:spPr>
        </p:cxnSp>
        <p:cxnSp>
          <p:nvCxnSpPr>
            <p:cNvPr id="313" name="AutoShape 722"/>
            <p:cNvCxnSpPr>
              <a:cxnSpLocks noChangeShapeType="1"/>
            </p:cNvCxnSpPr>
            <p:nvPr/>
          </p:nvCxnSpPr>
          <p:spPr bwMode="auto">
            <a:xfrm flipH="1" flipV="1">
              <a:off x="6302750" y="2681005"/>
              <a:ext cx="13146" cy="331260"/>
            </a:xfrm>
            <a:prstGeom prst="straightConnector1">
              <a:avLst/>
            </a:prstGeom>
            <a:noFill/>
            <a:ln w="38100">
              <a:solidFill>
                <a:schemeClr val="tx1">
                  <a:lumMod val="50000"/>
                </a:schemeClr>
              </a:solidFill>
              <a:round/>
              <a:headEnd type="triangle" w="lg" len="med"/>
              <a:tailEnd type="triangle" w="lg" len="med"/>
            </a:ln>
          </p:spPr>
        </p:cxnSp>
        <p:sp>
          <p:nvSpPr>
            <p:cNvPr id="208" name="Rectangle 586"/>
            <p:cNvSpPr>
              <a:spLocks noChangeArrowheads="1"/>
            </p:cNvSpPr>
            <p:nvPr/>
          </p:nvSpPr>
          <p:spPr bwMode="auto">
            <a:xfrm>
              <a:off x="5391315" y="3012264"/>
              <a:ext cx="2643746" cy="2642781"/>
            </a:xfrm>
            <a:prstGeom prst="rect">
              <a:avLst/>
            </a:prstGeom>
            <a:solidFill>
              <a:srgbClr val="F2F2F2"/>
            </a:solidFill>
            <a:ln w="25400">
              <a:solidFill>
                <a:srgbClr val="F2F2F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09" name="AutoShape 710"/>
            <p:cNvCxnSpPr>
              <a:cxnSpLocks noChangeShapeType="1"/>
            </p:cNvCxnSpPr>
            <p:nvPr/>
          </p:nvCxnSpPr>
          <p:spPr bwMode="auto">
            <a:xfrm rot="5400000" flipH="1">
              <a:off x="6919553" y="3657077"/>
              <a:ext cx="904762" cy="426505"/>
            </a:xfrm>
            <a:prstGeom prst="bentConnector2">
              <a:avLst/>
            </a:prstGeom>
            <a:noFill/>
            <a:ln w="31750">
              <a:solidFill>
                <a:srgbClr val="BFBFBF"/>
              </a:solidFill>
              <a:miter lim="800000"/>
              <a:headEnd/>
              <a:tailEnd type="triangle" w="sm" len="sm"/>
            </a:ln>
          </p:spPr>
        </p:cxnSp>
        <p:cxnSp>
          <p:nvCxnSpPr>
            <p:cNvPr id="210" name="AutoShape 711"/>
            <p:cNvCxnSpPr>
              <a:cxnSpLocks noChangeShapeType="1"/>
            </p:cNvCxnSpPr>
            <p:nvPr/>
          </p:nvCxnSpPr>
          <p:spPr bwMode="auto">
            <a:xfrm rot="10800000" flipV="1">
              <a:off x="5825123" y="3417948"/>
              <a:ext cx="902671" cy="192627"/>
            </a:xfrm>
            <a:prstGeom prst="bentConnector2">
              <a:avLst/>
            </a:prstGeom>
            <a:noFill/>
            <a:ln w="31750">
              <a:solidFill>
                <a:srgbClr val="BFBFBF"/>
              </a:solidFill>
              <a:miter lim="800000"/>
              <a:headEnd/>
              <a:tailEnd type="triangle" w="sm" len="sm"/>
            </a:ln>
          </p:spPr>
        </p:cxnSp>
        <p:cxnSp>
          <p:nvCxnSpPr>
            <p:cNvPr id="211" name="AutoShape 712"/>
            <p:cNvCxnSpPr>
              <a:cxnSpLocks noChangeShapeType="1"/>
            </p:cNvCxnSpPr>
            <p:nvPr/>
          </p:nvCxnSpPr>
          <p:spPr bwMode="auto">
            <a:xfrm rot="16200000" flipH="1">
              <a:off x="5348021" y="4534221"/>
              <a:ext cx="1142627" cy="189882"/>
            </a:xfrm>
            <a:prstGeom prst="bentConnector2">
              <a:avLst/>
            </a:prstGeom>
            <a:noFill/>
            <a:ln w="31750">
              <a:solidFill>
                <a:srgbClr val="BFBFBF"/>
              </a:solidFill>
              <a:miter lim="800000"/>
              <a:headEnd/>
              <a:tailEnd type="triangle" w="sm" len="sm"/>
            </a:ln>
          </p:spPr>
        </p:cxnSp>
        <p:cxnSp>
          <p:nvCxnSpPr>
            <p:cNvPr id="212" name="AutoShape 713"/>
            <p:cNvCxnSpPr>
              <a:cxnSpLocks noChangeShapeType="1"/>
            </p:cNvCxnSpPr>
            <p:nvPr/>
          </p:nvCxnSpPr>
          <p:spPr bwMode="auto">
            <a:xfrm flipV="1">
              <a:off x="6445892" y="5195368"/>
              <a:ext cx="996152" cy="4378"/>
            </a:xfrm>
            <a:prstGeom prst="straightConnector1">
              <a:avLst/>
            </a:prstGeom>
            <a:noFill/>
            <a:ln w="31750">
              <a:solidFill>
                <a:srgbClr val="BFBFBF"/>
              </a:solidFill>
              <a:round/>
              <a:headEnd/>
              <a:tailEnd type="triangle" w="sm" len="sm"/>
            </a:ln>
          </p:spPr>
        </p:cxnSp>
        <p:cxnSp>
          <p:nvCxnSpPr>
            <p:cNvPr id="213" name="AutoShape 705"/>
            <p:cNvCxnSpPr>
              <a:cxnSpLocks noChangeShapeType="1"/>
            </p:cNvCxnSpPr>
            <p:nvPr/>
          </p:nvCxnSpPr>
          <p:spPr bwMode="auto">
            <a:xfrm rot="5400000" flipH="1">
              <a:off x="7414528" y="3068918"/>
              <a:ext cx="513671" cy="565265"/>
            </a:xfrm>
            <a:prstGeom prst="bentConnector2">
              <a:avLst/>
            </a:prstGeom>
            <a:noFill/>
            <a:ln w="31750">
              <a:solidFill>
                <a:srgbClr val="BFBFBF"/>
              </a:solidFill>
              <a:miter lim="800000"/>
              <a:headEnd/>
              <a:tailEnd type="triangle" w="sm" len="sm"/>
            </a:ln>
          </p:spPr>
        </p:cxnSp>
        <p:cxnSp>
          <p:nvCxnSpPr>
            <p:cNvPr id="214" name="AutoShape 707"/>
            <p:cNvCxnSpPr>
              <a:cxnSpLocks noChangeShapeType="1"/>
            </p:cNvCxnSpPr>
            <p:nvPr/>
          </p:nvCxnSpPr>
          <p:spPr bwMode="auto">
            <a:xfrm rot="10800000" flipV="1">
              <a:off x="5474571" y="3095444"/>
              <a:ext cx="1247381" cy="509294"/>
            </a:xfrm>
            <a:prstGeom prst="bentConnector2">
              <a:avLst/>
            </a:prstGeom>
            <a:noFill/>
            <a:ln w="31750">
              <a:solidFill>
                <a:srgbClr val="BFBFBF"/>
              </a:solidFill>
              <a:miter lim="800000"/>
              <a:headEnd/>
              <a:tailEnd type="triangle" w="sm" len="sm"/>
            </a:ln>
          </p:spPr>
        </p:cxnSp>
        <p:cxnSp>
          <p:nvCxnSpPr>
            <p:cNvPr id="215" name="AutoShape 708"/>
            <p:cNvCxnSpPr>
              <a:cxnSpLocks noChangeShapeType="1"/>
            </p:cNvCxnSpPr>
            <p:nvPr/>
          </p:nvCxnSpPr>
          <p:spPr bwMode="auto">
            <a:xfrm rot="16200000" flipH="1">
              <a:off x="5086644" y="4658103"/>
              <a:ext cx="1308987" cy="533131"/>
            </a:xfrm>
            <a:prstGeom prst="bentConnector2">
              <a:avLst/>
            </a:prstGeom>
            <a:noFill/>
            <a:ln w="31750">
              <a:solidFill>
                <a:srgbClr val="BFBFBF"/>
              </a:solidFill>
              <a:miter lim="800000"/>
              <a:headEnd/>
              <a:tailEnd type="triangle" w="sm" len="sm"/>
            </a:ln>
          </p:spPr>
        </p:cxnSp>
        <p:cxnSp>
          <p:nvCxnSpPr>
            <p:cNvPr id="216" name="AutoShape 709"/>
            <p:cNvCxnSpPr>
              <a:cxnSpLocks noChangeShapeType="1"/>
            </p:cNvCxnSpPr>
            <p:nvPr/>
          </p:nvCxnSpPr>
          <p:spPr bwMode="auto">
            <a:xfrm flipV="1">
              <a:off x="6666448" y="5485767"/>
              <a:ext cx="775596" cy="93395"/>
            </a:xfrm>
            <a:prstGeom prst="straightConnector1">
              <a:avLst/>
            </a:prstGeom>
            <a:noFill/>
            <a:ln w="31750">
              <a:solidFill>
                <a:srgbClr val="7F7F7F"/>
              </a:solidFill>
              <a:round/>
              <a:headEnd/>
              <a:tailEnd type="triangle" w="sm" len="sm"/>
            </a:ln>
          </p:spPr>
        </p:cxnSp>
        <p:cxnSp>
          <p:nvCxnSpPr>
            <p:cNvPr id="217" name="AutoShape 591"/>
            <p:cNvCxnSpPr>
              <a:cxnSpLocks noChangeShapeType="1"/>
            </p:cNvCxnSpPr>
            <p:nvPr/>
          </p:nvCxnSpPr>
          <p:spPr bwMode="auto">
            <a:xfrm flipH="1" flipV="1">
              <a:off x="7385080" y="4853893"/>
              <a:ext cx="321339" cy="202842"/>
            </a:xfrm>
            <a:prstGeom prst="straightConnector1">
              <a:avLst/>
            </a:prstGeom>
            <a:noFill/>
            <a:ln w="31750">
              <a:solidFill>
                <a:srgbClr val="BFBFBF"/>
              </a:solidFill>
              <a:round/>
              <a:headEnd/>
              <a:tailEnd type="triangle" w="sm" len="sm"/>
            </a:ln>
          </p:spPr>
        </p:cxnSp>
        <p:sp>
          <p:nvSpPr>
            <p:cNvPr id="218" name="Rectangle 592"/>
            <p:cNvSpPr>
              <a:spLocks noChangeArrowheads="1"/>
            </p:cNvSpPr>
            <p:nvPr/>
          </p:nvSpPr>
          <p:spPr bwMode="auto">
            <a:xfrm>
              <a:off x="7463954" y="5078624"/>
              <a:ext cx="484930" cy="232028"/>
            </a:xfrm>
            <a:prstGeom prst="rect">
              <a:avLst/>
            </a:prstGeom>
            <a:solidFill>
              <a:srgbClr val="D8D8D8"/>
            </a:solidFill>
            <a:ln w="25400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97"/>
            <p:cNvGrpSpPr>
              <a:grpSpLocks/>
            </p:cNvGrpSpPr>
            <p:nvPr/>
          </p:nvGrpSpPr>
          <p:grpSpPr bwMode="auto">
            <a:xfrm>
              <a:off x="6251628" y="3317307"/>
              <a:ext cx="404595" cy="151307"/>
              <a:chOff x="1646" y="4431"/>
              <a:chExt cx="366" cy="137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21" name="Rectangle 598"/>
              <p:cNvSpPr>
                <a:spLocks noChangeArrowheads="1"/>
              </p:cNvSpPr>
              <p:nvPr/>
            </p:nvSpPr>
            <p:spPr bwMode="auto">
              <a:xfrm>
                <a:off x="1646" y="4431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Rectangle 599"/>
              <p:cNvSpPr>
                <a:spLocks noChangeArrowheads="1"/>
              </p:cNvSpPr>
              <p:nvPr/>
            </p:nvSpPr>
            <p:spPr bwMode="auto">
              <a:xfrm>
                <a:off x="1646" y="4496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23" name="AutoShape 603"/>
            <p:cNvCxnSpPr>
              <a:cxnSpLocks noChangeShapeType="1"/>
            </p:cNvCxnSpPr>
            <p:nvPr/>
          </p:nvCxnSpPr>
          <p:spPr bwMode="auto">
            <a:xfrm>
              <a:off x="6449504" y="3190298"/>
              <a:ext cx="4422" cy="113756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24" name="AutoShape 604"/>
            <p:cNvCxnSpPr>
              <a:cxnSpLocks noChangeShapeType="1"/>
            </p:cNvCxnSpPr>
            <p:nvPr/>
          </p:nvCxnSpPr>
          <p:spPr bwMode="auto">
            <a:xfrm>
              <a:off x="6453926" y="3481867"/>
              <a:ext cx="5527" cy="153516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25" name="AutoShape 605"/>
            <p:cNvCxnSpPr>
              <a:cxnSpLocks noChangeShapeType="1"/>
            </p:cNvCxnSpPr>
            <p:nvPr/>
          </p:nvCxnSpPr>
          <p:spPr bwMode="auto">
            <a:xfrm flipH="1" flipV="1">
              <a:off x="7288678" y="3190298"/>
              <a:ext cx="8764" cy="445085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226" name="Rectangle 608"/>
            <p:cNvSpPr>
              <a:spLocks noChangeArrowheads="1"/>
            </p:cNvSpPr>
            <p:nvPr/>
          </p:nvSpPr>
          <p:spPr bwMode="auto">
            <a:xfrm rot="5400000">
              <a:off x="7632220" y="3860039"/>
              <a:ext cx="639171" cy="163591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254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610"/>
            <p:cNvSpPr>
              <a:spLocks noChangeArrowheads="1"/>
            </p:cNvSpPr>
            <p:nvPr/>
          </p:nvSpPr>
          <p:spPr bwMode="auto">
            <a:xfrm rot="5400000">
              <a:off x="5837063" y="4598441"/>
              <a:ext cx="554532" cy="1650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611"/>
            <p:cNvSpPr>
              <a:spLocks noChangeArrowheads="1"/>
            </p:cNvSpPr>
            <p:nvPr/>
          </p:nvSpPr>
          <p:spPr bwMode="auto">
            <a:xfrm rot="5400000">
              <a:off x="5838524" y="3816260"/>
              <a:ext cx="554532" cy="1650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612"/>
            <p:cNvSpPr>
              <a:spLocks noChangeArrowheads="1"/>
            </p:cNvSpPr>
            <p:nvPr/>
          </p:nvSpPr>
          <p:spPr bwMode="auto">
            <a:xfrm rot="5400000">
              <a:off x="7007030" y="4598441"/>
              <a:ext cx="554532" cy="1650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613"/>
            <p:cNvSpPr>
              <a:spLocks noChangeArrowheads="1"/>
            </p:cNvSpPr>
            <p:nvPr/>
          </p:nvSpPr>
          <p:spPr bwMode="auto">
            <a:xfrm rot="5400000">
              <a:off x="7008491" y="3816260"/>
              <a:ext cx="554532" cy="1650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614"/>
            <p:cNvSpPr>
              <a:spLocks noChangeArrowheads="1"/>
            </p:cNvSpPr>
            <p:nvPr/>
          </p:nvSpPr>
          <p:spPr bwMode="auto">
            <a:xfrm>
              <a:off x="6028151" y="4795521"/>
              <a:ext cx="555041" cy="1634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Rectangle 615"/>
            <p:cNvSpPr>
              <a:spLocks noChangeArrowheads="1"/>
            </p:cNvSpPr>
            <p:nvPr/>
          </p:nvSpPr>
          <p:spPr bwMode="auto">
            <a:xfrm>
              <a:off x="6813972" y="4795521"/>
              <a:ext cx="556501" cy="1634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616"/>
            <p:cNvSpPr>
              <a:spLocks noChangeArrowheads="1"/>
            </p:cNvSpPr>
            <p:nvPr/>
          </p:nvSpPr>
          <p:spPr bwMode="auto">
            <a:xfrm>
              <a:off x="6025230" y="3622249"/>
              <a:ext cx="555041" cy="1634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617"/>
            <p:cNvSpPr>
              <a:spLocks noChangeArrowheads="1"/>
            </p:cNvSpPr>
            <p:nvPr/>
          </p:nvSpPr>
          <p:spPr bwMode="auto">
            <a:xfrm>
              <a:off x="6811051" y="3622249"/>
              <a:ext cx="556501" cy="1634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624"/>
            <p:cNvGrpSpPr>
              <a:grpSpLocks/>
            </p:cNvGrpSpPr>
            <p:nvPr/>
          </p:nvGrpSpPr>
          <p:grpSpPr bwMode="auto">
            <a:xfrm rot="8100000">
              <a:off x="5486256" y="3220943"/>
              <a:ext cx="156288" cy="141552"/>
              <a:chOff x="1646" y="4431"/>
              <a:chExt cx="366" cy="137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36" name="Rectangle 625"/>
              <p:cNvSpPr>
                <a:spLocks noChangeArrowheads="1"/>
              </p:cNvSpPr>
              <p:nvPr/>
            </p:nvSpPr>
            <p:spPr bwMode="auto">
              <a:xfrm>
                <a:off x="1646" y="4431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Rectangle 626"/>
              <p:cNvSpPr>
                <a:spLocks noChangeArrowheads="1"/>
              </p:cNvSpPr>
              <p:nvPr/>
            </p:nvSpPr>
            <p:spPr bwMode="auto">
              <a:xfrm>
                <a:off x="1646" y="4496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38" name="AutoShape 629"/>
            <p:cNvCxnSpPr>
              <a:cxnSpLocks noChangeShapeType="1"/>
            </p:cNvCxnSpPr>
            <p:nvPr/>
          </p:nvCxnSpPr>
          <p:spPr bwMode="auto">
            <a:xfrm flipH="1">
              <a:off x="6806669" y="4958962"/>
              <a:ext cx="2921" cy="520968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grpSp>
          <p:nvGrpSpPr>
            <p:cNvPr id="7" name="Group 600"/>
            <p:cNvGrpSpPr>
              <a:grpSpLocks/>
            </p:cNvGrpSpPr>
            <p:nvPr/>
          </p:nvGrpSpPr>
          <p:grpSpPr bwMode="auto">
            <a:xfrm>
              <a:off x="6964417" y="5160270"/>
              <a:ext cx="403135" cy="151534"/>
              <a:chOff x="1646" y="4431"/>
              <a:chExt cx="366" cy="137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41" name="Rectangle 601"/>
              <p:cNvSpPr>
                <a:spLocks noChangeArrowheads="1"/>
              </p:cNvSpPr>
              <p:nvPr/>
            </p:nvSpPr>
            <p:spPr bwMode="auto">
              <a:xfrm>
                <a:off x="1646" y="4431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Rectangle 602"/>
              <p:cNvSpPr>
                <a:spLocks noChangeArrowheads="1"/>
              </p:cNvSpPr>
              <p:nvPr/>
            </p:nvSpPr>
            <p:spPr bwMode="auto">
              <a:xfrm>
                <a:off x="1646" y="4496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43" name="AutoShape 634"/>
            <p:cNvCxnSpPr>
              <a:cxnSpLocks noChangeShapeType="1"/>
            </p:cNvCxnSpPr>
            <p:nvPr/>
          </p:nvCxnSpPr>
          <p:spPr bwMode="auto">
            <a:xfrm flipH="1" flipV="1">
              <a:off x="7165984" y="5325078"/>
              <a:ext cx="3304" cy="154852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44" name="AutoShape 635"/>
            <p:cNvCxnSpPr>
              <a:cxnSpLocks noChangeShapeType="1"/>
            </p:cNvCxnSpPr>
            <p:nvPr/>
          </p:nvCxnSpPr>
          <p:spPr bwMode="auto">
            <a:xfrm flipV="1">
              <a:off x="7165985" y="4958962"/>
              <a:ext cx="6609" cy="188035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45" name="AutoShape 636"/>
            <p:cNvCxnSpPr>
              <a:cxnSpLocks noChangeShapeType="1"/>
            </p:cNvCxnSpPr>
            <p:nvPr/>
          </p:nvCxnSpPr>
          <p:spPr bwMode="auto">
            <a:xfrm>
              <a:off x="5623556" y="3349361"/>
              <a:ext cx="401674" cy="354608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46" name="AutoShape 637"/>
            <p:cNvCxnSpPr>
              <a:cxnSpLocks noChangeShapeType="1"/>
            </p:cNvCxnSpPr>
            <p:nvPr/>
          </p:nvCxnSpPr>
          <p:spPr bwMode="auto">
            <a:xfrm flipH="1" flipV="1">
              <a:off x="5601646" y="3145060"/>
              <a:ext cx="517064" cy="465515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247" name="Rectangle 638"/>
            <p:cNvSpPr>
              <a:spLocks noChangeArrowheads="1"/>
            </p:cNvSpPr>
            <p:nvPr/>
          </p:nvSpPr>
          <p:spPr bwMode="auto">
            <a:xfrm>
              <a:off x="6032533" y="3622249"/>
              <a:ext cx="1339401" cy="13367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48" name="AutoShape 639"/>
            <p:cNvCxnSpPr>
              <a:cxnSpLocks noChangeShapeType="1"/>
            </p:cNvCxnSpPr>
            <p:nvPr/>
          </p:nvCxnSpPr>
          <p:spPr bwMode="auto">
            <a:xfrm flipH="1" flipV="1">
              <a:off x="8033601" y="3898056"/>
              <a:ext cx="338867" cy="1459"/>
            </a:xfrm>
            <a:prstGeom prst="straightConnector1">
              <a:avLst/>
            </a:prstGeom>
            <a:noFill/>
            <a:ln w="38100">
              <a:solidFill>
                <a:schemeClr val="tx1">
                  <a:lumMod val="50000"/>
                </a:schemeClr>
              </a:solidFill>
              <a:round/>
              <a:headEnd type="triangle" w="lg" len="med"/>
              <a:tailEnd type="triangle" w="lg" len="med"/>
            </a:ln>
          </p:spPr>
        </p:cxnSp>
        <p:cxnSp>
          <p:nvCxnSpPr>
            <p:cNvPr id="249" name="AutoShape 643"/>
            <p:cNvCxnSpPr>
              <a:cxnSpLocks noChangeShapeType="1"/>
            </p:cNvCxnSpPr>
            <p:nvPr/>
          </p:nvCxnSpPr>
          <p:spPr bwMode="auto">
            <a:xfrm flipH="1" flipV="1">
              <a:off x="7091492" y="5650668"/>
              <a:ext cx="13146" cy="331260"/>
            </a:xfrm>
            <a:prstGeom prst="straightConnector1">
              <a:avLst/>
            </a:prstGeom>
            <a:noFill/>
            <a:ln w="38100">
              <a:solidFill>
                <a:schemeClr val="tx1">
                  <a:lumMod val="50000"/>
                </a:schemeClr>
              </a:solidFill>
              <a:round/>
              <a:headEnd type="triangle" w="lg" len="med"/>
              <a:tailEnd type="triangle" w="lg" len="med"/>
            </a:ln>
          </p:spPr>
        </p:cxnSp>
        <p:sp>
          <p:nvSpPr>
            <p:cNvPr id="250" name="Text Box 650"/>
            <p:cNvSpPr txBox="1">
              <a:spLocks noChangeArrowheads="1"/>
            </p:cNvSpPr>
            <p:nvPr/>
          </p:nvSpPr>
          <p:spPr bwMode="auto">
            <a:xfrm>
              <a:off x="6118711" y="4071712"/>
              <a:ext cx="1183113" cy="637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10X10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CROSSBAR</a:t>
              </a:r>
              <a:endPara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8" name="Group 621"/>
            <p:cNvGrpSpPr>
              <a:grpSpLocks/>
            </p:cNvGrpSpPr>
            <p:nvPr/>
          </p:nvGrpSpPr>
          <p:grpSpPr bwMode="auto">
            <a:xfrm rot="5400000">
              <a:off x="7416416" y="3968254"/>
              <a:ext cx="404655" cy="151385"/>
              <a:chOff x="1646" y="4431"/>
              <a:chExt cx="366" cy="137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56" name="Rectangle 622"/>
              <p:cNvSpPr>
                <a:spLocks noChangeArrowheads="1"/>
              </p:cNvSpPr>
              <p:nvPr/>
            </p:nvSpPr>
            <p:spPr bwMode="auto">
              <a:xfrm>
                <a:off x="1646" y="4431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Rectangle 623"/>
              <p:cNvSpPr>
                <a:spLocks noChangeArrowheads="1"/>
              </p:cNvSpPr>
              <p:nvPr/>
            </p:nvSpPr>
            <p:spPr bwMode="auto">
              <a:xfrm>
                <a:off x="1646" y="4496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58" name="AutoShape 630"/>
            <p:cNvCxnSpPr>
              <a:cxnSpLocks noChangeShapeType="1"/>
            </p:cNvCxnSpPr>
            <p:nvPr/>
          </p:nvCxnSpPr>
          <p:spPr bwMode="auto">
            <a:xfrm flipH="1" flipV="1">
              <a:off x="7708248" y="4044500"/>
              <a:ext cx="150280" cy="1106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59" name="AutoShape 631"/>
            <p:cNvCxnSpPr>
              <a:cxnSpLocks noChangeShapeType="1"/>
            </p:cNvCxnSpPr>
            <p:nvPr/>
          </p:nvCxnSpPr>
          <p:spPr bwMode="auto">
            <a:xfrm flipH="1">
              <a:off x="7369013" y="4044500"/>
              <a:ext cx="161330" cy="1106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60" name="AutoShape 654"/>
            <p:cNvCxnSpPr>
              <a:cxnSpLocks noChangeShapeType="1"/>
            </p:cNvCxnSpPr>
            <p:nvPr/>
          </p:nvCxnSpPr>
          <p:spPr bwMode="auto">
            <a:xfrm>
              <a:off x="7392218" y="3703970"/>
              <a:ext cx="485095" cy="1106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grpSp>
          <p:nvGrpSpPr>
            <p:cNvPr id="9" name="Group 658"/>
            <p:cNvGrpSpPr>
              <a:grpSpLocks/>
            </p:cNvGrpSpPr>
            <p:nvPr/>
          </p:nvGrpSpPr>
          <p:grpSpPr bwMode="auto">
            <a:xfrm rot="16200000" flipV="1">
              <a:off x="5579930" y="3759357"/>
              <a:ext cx="420277" cy="144603"/>
              <a:chOff x="1646" y="4431"/>
              <a:chExt cx="366" cy="137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62" name="Rectangle 659"/>
              <p:cNvSpPr>
                <a:spLocks noChangeArrowheads="1"/>
              </p:cNvSpPr>
              <p:nvPr/>
            </p:nvSpPr>
            <p:spPr bwMode="auto">
              <a:xfrm>
                <a:off x="1646" y="4431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Rectangle 660"/>
              <p:cNvSpPr>
                <a:spLocks noChangeArrowheads="1"/>
              </p:cNvSpPr>
              <p:nvPr/>
            </p:nvSpPr>
            <p:spPr bwMode="auto">
              <a:xfrm>
                <a:off x="1646" y="4496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64" name="AutoShape 661"/>
            <p:cNvCxnSpPr>
              <a:cxnSpLocks noChangeShapeType="1"/>
            </p:cNvCxnSpPr>
            <p:nvPr/>
          </p:nvCxnSpPr>
          <p:spPr bwMode="auto">
            <a:xfrm flipH="1">
              <a:off x="5876245" y="3830928"/>
              <a:ext cx="144603" cy="2919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 type="triangle" w="sm" len="sm"/>
              <a:tailEnd type="none" w="med" len="med"/>
            </a:ln>
          </p:spPr>
        </p:cxnSp>
        <p:cxnSp>
          <p:nvCxnSpPr>
            <p:cNvPr id="265" name="AutoShape 662"/>
            <p:cNvCxnSpPr>
              <a:cxnSpLocks noChangeShapeType="1"/>
            </p:cNvCxnSpPr>
            <p:nvPr/>
          </p:nvCxnSpPr>
          <p:spPr bwMode="auto">
            <a:xfrm flipH="1" flipV="1">
              <a:off x="5551985" y="3830928"/>
              <a:ext cx="153367" cy="2919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 type="triangle" w="sm" len="sm"/>
              <a:tailEnd type="none" w="med" len="med"/>
            </a:ln>
          </p:spPr>
        </p:cxnSp>
        <p:cxnSp>
          <p:nvCxnSpPr>
            <p:cNvPr id="266" name="AutoShape 663"/>
            <p:cNvCxnSpPr>
              <a:cxnSpLocks noChangeShapeType="1"/>
            </p:cNvCxnSpPr>
            <p:nvPr/>
          </p:nvCxnSpPr>
          <p:spPr bwMode="auto">
            <a:xfrm flipV="1">
              <a:off x="5572434" y="4184077"/>
              <a:ext cx="463021" cy="1459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 type="triangle" w="sm" len="sm"/>
              <a:tailEnd type="none" w="med" len="med"/>
            </a:ln>
          </p:spPr>
        </p:cxnSp>
        <p:sp>
          <p:nvSpPr>
            <p:cNvPr id="267" name="Rectangle 664"/>
            <p:cNvSpPr>
              <a:spLocks noChangeArrowheads="1"/>
            </p:cNvSpPr>
            <p:nvPr/>
          </p:nvSpPr>
          <p:spPr bwMode="auto">
            <a:xfrm rot="5400000">
              <a:off x="5153525" y="3855661"/>
              <a:ext cx="639171" cy="163591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254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Rectangle 665"/>
            <p:cNvSpPr>
              <a:spLocks noChangeArrowheads="1"/>
            </p:cNvSpPr>
            <p:nvPr/>
          </p:nvSpPr>
          <p:spPr bwMode="auto">
            <a:xfrm rot="5400000">
              <a:off x="5154986" y="4556122"/>
              <a:ext cx="639171" cy="165052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254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668"/>
            <p:cNvGrpSpPr>
              <a:grpSpLocks/>
            </p:cNvGrpSpPr>
            <p:nvPr/>
          </p:nvGrpSpPr>
          <p:grpSpPr bwMode="auto">
            <a:xfrm rot="16200000" flipV="1">
              <a:off x="7410287" y="4469643"/>
              <a:ext cx="419884" cy="150515"/>
              <a:chOff x="1646" y="4431"/>
              <a:chExt cx="366" cy="137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72" name="Rectangle 669"/>
              <p:cNvSpPr>
                <a:spLocks noChangeArrowheads="1"/>
              </p:cNvSpPr>
              <p:nvPr/>
            </p:nvSpPr>
            <p:spPr bwMode="auto">
              <a:xfrm>
                <a:off x="1646" y="4431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Rectangle 670"/>
              <p:cNvSpPr>
                <a:spLocks noChangeArrowheads="1"/>
              </p:cNvSpPr>
              <p:nvPr/>
            </p:nvSpPr>
            <p:spPr bwMode="auto">
              <a:xfrm>
                <a:off x="1646" y="4496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74" name="AutoShape 671"/>
            <p:cNvCxnSpPr>
              <a:cxnSpLocks noChangeShapeType="1"/>
            </p:cNvCxnSpPr>
            <p:nvPr/>
          </p:nvCxnSpPr>
          <p:spPr bwMode="auto">
            <a:xfrm flipH="1">
              <a:off x="7709220" y="4543180"/>
              <a:ext cx="149416" cy="1147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75" name="AutoShape 672"/>
            <p:cNvCxnSpPr>
              <a:cxnSpLocks noChangeShapeType="1"/>
            </p:cNvCxnSpPr>
            <p:nvPr/>
          </p:nvCxnSpPr>
          <p:spPr bwMode="auto">
            <a:xfrm flipH="1" flipV="1">
              <a:off x="7371934" y="4543180"/>
              <a:ext cx="160403" cy="1147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76" name="AutoShape 673"/>
            <p:cNvCxnSpPr>
              <a:cxnSpLocks noChangeShapeType="1"/>
            </p:cNvCxnSpPr>
            <p:nvPr/>
          </p:nvCxnSpPr>
          <p:spPr bwMode="auto">
            <a:xfrm flipV="1">
              <a:off x="7395006" y="4896525"/>
              <a:ext cx="482307" cy="1147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277" name="Rectangle 674"/>
            <p:cNvSpPr>
              <a:spLocks noChangeArrowheads="1"/>
            </p:cNvSpPr>
            <p:nvPr/>
          </p:nvSpPr>
          <p:spPr bwMode="auto">
            <a:xfrm rot="5400000">
              <a:off x="7635141" y="4556122"/>
              <a:ext cx="639171" cy="165052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254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677"/>
            <p:cNvGrpSpPr>
              <a:grpSpLocks/>
            </p:cNvGrpSpPr>
            <p:nvPr/>
          </p:nvGrpSpPr>
          <p:grpSpPr bwMode="auto">
            <a:xfrm rot="5400000">
              <a:off x="5586353" y="4673341"/>
              <a:ext cx="404224" cy="151322"/>
              <a:chOff x="1646" y="4431"/>
              <a:chExt cx="366" cy="137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80" name="Rectangle 678"/>
              <p:cNvSpPr>
                <a:spLocks noChangeArrowheads="1"/>
              </p:cNvSpPr>
              <p:nvPr/>
            </p:nvSpPr>
            <p:spPr bwMode="auto">
              <a:xfrm>
                <a:off x="1646" y="4431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Rectangle 679"/>
              <p:cNvSpPr>
                <a:spLocks noChangeArrowheads="1"/>
              </p:cNvSpPr>
              <p:nvPr/>
            </p:nvSpPr>
            <p:spPr bwMode="auto">
              <a:xfrm>
                <a:off x="1646" y="4496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82" name="AutoShape 680"/>
            <p:cNvCxnSpPr>
              <a:cxnSpLocks noChangeShapeType="1"/>
            </p:cNvCxnSpPr>
            <p:nvPr/>
          </p:nvCxnSpPr>
          <p:spPr bwMode="auto">
            <a:xfrm flipH="1" flipV="1">
              <a:off x="5877933" y="4749554"/>
              <a:ext cx="150218" cy="1104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83" name="AutoShape 681"/>
            <p:cNvCxnSpPr>
              <a:cxnSpLocks noChangeShapeType="1"/>
            </p:cNvCxnSpPr>
            <p:nvPr/>
          </p:nvCxnSpPr>
          <p:spPr bwMode="auto">
            <a:xfrm flipH="1">
              <a:off x="5538839" y="4749554"/>
              <a:ext cx="161263" cy="1104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84" name="AutoShape 682"/>
            <p:cNvCxnSpPr>
              <a:cxnSpLocks noChangeShapeType="1"/>
            </p:cNvCxnSpPr>
            <p:nvPr/>
          </p:nvCxnSpPr>
          <p:spPr bwMode="auto">
            <a:xfrm>
              <a:off x="5562209" y="4410268"/>
              <a:ext cx="484930" cy="1459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 type="triangle" w="sm" len="sm"/>
              <a:tailEnd type="none" w="med" len="med"/>
            </a:ln>
          </p:spPr>
        </p:cxnSp>
        <p:sp>
          <p:nvSpPr>
            <p:cNvPr id="285" name="Rectangle 683"/>
            <p:cNvSpPr>
              <a:spLocks noChangeArrowheads="1"/>
            </p:cNvSpPr>
            <p:nvPr/>
          </p:nvSpPr>
          <p:spPr bwMode="auto">
            <a:xfrm>
              <a:off x="6732177" y="5497442"/>
              <a:ext cx="639757" cy="1649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254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86" name="AutoShape 685"/>
            <p:cNvCxnSpPr>
              <a:cxnSpLocks noChangeShapeType="1"/>
            </p:cNvCxnSpPr>
            <p:nvPr/>
          </p:nvCxnSpPr>
          <p:spPr bwMode="auto">
            <a:xfrm flipH="1">
              <a:off x="6583192" y="4958962"/>
              <a:ext cx="4382" cy="519509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287" name="Rectangle 686"/>
            <p:cNvSpPr>
              <a:spLocks noChangeArrowheads="1"/>
            </p:cNvSpPr>
            <p:nvPr/>
          </p:nvSpPr>
          <p:spPr bwMode="auto">
            <a:xfrm>
              <a:off x="6020848" y="5495983"/>
              <a:ext cx="639757" cy="1649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254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688"/>
            <p:cNvGrpSpPr>
              <a:grpSpLocks/>
            </p:cNvGrpSpPr>
            <p:nvPr/>
          </p:nvGrpSpPr>
          <p:grpSpPr bwMode="auto">
            <a:xfrm>
              <a:off x="6028151" y="5159706"/>
              <a:ext cx="404595" cy="151110"/>
              <a:chOff x="1646" y="4431"/>
              <a:chExt cx="366" cy="137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90" name="Rectangle 689"/>
              <p:cNvSpPr>
                <a:spLocks noChangeArrowheads="1"/>
              </p:cNvSpPr>
              <p:nvPr/>
            </p:nvSpPr>
            <p:spPr bwMode="auto">
              <a:xfrm>
                <a:off x="1646" y="4431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Rectangle 690"/>
              <p:cNvSpPr>
                <a:spLocks noChangeArrowheads="1"/>
              </p:cNvSpPr>
              <p:nvPr/>
            </p:nvSpPr>
            <p:spPr bwMode="auto">
              <a:xfrm>
                <a:off x="1646" y="4496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92" name="AutoShape 691"/>
            <p:cNvCxnSpPr>
              <a:cxnSpLocks noChangeShapeType="1"/>
            </p:cNvCxnSpPr>
            <p:nvPr/>
          </p:nvCxnSpPr>
          <p:spPr bwMode="auto">
            <a:xfrm flipH="1" flipV="1">
              <a:off x="6230449" y="5324052"/>
              <a:ext cx="3316" cy="154419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93" name="AutoShape 692"/>
            <p:cNvCxnSpPr>
              <a:cxnSpLocks noChangeShapeType="1"/>
            </p:cNvCxnSpPr>
            <p:nvPr/>
          </p:nvCxnSpPr>
          <p:spPr bwMode="auto">
            <a:xfrm flipV="1">
              <a:off x="6230449" y="4958962"/>
              <a:ext cx="6633" cy="187509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294" name="Rectangle 693"/>
            <p:cNvSpPr>
              <a:spLocks noChangeArrowheads="1"/>
            </p:cNvSpPr>
            <p:nvPr/>
          </p:nvSpPr>
          <p:spPr bwMode="auto">
            <a:xfrm>
              <a:off x="6735098" y="3013724"/>
              <a:ext cx="639757" cy="163441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254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Rectangle 694"/>
            <p:cNvSpPr>
              <a:spLocks noChangeArrowheads="1"/>
            </p:cNvSpPr>
            <p:nvPr/>
          </p:nvSpPr>
          <p:spPr bwMode="auto">
            <a:xfrm>
              <a:off x="6022309" y="3012264"/>
              <a:ext cx="639757" cy="1649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254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96" name="AutoShape 695"/>
            <p:cNvCxnSpPr>
              <a:cxnSpLocks noChangeShapeType="1"/>
            </p:cNvCxnSpPr>
            <p:nvPr/>
          </p:nvCxnSpPr>
          <p:spPr bwMode="auto">
            <a:xfrm flipH="1" flipV="1">
              <a:off x="6130396" y="3165490"/>
              <a:ext cx="8764" cy="445085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grpSp>
          <p:nvGrpSpPr>
            <p:cNvPr id="13" name="Group 698"/>
            <p:cNvGrpSpPr>
              <a:grpSpLocks/>
            </p:cNvGrpSpPr>
            <p:nvPr/>
          </p:nvGrpSpPr>
          <p:grpSpPr bwMode="auto">
            <a:xfrm>
              <a:off x="6740940" y="3305633"/>
              <a:ext cx="404595" cy="151307"/>
              <a:chOff x="1646" y="4431"/>
              <a:chExt cx="366" cy="137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99" name="Rectangle 699"/>
              <p:cNvSpPr>
                <a:spLocks noChangeArrowheads="1"/>
              </p:cNvSpPr>
              <p:nvPr/>
            </p:nvSpPr>
            <p:spPr bwMode="auto">
              <a:xfrm>
                <a:off x="1646" y="4431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Rectangle 700"/>
              <p:cNvSpPr>
                <a:spLocks noChangeArrowheads="1"/>
              </p:cNvSpPr>
              <p:nvPr/>
            </p:nvSpPr>
            <p:spPr bwMode="auto">
              <a:xfrm>
                <a:off x="1646" y="4496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301" name="AutoShape 701"/>
            <p:cNvCxnSpPr>
              <a:cxnSpLocks noChangeShapeType="1"/>
            </p:cNvCxnSpPr>
            <p:nvPr/>
          </p:nvCxnSpPr>
          <p:spPr bwMode="auto">
            <a:xfrm>
              <a:off x="6938816" y="3178624"/>
              <a:ext cx="4422" cy="113756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302" name="AutoShape 702"/>
            <p:cNvCxnSpPr>
              <a:cxnSpLocks noChangeShapeType="1"/>
            </p:cNvCxnSpPr>
            <p:nvPr/>
          </p:nvCxnSpPr>
          <p:spPr bwMode="auto">
            <a:xfrm>
              <a:off x="6943238" y="3470193"/>
              <a:ext cx="5527" cy="153516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303" name="Rectangle 703"/>
            <p:cNvSpPr>
              <a:spLocks noChangeArrowheads="1"/>
            </p:cNvSpPr>
            <p:nvPr/>
          </p:nvSpPr>
          <p:spPr bwMode="auto">
            <a:xfrm>
              <a:off x="7463954" y="5370483"/>
              <a:ext cx="484930" cy="232028"/>
            </a:xfrm>
            <a:prstGeom prst="rect">
              <a:avLst/>
            </a:prstGeom>
            <a:solidFill>
              <a:srgbClr val="D8D8D8"/>
            </a:solidFill>
            <a:ln w="25400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Text Box 648"/>
            <p:cNvSpPr txBox="1">
              <a:spLocks noChangeArrowheads="1"/>
            </p:cNvSpPr>
            <p:nvPr/>
          </p:nvSpPr>
          <p:spPr bwMode="auto">
            <a:xfrm>
              <a:off x="5835486" y="5469067"/>
              <a:ext cx="1015140" cy="326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IN/OUT PORT</a:t>
              </a:r>
              <a:endPara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05" name="Text Box 714"/>
            <p:cNvSpPr txBox="1">
              <a:spLocks noChangeArrowheads="1"/>
            </p:cNvSpPr>
            <p:nvPr/>
          </p:nvSpPr>
          <p:spPr bwMode="auto">
            <a:xfrm>
              <a:off x="6500074" y="5477692"/>
              <a:ext cx="1114463" cy="326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IN/OUT PORT</a:t>
              </a:r>
              <a:endPara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06" name="Text Box 649"/>
            <p:cNvSpPr txBox="1">
              <a:spLocks noChangeArrowheads="1"/>
            </p:cNvSpPr>
            <p:nvPr/>
          </p:nvSpPr>
          <p:spPr bwMode="auto">
            <a:xfrm>
              <a:off x="7308989" y="5334040"/>
              <a:ext cx="836943" cy="333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LINK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ARB.</a:t>
              </a:r>
              <a:endPara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07" name="Text Box 715"/>
            <p:cNvSpPr txBox="1">
              <a:spLocks noChangeArrowheads="1"/>
            </p:cNvSpPr>
            <p:nvPr/>
          </p:nvSpPr>
          <p:spPr bwMode="auto">
            <a:xfrm>
              <a:off x="7279914" y="5016169"/>
              <a:ext cx="835482" cy="33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VC &amp; SW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ARB.</a:t>
              </a:r>
              <a:endPara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08" name="AutoShape 717"/>
            <p:cNvCxnSpPr>
              <a:cxnSpLocks noChangeShapeType="1"/>
            </p:cNvCxnSpPr>
            <p:nvPr/>
          </p:nvCxnSpPr>
          <p:spPr bwMode="auto">
            <a:xfrm flipH="1" flipV="1">
              <a:off x="8040904" y="4633540"/>
              <a:ext cx="338867" cy="1459"/>
            </a:xfrm>
            <a:prstGeom prst="straightConnector1">
              <a:avLst/>
            </a:prstGeom>
            <a:noFill/>
            <a:ln w="38100">
              <a:solidFill>
                <a:schemeClr val="tx1">
                  <a:lumMod val="50000"/>
                </a:schemeClr>
              </a:solidFill>
              <a:round/>
              <a:headEnd type="triangle" w="lg" len="med"/>
              <a:tailEnd type="triangle" w="lg" len="med"/>
            </a:ln>
          </p:spPr>
        </p:cxnSp>
        <p:cxnSp>
          <p:nvCxnSpPr>
            <p:cNvPr id="309" name="AutoShape 718"/>
            <p:cNvCxnSpPr>
              <a:cxnSpLocks noChangeShapeType="1"/>
            </p:cNvCxnSpPr>
            <p:nvPr/>
          </p:nvCxnSpPr>
          <p:spPr bwMode="auto">
            <a:xfrm flipH="1" flipV="1">
              <a:off x="5049527" y="3938916"/>
              <a:ext cx="338867" cy="1459"/>
            </a:xfrm>
            <a:prstGeom prst="straightConnector1">
              <a:avLst/>
            </a:prstGeom>
            <a:noFill/>
            <a:ln w="38100">
              <a:solidFill>
                <a:schemeClr val="tx1">
                  <a:lumMod val="50000"/>
                </a:schemeClr>
              </a:solidFill>
              <a:round/>
              <a:headEnd type="triangle" w="lg" len="med"/>
              <a:tailEnd type="triangle" w="lg" len="med"/>
            </a:ln>
          </p:spPr>
        </p:cxnSp>
        <p:cxnSp>
          <p:nvCxnSpPr>
            <p:cNvPr id="310" name="AutoShape 719"/>
            <p:cNvCxnSpPr>
              <a:cxnSpLocks noChangeShapeType="1"/>
            </p:cNvCxnSpPr>
            <p:nvPr/>
          </p:nvCxnSpPr>
          <p:spPr bwMode="auto">
            <a:xfrm flipH="1" flipV="1">
              <a:off x="5049527" y="4633540"/>
              <a:ext cx="338867" cy="1459"/>
            </a:xfrm>
            <a:prstGeom prst="straightConnector1">
              <a:avLst/>
            </a:prstGeom>
            <a:noFill/>
            <a:ln w="38100">
              <a:solidFill>
                <a:schemeClr val="tx1">
                  <a:lumMod val="50000"/>
                </a:schemeClr>
              </a:solidFill>
              <a:round/>
              <a:headEnd type="triangle" w="lg" len="med"/>
              <a:tailEnd type="triangle" w="lg" len="med"/>
            </a:ln>
          </p:spPr>
        </p:cxnSp>
        <p:cxnSp>
          <p:nvCxnSpPr>
            <p:cNvPr id="311" name="AutoShape 720"/>
            <p:cNvCxnSpPr>
              <a:cxnSpLocks noChangeShapeType="1"/>
            </p:cNvCxnSpPr>
            <p:nvPr/>
          </p:nvCxnSpPr>
          <p:spPr bwMode="auto">
            <a:xfrm flipH="1" flipV="1">
              <a:off x="6350951" y="5655046"/>
              <a:ext cx="13146" cy="331260"/>
            </a:xfrm>
            <a:prstGeom prst="straightConnector1">
              <a:avLst/>
            </a:prstGeom>
            <a:noFill/>
            <a:ln w="38100">
              <a:solidFill>
                <a:schemeClr val="tx1">
                  <a:lumMod val="50000"/>
                </a:schemeClr>
              </a:solidFill>
              <a:round/>
              <a:headEnd type="triangle" w="lg" len="med"/>
              <a:tailEnd type="triangle" w="lg" len="med"/>
            </a:ln>
          </p:spPr>
        </p:cxnSp>
      </p:grpSp>
      <p:sp>
        <p:nvSpPr>
          <p:cNvPr id="357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1504209" y="1309255"/>
            <a:ext cx="1559626" cy="6264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 smtClean="0"/>
              <a:t>BINOC</a:t>
            </a:r>
          </a:p>
        </p:txBody>
      </p:sp>
      <p:sp>
        <p:nvSpPr>
          <p:cNvPr id="358" name="2 Marcador de contenido" descr="Rectangle: Click to edit Master text styles&#10;Second level&#10;Third level&#10;Fourth level&#10;Fifth level"/>
          <p:cNvSpPr txBox="1">
            <a:spLocks/>
          </p:cNvSpPr>
          <p:nvPr/>
        </p:nvSpPr>
        <p:spPr bwMode="ltGray">
          <a:xfrm>
            <a:off x="4845131" y="1307280"/>
            <a:ext cx="3408219" cy="62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BINOC + BIXBAR</a:t>
            </a:r>
          </a:p>
        </p:txBody>
      </p:sp>
      <p:grpSp>
        <p:nvGrpSpPr>
          <p:cNvPr id="377" name="376 Grupo"/>
          <p:cNvGrpSpPr/>
          <p:nvPr/>
        </p:nvGrpSpPr>
        <p:grpSpPr>
          <a:xfrm>
            <a:off x="5011806" y="1966872"/>
            <a:ext cx="3330244" cy="3305301"/>
            <a:chOff x="5011806" y="1966872"/>
            <a:chExt cx="3330244" cy="3305301"/>
          </a:xfrm>
        </p:grpSpPr>
        <p:grpSp>
          <p:nvGrpSpPr>
            <p:cNvPr id="169" name="315 Grupo"/>
            <p:cNvGrpSpPr/>
            <p:nvPr/>
          </p:nvGrpSpPr>
          <p:grpSpPr>
            <a:xfrm>
              <a:off x="5011806" y="1966872"/>
              <a:ext cx="3330244" cy="3305301"/>
              <a:chOff x="5049527" y="2681005"/>
              <a:chExt cx="3330244" cy="3305301"/>
            </a:xfrm>
          </p:grpSpPr>
          <p:cxnSp>
            <p:nvCxnSpPr>
              <p:cNvPr id="170" name="AutoShape 721"/>
              <p:cNvCxnSpPr>
                <a:cxnSpLocks noChangeShapeType="1"/>
              </p:cNvCxnSpPr>
              <p:nvPr/>
            </p:nvCxnSpPr>
            <p:spPr bwMode="auto">
              <a:xfrm flipH="1" flipV="1">
                <a:off x="7015539" y="2681005"/>
                <a:ext cx="13146" cy="331260"/>
              </a:xfrm>
              <a:prstGeom prst="straightConnector1">
                <a:avLst/>
              </a:prstGeom>
              <a:noFill/>
              <a:ln w="38100">
                <a:solidFill>
                  <a:schemeClr val="tx1">
                    <a:lumMod val="50000"/>
                  </a:schemeClr>
                </a:solidFill>
                <a:round/>
                <a:headEnd type="triangle" w="lg" len="med"/>
                <a:tailEnd type="triangle" w="lg" len="med"/>
              </a:ln>
            </p:spPr>
          </p:cxnSp>
          <p:cxnSp>
            <p:nvCxnSpPr>
              <p:cNvPr id="171" name="AutoShape 722"/>
              <p:cNvCxnSpPr>
                <a:cxnSpLocks noChangeShapeType="1"/>
              </p:cNvCxnSpPr>
              <p:nvPr/>
            </p:nvCxnSpPr>
            <p:spPr bwMode="auto">
              <a:xfrm flipH="1" flipV="1">
                <a:off x="6302750" y="2681005"/>
                <a:ext cx="13146" cy="331260"/>
              </a:xfrm>
              <a:prstGeom prst="straightConnector1">
                <a:avLst/>
              </a:prstGeom>
              <a:noFill/>
              <a:ln w="38100">
                <a:solidFill>
                  <a:schemeClr val="tx1">
                    <a:lumMod val="50000"/>
                  </a:schemeClr>
                </a:solidFill>
                <a:round/>
                <a:headEnd type="triangle" w="lg" len="med"/>
                <a:tailEnd type="triangle" w="lg" len="med"/>
              </a:ln>
            </p:spPr>
          </p:cxnSp>
          <p:sp>
            <p:nvSpPr>
              <p:cNvPr id="172" name="Rectangle 586"/>
              <p:cNvSpPr>
                <a:spLocks noChangeArrowheads="1"/>
              </p:cNvSpPr>
              <p:nvPr/>
            </p:nvSpPr>
            <p:spPr bwMode="auto">
              <a:xfrm>
                <a:off x="5391315" y="3012264"/>
                <a:ext cx="2643746" cy="2642781"/>
              </a:xfrm>
              <a:prstGeom prst="rect">
                <a:avLst/>
              </a:prstGeom>
              <a:solidFill>
                <a:srgbClr val="F2F2F2"/>
              </a:solidFill>
              <a:ln w="25400">
                <a:solidFill>
                  <a:srgbClr val="F2F2F2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73" name="AutoShape 710"/>
              <p:cNvCxnSpPr>
                <a:cxnSpLocks noChangeShapeType="1"/>
              </p:cNvCxnSpPr>
              <p:nvPr/>
            </p:nvCxnSpPr>
            <p:spPr bwMode="auto">
              <a:xfrm rot="5400000" flipH="1">
                <a:off x="6919553" y="3657077"/>
                <a:ext cx="904762" cy="426505"/>
              </a:xfrm>
              <a:prstGeom prst="bentConnector2">
                <a:avLst/>
              </a:prstGeom>
              <a:noFill/>
              <a:ln w="31750">
                <a:solidFill>
                  <a:srgbClr val="BFBFBF"/>
                </a:solidFill>
                <a:miter lim="800000"/>
                <a:headEnd/>
                <a:tailEnd type="triangle" w="sm" len="sm"/>
              </a:ln>
            </p:spPr>
          </p:cxnSp>
          <p:cxnSp>
            <p:nvCxnSpPr>
              <p:cNvPr id="174" name="AutoShape 711"/>
              <p:cNvCxnSpPr>
                <a:cxnSpLocks noChangeShapeType="1"/>
              </p:cNvCxnSpPr>
              <p:nvPr/>
            </p:nvCxnSpPr>
            <p:spPr bwMode="auto">
              <a:xfrm rot="10800000" flipV="1">
                <a:off x="5825123" y="3417948"/>
                <a:ext cx="902671" cy="192627"/>
              </a:xfrm>
              <a:prstGeom prst="bentConnector2">
                <a:avLst/>
              </a:prstGeom>
              <a:noFill/>
              <a:ln w="31750">
                <a:solidFill>
                  <a:srgbClr val="BFBFBF"/>
                </a:solidFill>
                <a:miter lim="800000"/>
                <a:headEnd/>
                <a:tailEnd type="triangle" w="sm" len="sm"/>
              </a:ln>
            </p:spPr>
          </p:cxnSp>
          <p:cxnSp>
            <p:nvCxnSpPr>
              <p:cNvPr id="175" name="AutoShape 712"/>
              <p:cNvCxnSpPr>
                <a:cxnSpLocks noChangeShapeType="1"/>
              </p:cNvCxnSpPr>
              <p:nvPr/>
            </p:nvCxnSpPr>
            <p:spPr bwMode="auto">
              <a:xfrm rot="16200000" flipH="1">
                <a:off x="5348021" y="4534221"/>
                <a:ext cx="1142627" cy="189882"/>
              </a:xfrm>
              <a:prstGeom prst="bentConnector2">
                <a:avLst/>
              </a:prstGeom>
              <a:noFill/>
              <a:ln w="31750">
                <a:solidFill>
                  <a:srgbClr val="BFBFBF"/>
                </a:solidFill>
                <a:miter lim="800000"/>
                <a:headEnd/>
                <a:tailEnd type="triangle" w="sm" len="sm"/>
              </a:ln>
            </p:spPr>
          </p:cxnSp>
          <p:cxnSp>
            <p:nvCxnSpPr>
              <p:cNvPr id="176" name="AutoShape 713"/>
              <p:cNvCxnSpPr>
                <a:cxnSpLocks noChangeShapeType="1"/>
              </p:cNvCxnSpPr>
              <p:nvPr/>
            </p:nvCxnSpPr>
            <p:spPr bwMode="auto">
              <a:xfrm flipV="1">
                <a:off x="6445892" y="5195368"/>
                <a:ext cx="996152" cy="4378"/>
              </a:xfrm>
              <a:prstGeom prst="straightConnector1">
                <a:avLst/>
              </a:prstGeom>
              <a:noFill/>
              <a:ln w="31750">
                <a:solidFill>
                  <a:srgbClr val="BFBFBF"/>
                </a:solidFill>
                <a:round/>
                <a:headEnd/>
                <a:tailEnd type="triangle" w="sm" len="sm"/>
              </a:ln>
            </p:spPr>
          </p:cxnSp>
          <p:cxnSp>
            <p:nvCxnSpPr>
              <p:cNvPr id="177" name="AutoShape 705"/>
              <p:cNvCxnSpPr>
                <a:cxnSpLocks noChangeShapeType="1"/>
              </p:cNvCxnSpPr>
              <p:nvPr/>
            </p:nvCxnSpPr>
            <p:spPr bwMode="auto">
              <a:xfrm rot="5400000" flipH="1">
                <a:off x="7414528" y="3068918"/>
                <a:ext cx="513671" cy="565265"/>
              </a:xfrm>
              <a:prstGeom prst="bentConnector2">
                <a:avLst/>
              </a:prstGeom>
              <a:noFill/>
              <a:ln w="31750">
                <a:solidFill>
                  <a:srgbClr val="BFBFBF"/>
                </a:solidFill>
                <a:miter lim="800000"/>
                <a:headEnd/>
                <a:tailEnd type="triangle" w="sm" len="sm"/>
              </a:ln>
            </p:spPr>
          </p:cxnSp>
          <p:cxnSp>
            <p:nvCxnSpPr>
              <p:cNvPr id="178" name="AutoShape 707"/>
              <p:cNvCxnSpPr>
                <a:cxnSpLocks noChangeShapeType="1"/>
              </p:cNvCxnSpPr>
              <p:nvPr/>
            </p:nvCxnSpPr>
            <p:spPr bwMode="auto">
              <a:xfrm rot="10800000" flipV="1">
                <a:off x="5474571" y="3095444"/>
                <a:ext cx="1247381" cy="509294"/>
              </a:xfrm>
              <a:prstGeom prst="bentConnector2">
                <a:avLst/>
              </a:prstGeom>
              <a:noFill/>
              <a:ln w="31750">
                <a:solidFill>
                  <a:srgbClr val="BFBFBF"/>
                </a:solidFill>
                <a:miter lim="800000"/>
                <a:headEnd/>
                <a:tailEnd type="triangle" w="sm" len="sm"/>
              </a:ln>
            </p:spPr>
          </p:cxnSp>
          <p:cxnSp>
            <p:nvCxnSpPr>
              <p:cNvPr id="179" name="AutoShape 708"/>
              <p:cNvCxnSpPr>
                <a:cxnSpLocks noChangeShapeType="1"/>
              </p:cNvCxnSpPr>
              <p:nvPr/>
            </p:nvCxnSpPr>
            <p:spPr bwMode="auto">
              <a:xfrm rot="16200000" flipH="1">
                <a:off x="5086644" y="4658103"/>
                <a:ext cx="1308987" cy="533131"/>
              </a:xfrm>
              <a:prstGeom prst="bentConnector2">
                <a:avLst/>
              </a:prstGeom>
              <a:noFill/>
              <a:ln w="31750">
                <a:solidFill>
                  <a:srgbClr val="BFBFBF"/>
                </a:solidFill>
                <a:miter lim="800000"/>
                <a:headEnd/>
                <a:tailEnd type="triangle" w="sm" len="sm"/>
              </a:ln>
            </p:spPr>
          </p:cxnSp>
          <p:cxnSp>
            <p:nvCxnSpPr>
              <p:cNvPr id="180" name="AutoShape 709"/>
              <p:cNvCxnSpPr>
                <a:cxnSpLocks noChangeShapeType="1"/>
              </p:cNvCxnSpPr>
              <p:nvPr/>
            </p:nvCxnSpPr>
            <p:spPr bwMode="auto">
              <a:xfrm flipV="1">
                <a:off x="6666448" y="5485767"/>
                <a:ext cx="775596" cy="93395"/>
              </a:xfrm>
              <a:prstGeom prst="straightConnector1">
                <a:avLst/>
              </a:prstGeom>
              <a:noFill/>
              <a:ln w="31750">
                <a:solidFill>
                  <a:srgbClr val="7F7F7F"/>
                </a:solidFill>
                <a:round/>
                <a:headEnd/>
                <a:tailEnd type="triangle" w="sm" len="sm"/>
              </a:ln>
            </p:spPr>
          </p:cxnSp>
          <p:cxnSp>
            <p:nvCxnSpPr>
              <p:cNvPr id="181" name="AutoShape 591"/>
              <p:cNvCxnSpPr>
                <a:cxnSpLocks noChangeShapeType="1"/>
              </p:cNvCxnSpPr>
              <p:nvPr/>
            </p:nvCxnSpPr>
            <p:spPr bwMode="auto">
              <a:xfrm flipH="1" flipV="1">
                <a:off x="7385080" y="4853893"/>
                <a:ext cx="321339" cy="202842"/>
              </a:xfrm>
              <a:prstGeom prst="straightConnector1">
                <a:avLst/>
              </a:prstGeom>
              <a:noFill/>
              <a:ln w="31750">
                <a:solidFill>
                  <a:srgbClr val="BFBFBF"/>
                </a:solidFill>
                <a:round/>
                <a:headEnd/>
                <a:tailEnd type="triangle" w="sm" len="sm"/>
              </a:ln>
            </p:spPr>
          </p:cxnSp>
          <p:sp>
            <p:nvSpPr>
              <p:cNvPr id="182" name="Rectangle 592"/>
              <p:cNvSpPr>
                <a:spLocks noChangeArrowheads="1"/>
              </p:cNvSpPr>
              <p:nvPr/>
            </p:nvSpPr>
            <p:spPr bwMode="auto">
              <a:xfrm>
                <a:off x="7463954" y="5078624"/>
                <a:ext cx="484930" cy="232028"/>
              </a:xfrm>
              <a:prstGeom prst="rect">
                <a:avLst/>
              </a:prstGeom>
              <a:solidFill>
                <a:srgbClr val="D8D8D8"/>
              </a:solidFill>
              <a:ln w="25400">
                <a:solidFill>
                  <a:srgbClr val="BFBFB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3" name="Group 597"/>
              <p:cNvGrpSpPr>
                <a:grpSpLocks/>
              </p:cNvGrpSpPr>
              <p:nvPr/>
            </p:nvGrpSpPr>
            <p:grpSpPr bwMode="auto">
              <a:xfrm>
                <a:off x="6251628" y="3317307"/>
                <a:ext cx="404595" cy="151307"/>
                <a:chOff x="1646" y="4431"/>
                <a:chExt cx="366" cy="137"/>
              </a:xfrm>
              <a:solidFill>
                <a:schemeClr val="tx1">
                  <a:lumMod val="40000"/>
                  <a:lumOff val="60000"/>
                </a:schemeClr>
              </a:solidFill>
            </p:grpSpPr>
            <p:sp>
              <p:nvSpPr>
                <p:cNvPr id="355" name="Rectangle 598"/>
                <p:cNvSpPr>
                  <a:spLocks noChangeArrowheads="1"/>
                </p:cNvSpPr>
                <p:nvPr/>
              </p:nvSpPr>
              <p:spPr bwMode="auto">
                <a:xfrm>
                  <a:off x="1646" y="4431"/>
                  <a:ext cx="366" cy="72"/>
                </a:xfrm>
                <a:prstGeom prst="rect">
                  <a:avLst/>
                </a:prstGeom>
                <a:grpFill/>
                <a:ln w="25400">
                  <a:solidFill>
                    <a:schemeClr val="tx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6" name="Rectangle 599"/>
                <p:cNvSpPr>
                  <a:spLocks noChangeArrowheads="1"/>
                </p:cNvSpPr>
                <p:nvPr/>
              </p:nvSpPr>
              <p:spPr bwMode="auto">
                <a:xfrm>
                  <a:off x="1646" y="4496"/>
                  <a:ext cx="366" cy="72"/>
                </a:xfrm>
                <a:prstGeom prst="rect">
                  <a:avLst/>
                </a:prstGeom>
                <a:grpFill/>
                <a:ln w="25400">
                  <a:solidFill>
                    <a:schemeClr val="tx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84" name="AutoShape 603"/>
              <p:cNvCxnSpPr>
                <a:cxnSpLocks noChangeShapeType="1"/>
              </p:cNvCxnSpPr>
              <p:nvPr/>
            </p:nvCxnSpPr>
            <p:spPr bwMode="auto">
              <a:xfrm>
                <a:off x="6449504" y="3190298"/>
                <a:ext cx="4422" cy="113756"/>
              </a:xfrm>
              <a:prstGeom prst="straightConnector1">
                <a:avLst/>
              </a:prstGeom>
              <a:noFill/>
              <a:ln w="25400">
                <a:solidFill>
                  <a:schemeClr val="tx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" name="AutoShape 604"/>
              <p:cNvCxnSpPr>
                <a:cxnSpLocks noChangeShapeType="1"/>
              </p:cNvCxnSpPr>
              <p:nvPr/>
            </p:nvCxnSpPr>
            <p:spPr bwMode="auto">
              <a:xfrm>
                <a:off x="6453926" y="3481867"/>
                <a:ext cx="5527" cy="153516"/>
              </a:xfrm>
              <a:prstGeom prst="straightConnector1">
                <a:avLst/>
              </a:prstGeom>
              <a:noFill/>
              <a:ln w="25400">
                <a:solidFill>
                  <a:schemeClr val="tx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6" name="AutoShape 605"/>
              <p:cNvCxnSpPr>
                <a:cxnSpLocks noChangeShapeType="1"/>
              </p:cNvCxnSpPr>
              <p:nvPr/>
            </p:nvCxnSpPr>
            <p:spPr bwMode="auto">
              <a:xfrm flipH="1" flipV="1">
                <a:off x="7193308" y="3190298"/>
                <a:ext cx="8764" cy="445085"/>
              </a:xfrm>
              <a:prstGeom prst="straightConnector1">
                <a:avLst/>
              </a:prstGeom>
              <a:noFill/>
              <a:ln w="25400">
                <a:solidFill>
                  <a:schemeClr val="tx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87" name="Rectangle 608"/>
              <p:cNvSpPr>
                <a:spLocks noChangeArrowheads="1"/>
              </p:cNvSpPr>
              <p:nvPr/>
            </p:nvSpPr>
            <p:spPr bwMode="auto">
              <a:xfrm rot="5400000">
                <a:off x="7632220" y="3860039"/>
                <a:ext cx="639171" cy="163591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96" name="Group 624"/>
              <p:cNvGrpSpPr>
                <a:grpSpLocks/>
              </p:cNvGrpSpPr>
              <p:nvPr/>
            </p:nvGrpSpPr>
            <p:grpSpPr bwMode="auto">
              <a:xfrm rot="8100000">
                <a:off x="5486256" y="3220943"/>
                <a:ext cx="156288" cy="141552"/>
                <a:chOff x="1646" y="4431"/>
                <a:chExt cx="366" cy="137"/>
              </a:xfrm>
              <a:solidFill>
                <a:schemeClr val="tx1">
                  <a:lumMod val="40000"/>
                  <a:lumOff val="60000"/>
                </a:schemeClr>
              </a:solidFill>
            </p:grpSpPr>
            <p:sp>
              <p:nvSpPr>
                <p:cNvPr id="353" name="Rectangle 625"/>
                <p:cNvSpPr>
                  <a:spLocks noChangeArrowheads="1"/>
                </p:cNvSpPr>
                <p:nvPr/>
              </p:nvSpPr>
              <p:spPr bwMode="auto">
                <a:xfrm>
                  <a:off x="1646" y="4431"/>
                  <a:ext cx="366" cy="72"/>
                </a:xfrm>
                <a:prstGeom prst="rect">
                  <a:avLst/>
                </a:prstGeom>
                <a:grpFill/>
                <a:ln w="25400">
                  <a:solidFill>
                    <a:schemeClr val="tx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4" name="Rectangle 626"/>
                <p:cNvSpPr>
                  <a:spLocks noChangeArrowheads="1"/>
                </p:cNvSpPr>
                <p:nvPr/>
              </p:nvSpPr>
              <p:spPr bwMode="auto">
                <a:xfrm>
                  <a:off x="1646" y="4496"/>
                  <a:ext cx="366" cy="72"/>
                </a:xfrm>
                <a:prstGeom prst="rect">
                  <a:avLst/>
                </a:prstGeom>
                <a:grpFill/>
                <a:ln w="25400">
                  <a:solidFill>
                    <a:schemeClr val="tx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97" name="AutoShape 629"/>
              <p:cNvCxnSpPr>
                <a:cxnSpLocks noChangeShapeType="1"/>
              </p:cNvCxnSpPr>
              <p:nvPr/>
            </p:nvCxnSpPr>
            <p:spPr bwMode="auto">
              <a:xfrm flipH="1">
                <a:off x="6806669" y="4958962"/>
                <a:ext cx="2921" cy="520968"/>
              </a:xfrm>
              <a:prstGeom prst="straightConnector1">
                <a:avLst/>
              </a:prstGeom>
              <a:noFill/>
              <a:ln w="25400">
                <a:solidFill>
                  <a:schemeClr val="tx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198" name="Group 600"/>
              <p:cNvGrpSpPr>
                <a:grpSpLocks/>
              </p:cNvGrpSpPr>
              <p:nvPr/>
            </p:nvGrpSpPr>
            <p:grpSpPr bwMode="auto">
              <a:xfrm>
                <a:off x="6964417" y="5160270"/>
                <a:ext cx="403135" cy="151534"/>
                <a:chOff x="1646" y="4431"/>
                <a:chExt cx="366" cy="137"/>
              </a:xfrm>
              <a:solidFill>
                <a:schemeClr val="tx1">
                  <a:lumMod val="40000"/>
                  <a:lumOff val="60000"/>
                </a:schemeClr>
              </a:solidFill>
            </p:grpSpPr>
            <p:sp>
              <p:nvSpPr>
                <p:cNvPr id="351" name="Rectangle 601"/>
                <p:cNvSpPr>
                  <a:spLocks noChangeArrowheads="1"/>
                </p:cNvSpPr>
                <p:nvPr/>
              </p:nvSpPr>
              <p:spPr bwMode="auto">
                <a:xfrm>
                  <a:off x="1646" y="4431"/>
                  <a:ext cx="366" cy="72"/>
                </a:xfrm>
                <a:prstGeom prst="rect">
                  <a:avLst/>
                </a:prstGeom>
                <a:grpFill/>
                <a:ln w="25400">
                  <a:solidFill>
                    <a:schemeClr val="tx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2" name="Rectangle 602"/>
                <p:cNvSpPr>
                  <a:spLocks noChangeArrowheads="1"/>
                </p:cNvSpPr>
                <p:nvPr/>
              </p:nvSpPr>
              <p:spPr bwMode="auto">
                <a:xfrm>
                  <a:off x="1646" y="4496"/>
                  <a:ext cx="366" cy="72"/>
                </a:xfrm>
                <a:prstGeom prst="rect">
                  <a:avLst/>
                </a:prstGeom>
                <a:grpFill/>
                <a:ln w="25400">
                  <a:solidFill>
                    <a:schemeClr val="tx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99" name="AutoShape 634"/>
              <p:cNvCxnSpPr>
                <a:cxnSpLocks noChangeShapeType="1"/>
              </p:cNvCxnSpPr>
              <p:nvPr/>
            </p:nvCxnSpPr>
            <p:spPr bwMode="auto">
              <a:xfrm flipH="1" flipV="1">
                <a:off x="7165984" y="5325078"/>
                <a:ext cx="3304" cy="154852"/>
              </a:xfrm>
              <a:prstGeom prst="straightConnector1">
                <a:avLst/>
              </a:prstGeom>
              <a:noFill/>
              <a:ln w="25400">
                <a:solidFill>
                  <a:schemeClr val="tx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0" name="AutoShape 635"/>
              <p:cNvCxnSpPr>
                <a:cxnSpLocks noChangeShapeType="1"/>
              </p:cNvCxnSpPr>
              <p:nvPr/>
            </p:nvCxnSpPr>
            <p:spPr bwMode="auto">
              <a:xfrm flipV="1">
                <a:off x="7165985" y="4958962"/>
                <a:ext cx="6609" cy="188035"/>
              </a:xfrm>
              <a:prstGeom prst="straightConnector1">
                <a:avLst/>
              </a:prstGeom>
              <a:noFill/>
              <a:ln w="25400">
                <a:solidFill>
                  <a:schemeClr val="tx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1" name="AutoShape 636"/>
              <p:cNvCxnSpPr>
                <a:cxnSpLocks noChangeShapeType="1"/>
              </p:cNvCxnSpPr>
              <p:nvPr/>
            </p:nvCxnSpPr>
            <p:spPr bwMode="auto">
              <a:xfrm>
                <a:off x="5584286" y="3287651"/>
                <a:ext cx="401674" cy="354608"/>
              </a:xfrm>
              <a:prstGeom prst="straightConnector1">
                <a:avLst/>
              </a:prstGeom>
              <a:noFill/>
              <a:ln w="25400">
                <a:solidFill>
                  <a:schemeClr val="tx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2" name="AutoShape 637"/>
              <p:cNvCxnSpPr>
                <a:cxnSpLocks noChangeShapeType="1"/>
              </p:cNvCxnSpPr>
              <p:nvPr/>
            </p:nvCxnSpPr>
            <p:spPr bwMode="auto">
              <a:xfrm flipH="1" flipV="1">
                <a:off x="5601646" y="3145060"/>
                <a:ext cx="517064" cy="465515"/>
              </a:xfrm>
              <a:prstGeom prst="straightConnector1">
                <a:avLst/>
              </a:prstGeom>
              <a:noFill/>
              <a:ln w="25400">
                <a:solidFill>
                  <a:schemeClr val="tx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03" name="Rectangle 638"/>
              <p:cNvSpPr>
                <a:spLocks noChangeArrowheads="1"/>
              </p:cNvSpPr>
              <p:nvPr/>
            </p:nvSpPr>
            <p:spPr bwMode="auto">
              <a:xfrm>
                <a:off x="6265436" y="3837900"/>
                <a:ext cx="889076" cy="88729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04" name="AutoShape 639"/>
              <p:cNvCxnSpPr>
                <a:cxnSpLocks noChangeShapeType="1"/>
              </p:cNvCxnSpPr>
              <p:nvPr/>
            </p:nvCxnSpPr>
            <p:spPr bwMode="auto">
              <a:xfrm flipH="1" flipV="1">
                <a:off x="8033601" y="3898056"/>
                <a:ext cx="338867" cy="1459"/>
              </a:xfrm>
              <a:prstGeom prst="straightConnector1">
                <a:avLst/>
              </a:prstGeom>
              <a:noFill/>
              <a:ln w="38100">
                <a:solidFill>
                  <a:schemeClr val="tx1">
                    <a:lumMod val="50000"/>
                  </a:schemeClr>
                </a:solidFill>
                <a:round/>
                <a:headEnd type="triangle" w="lg" len="med"/>
                <a:tailEnd type="triangle" w="lg" len="med"/>
              </a:ln>
            </p:spPr>
          </p:cxnSp>
          <p:cxnSp>
            <p:nvCxnSpPr>
              <p:cNvPr id="205" name="AutoShape 643"/>
              <p:cNvCxnSpPr>
                <a:cxnSpLocks noChangeShapeType="1"/>
              </p:cNvCxnSpPr>
              <p:nvPr/>
            </p:nvCxnSpPr>
            <p:spPr bwMode="auto">
              <a:xfrm flipH="1" flipV="1">
                <a:off x="7091492" y="5650668"/>
                <a:ext cx="13146" cy="331260"/>
              </a:xfrm>
              <a:prstGeom prst="straightConnector1">
                <a:avLst/>
              </a:prstGeom>
              <a:noFill/>
              <a:ln w="38100">
                <a:solidFill>
                  <a:schemeClr val="tx1">
                    <a:lumMod val="50000"/>
                  </a:schemeClr>
                </a:solidFill>
                <a:round/>
                <a:headEnd type="triangle" w="lg" len="med"/>
                <a:tailEnd type="triangle" w="lg" len="med"/>
              </a:ln>
            </p:spPr>
          </p:cxnSp>
          <p:sp>
            <p:nvSpPr>
              <p:cNvPr id="206" name="Text Box 650"/>
              <p:cNvSpPr txBox="1">
                <a:spLocks noChangeArrowheads="1"/>
              </p:cNvSpPr>
              <p:nvPr/>
            </p:nvSpPr>
            <p:spPr bwMode="auto">
              <a:xfrm>
                <a:off x="6118711" y="4071712"/>
                <a:ext cx="1183113" cy="6377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s-ES" sz="1000" b="1" dirty="0" smtClean="0">
                    <a:latin typeface="+mn-lt"/>
                  </a:rPr>
                  <a:t>5</a:t>
                </a:r>
                <a:r>
                  <a:rPr kumimoji="0" lang="es-ES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X5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BIXBAR</a:t>
                </a:r>
              </a:p>
            </p:txBody>
          </p:sp>
          <p:grpSp>
            <p:nvGrpSpPr>
              <p:cNvPr id="207" name="Group 621"/>
              <p:cNvGrpSpPr>
                <a:grpSpLocks/>
              </p:cNvGrpSpPr>
              <p:nvPr/>
            </p:nvGrpSpPr>
            <p:grpSpPr bwMode="auto">
              <a:xfrm rot="5400000">
                <a:off x="7416416" y="3968254"/>
                <a:ext cx="404655" cy="151385"/>
                <a:chOff x="1646" y="4431"/>
                <a:chExt cx="366" cy="137"/>
              </a:xfrm>
              <a:solidFill>
                <a:schemeClr val="tx1">
                  <a:lumMod val="40000"/>
                  <a:lumOff val="60000"/>
                </a:schemeClr>
              </a:solidFill>
            </p:grpSpPr>
            <p:sp>
              <p:nvSpPr>
                <p:cNvPr id="349" name="Rectangle 622"/>
                <p:cNvSpPr>
                  <a:spLocks noChangeArrowheads="1"/>
                </p:cNvSpPr>
                <p:nvPr/>
              </p:nvSpPr>
              <p:spPr bwMode="auto">
                <a:xfrm>
                  <a:off x="1646" y="4431"/>
                  <a:ext cx="366" cy="72"/>
                </a:xfrm>
                <a:prstGeom prst="rect">
                  <a:avLst/>
                </a:prstGeom>
                <a:grpFill/>
                <a:ln w="25400">
                  <a:solidFill>
                    <a:schemeClr val="tx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0" name="Rectangle 623"/>
                <p:cNvSpPr>
                  <a:spLocks noChangeArrowheads="1"/>
                </p:cNvSpPr>
                <p:nvPr/>
              </p:nvSpPr>
              <p:spPr bwMode="auto">
                <a:xfrm>
                  <a:off x="1646" y="4496"/>
                  <a:ext cx="366" cy="72"/>
                </a:xfrm>
                <a:prstGeom prst="rect">
                  <a:avLst/>
                </a:prstGeom>
                <a:grpFill/>
                <a:ln w="25400">
                  <a:solidFill>
                    <a:schemeClr val="tx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219" name="AutoShape 630"/>
              <p:cNvCxnSpPr>
                <a:cxnSpLocks noChangeShapeType="1"/>
              </p:cNvCxnSpPr>
              <p:nvPr/>
            </p:nvCxnSpPr>
            <p:spPr bwMode="auto">
              <a:xfrm flipH="1" flipV="1">
                <a:off x="7708248" y="4044500"/>
                <a:ext cx="150280" cy="1106"/>
              </a:xfrm>
              <a:prstGeom prst="straightConnector1">
                <a:avLst/>
              </a:prstGeom>
              <a:noFill/>
              <a:ln w="25400">
                <a:solidFill>
                  <a:schemeClr val="tx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20" name="AutoShape 631"/>
              <p:cNvCxnSpPr>
                <a:cxnSpLocks noChangeShapeType="1"/>
              </p:cNvCxnSpPr>
              <p:nvPr/>
            </p:nvCxnSpPr>
            <p:spPr bwMode="auto">
              <a:xfrm flipH="1">
                <a:off x="7369013" y="4044500"/>
                <a:ext cx="161330" cy="1106"/>
              </a:xfrm>
              <a:prstGeom prst="straightConnector1">
                <a:avLst/>
              </a:prstGeom>
              <a:noFill/>
              <a:ln w="25400">
                <a:solidFill>
                  <a:schemeClr val="tx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3" name="AutoShape 654"/>
              <p:cNvCxnSpPr>
                <a:cxnSpLocks noChangeShapeType="1"/>
              </p:cNvCxnSpPr>
              <p:nvPr/>
            </p:nvCxnSpPr>
            <p:spPr bwMode="auto">
              <a:xfrm>
                <a:off x="7392218" y="3703970"/>
                <a:ext cx="485095" cy="1106"/>
              </a:xfrm>
              <a:prstGeom prst="straightConnector1">
                <a:avLst/>
              </a:prstGeom>
              <a:noFill/>
              <a:ln w="25400">
                <a:solidFill>
                  <a:schemeClr val="tx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254" name="Group 658"/>
              <p:cNvGrpSpPr>
                <a:grpSpLocks/>
              </p:cNvGrpSpPr>
              <p:nvPr/>
            </p:nvGrpSpPr>
            <p:grpSpPr bwMode="auto">
              <a:xfrm rot="16200000" flipV="1">
                <a:off x="5579930" y="3759357"/>
                <a:ext cx="420277" cy="144603"/>
                <a:chOff x="1646" y="4431"/>
                <a:chExt cx="366" cy="137"/>
              </a:xfrm>
              <a:solidFill>
                <a:schemeClr val="tx1">
                  <a:lumMod val="40000"/>
                  <a:lumOff val="60000"/>
                </a:schemeClr>
              </a:solidFill>
            </p:grpSpPr>
            <p:sp>
              <p:nvSpPr>
                <p:cNvPr id="347" name="Rectangle 659"/>
                <p:cNvSpPr>
                  <a:spLocks noChangeArrowheads="1"/>
                </p:cNvSpPr>
                <p:nvPr/>
              </p:nvSpPr>
              <p:spPr bwMode="auto">
                <a:xfrm>
                  <a:off x="1646" y="4431"/>
                  <a:ext cx="366" cy="72"/>
                </a:xfrm>
                <a:prstGeom prst="rect">
                  <a:avLst/>
                </a:prstGeom>
                <a:grpFill/>
                <a:ln w="25400">
                  <a:solidFill>
                    <a:schemeClr val="tx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" name="Rectangle 660"/>
                <p:cNvSpPr>
                  <a:spLocks noChangeArrowheads="1"/>
                </p:cNvSpPr>
                <p:nvPr/>
              </p:nvSpPr>
              <p:spPr bwMode="auto">
                <a:xfrm>
                  <a:off x="1646" y="4496"/>
                  <a:ext cx="366" cy="72"/>
                </a:xfrm>
                <a:prstGeom prst="rect">
                  <a:avLst/>
                </a:prstGeom>
                <a:grpFill/>
                <a:ln w="25400">
                  <a:solidFill>
                    <a:schemeClr val="tx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255" name="AutoShape 661"/>
              <p:cNvCxnSpPr>
                <a:cxnSpLocks noChangeShapeType="1"/>
              </p:cNvCxnSpPr>
              <p:nvPr/>
            </p:nvCxnSpPr>
            <p:spPr bwMode="auto">
              <a:xfrm flipH="1">
                <a:off x="5876245" y="3830928"/>
                <a:ext cx="144603" cy="2919"/>
              </a:xfrm>
              <a:prstGeom prst="straightConnector1">
                <a:avLst/>
              </a:prstGeom>
              <a:noFill/>
              <a:ln w="25400">
                <a:solidFill>
                  <a:schemeClr val="tx1">
                    <a:lumMod val="50000"/>
                  </a:schemeClr>
                </a:solidFill>
                <a:round/>
                <a:headEnd type="triangle" w="sm" len="sm"/>
                <a:tailEnd type="none" w="med" len="med"/>
              </a:ln>
            </p:spPr>
          </p:cxnSp>
          <p:cxnSp>
            <p:nvCxnSpPr>
              <p:cNvPr id="261" name="AutoShape 662"/>
              <p:cNvCxnSpPr>
                <a:cxnSpLocks noChangeShapeType="1"/>
              </p:cNvCxnSpPr>
              <p:nvPr/>
            </p:nvCxnSpPr>
            <p:spPr bwMode="auto">
              <a:xfrm flipH="1" flipV="1">
                <a:off x="5551985" y="3830928"/>
                <a:ext cx="153367" cy="2919"/>
              </a:xfrm>
              <a:prstGeom prst="straightConnector1">
                <a:avLst/>
              </a:prstGeom>
              <a:noFill/>
              <a:ln w="25400">
                <a:solidFill>
                  <a:schemeClr val="tx1">
                    <a:lumMod val="50000"/>
                  </a:schemeClr>
                </a:solidFill>
                <a:round/>
                <a:headEnd type="triangle" w="sm" len="sm"/>
                <a:tailEnd type="none" w="med" len="med"/>
              </a:ln>
            </p:spPr>
          </p:cxnSp>
          <p:cxnSp>
            <p:nvCxnSpPr>
              <p:cNvPr id="269" name="AutoShape 663"/>
              <p:cNvCxnSpPr>
                <a:cxnSpLocks noChangeShapeType="1"/>
              </p:cNvCxnSpPr>
              <p:nvPr/>
            </p:nvCxnSpPr>
            <p:spPr bwMode="auto">
              <a:xfrm flipV="1">
                <a:off x="5572434" y="4184077"/>
                <a:ext cx="463021" cy="1459"/>
              </a:xfrm>
              <a:prstGeom prst="straightConnector1">
                <a:avLst/>
              </a:prstGeom>
              <a:noFill/>
              <a:ln w="25400">
                <a:solidFill>
                  <a:schemeClr val="tx1">
                    <a:lumMod val="50000"/>
                  </a:schemeClr>
                </a:solidFill>
                <a:round/>
                <a:headEnd type="triangle" w="sm" len="sm"/>
                <a:tailEnd type="none" w="med" len="med"/>
              </a:ln>
            </p:spPr>
          </p:cxnSp>
          <p:sp>
            <p:nvSpPr>
              <p:cNvPr id="270" name="Rectangle 664"/>
              <p:cNvSpPr>
                <a:spLocks noChangeArrowheads="1"/>
              </p:cNvSpPr>
              <p:nvPr/>
            </p:nvSpPr>
            <p:spPr bwMode="auto">
              <a:xfrm rot="5400000">
                <a:off x="5153525" y="3855661"/>
                <a:ext cx="639171" cy="163591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Rectangle 665"/>
              <p:cNvSpPr>
                <a:spLocks noChangeArrowheads="1"/>
              </p:cNvSpPr>
              <p:nvPr/>
            </p:nvSpPr>
            <p:spPr bwMode="auto">
              <a:xfrm rot="5400000">
                <a:off x="5154986" y="4556122"/>
                <a:ext cx="639171" cy="165052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78" name="Group 668"/>
              <p:cNvGrpSpPr>
                <a:grpSpLocks/>
              </p:cNvGrpSpPr>
              <p:nvPr/>
            </p:nvGrpSpPr>
            <p:grpSpPr bwMode="auto">
              <a:xfrm rot="16200000" flipV="1">
                <a:off x="7410287" y="4469643"/>
                <a:ext cx="419884" cy="150515"/>
                <a:chOff x="1646" y="4431"/>
                <a:chExt cx="366" cy="137"/>
              </a:xfrm>
              <a:solidFill>
                <a:schemeClr val="tx1">
                  <a:lumMod val="40000"/>
                  <a:lumOff val="60000"/>
                </a:schemeClr>
              </a:solidFill>
            </p:grpSpPr>
            <p:sp>
              <p:nvSpPr>
                <p:cNvPr id="345" name="Rectangle 669"/>
                <p:cNvSpPr>
                  <a:spLocks noChangeArrowheads="1"/>
                </p:cNvSpPr>
                <p:nvPr/>
              </p:nvSpPr>
              <p:spPr bwMode="auto">
                <a:xfrm>
                  <a:off x="1646" y="4431"/>
                  <a:ext cx="366" cy="72"/>
                </a:xfrm>
                <a:prstGeom prst="rect">
                  <a:avLst/>
                </a:prstGeom>
                <a:grpFill/>
                <a:ln w="25400">
                  <a:solidFill>
                    <a:schemeClr val="tx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" name="Rectangle 670"/>
                <p:cNvSpPr>
                  <a:spLocks noChangeArrowheads="1"/>
                </p:cNvSpPr>
                <p:nvPr/>
              </p:nvSpPr>
              <p:spPr bwMode="auto">
                <a:xfrm>
                  <a:off x="1646" y="4496"/>
                  <a:ext cx="366" cy="72"/>
                </a:xfrm>
                <a:prstGeom prst="rect">
                  <a:avLst/>
                </a:prstGeom>
                <a:grpFill/>
                <a:ln w="25400">
                  <a:solidFill>
                    <a:schemeClr val="tx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279" name="AutoShape 671"/>
              <p:cNvCxnSpPr>
                <a:cxnSpLocks noChangeShapeType="1"/>
              </p:cNvCxnSpPr>
              <p:nvPr/>
            </p:nvCxnSpPr>
            <p:spPr bwMode="auto">
              <a:xfrm flipH="1">
                <a:off x="7709220" y="4543180"/>
                <a:ext cx="149416" cy="1147"/>
              </a:xfrm>
              <a:prstGeom prst="straightConnector1">
                <a:avLst/>
              </a:prstGeom>
              <a:noFill/>
              <a:ln w="25400">
                <a:solidFill>
                  <a:schemeClr val="tx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8" name="AutoShape 672"/>
              <p:cNvCxnSpPr>
                <a:cxnSpLocks noChangeShapeType="1"/>
              </p:cNvCxnSpPr>
              <p:nvPr/>
            </p:nvCxnSpPr>
            <p:spPr bwMode="auto">
              <a:xfrm flipH="1" flipV="1">
                <a:off x="7371934" y="4543180"/>
                <a:ext cx="160403" cy="1147"/>
              </a:xfrm>
              <a:prstGeom prst="straightConnector1">
                <a:avLst/>
              </a:prstGeom>
              <a:noFill/>
              <a:ln w="25400">
                <a:solidFill>
                  <a:schemeClr val="tx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9" name="AutoShape 673"/>
              <p:cNvCxnSpPr>
                <a:cxnSpLocks noChangeShapeType="1"/>
              </p:cNvCxnSpPr>
              <p:nvPr/>
            </p:nvCxnSpPr>
            <p:spPr bwMode="auto">
              <a:xfrm flipV="1">
                <a:off x="7395006" y="4896525"/>
                <a:ext cx="482307" cy="1147"/>
              </a:xfrm>
              <a:prstGeom prst="straightConnector1">
                <a:avLst/>
              </a:prstGeom>
              <a:noFill/>
              <a:ln w="25400">
                <a:solidFill>
                  <a:schemeClr val="tx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97" name="Rectangle 674"/>
              <p:cNvSpPr>
                <a:spLocks noChangeArrowheads="1"/>
              </p:cNvSpPr>
              <p:nvPr/>
            </p:nvSpPr>
            <p:spPr bwMode="auto">
              <a:xfrm rot="5400000">
                <a:off x="7635141" y="4556122"/>
                <a:ext cx="639171" cy="165052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98" name="Group 677"/>
              <p:cNvGrpSpPr>
                <a:grpSpLocks/>
              </p:cNvGrpSpPr>
              <p:nvPr/>
            </p:nvGrpSpPr>
            <p:grpSpPr bwMode="auto">
              <a:xfrm rot="5400000">
                <a:off x="5586353" y="4673341"/>
                <a:ext cx="404224" cy="151322"/>
                <a:chOff x="1646" y="4431"/>
                <a:chExt cx="366" cy="137"/>
              </a:xfrm>
              <a:solidFill>
                <a:schemeClr val="tx1">
                  <a:lumMod val="40000"/>
                  <a:lumOff val="60000"/>
                </a:schemeClr>
              </a:solidFill>
            </p:grpSpPr>
            <p:sp>
              <p:nvSpPr>
                <p:cNvPr id="343" name="Rectangle 678"/>
                <p:cNvSpPr>
                  <a:spLocks noChangeArrowheads="1"/>
                </p:cNvSpPr>
                <p:nvPr/>
              </p:nvSpPr>
              <p:spPr bwMode="auto">
                <a:xfrm>
                  <a:off x="1646" y="4431"/>
                  <a:ext cx="366" cy="72"/>
                </a:xfrm>
                <a:prstGeom prst="rect">
                  <a:avLst/>
                </a:prstGeom>
                <a:grpFill/>
                <a:ln w="25400">
                  <a:solidFill>
                    <a:schemeClr val="tx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4" name="Rectangle 679"/>
                <p:cNvSpPr>
                  <a:spLocks noChangeArrowheads="1"/>
                </p:cNvSpPr>
                <p:nvPr/>
              </p:nvSpPr>
              <p:spPr bwMode="auto">
                <a:xfrm>
                  <a:off x="1646" y="4496"/>
                  <a:ext cx="366" cy="72"/>
                </a:xfrm>
                <a:prstGeom prst="rect">
                  <a:avLst/>
                </a:prstGeom>
                <a:grpFill/>
                <a:ln w="25400">
                  <a:solidFill>
                    <a:schemeClr val="tx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314" name="AutoShape 680"/>
              <p:cNvCxnSpPr>
                <a:cxnSpLocks noChangeShapeType="1"/>
              </p:cNvCxnSpPr>
              <p:nvPr/>
            </p:nvCxnSpPr>
            <p:spPr bwMode="auto">
              <a:xfrm flipH="1" flipV="1">
                <a:off x="5877933" y="4749554"/>
                <a:ext cx="150218" cy="1104"/>
              </a:xfrm>
              <a:prstGeom prst="straightConnector1">
                <a:avLst/>
              </a:prstGeom>
              <a:noFill/>
              <a:ln w="25400">
                <a:solidFill>
                  <a:schemeClr val="tx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16" name="AutoShape 681"/>
              <p:cNvCxnSpPr>
                <a:cxnSpLocks noChangeShapeType="1"/>
              </p:cNvCxnSpPr>
              <p:nvPr/>
            </p:nvCxnSpPr>
            <p:spPr bwMode="auto">
              <a:xfrm flipH="1">
                <a:off x="5538839" y="4749554"/>
                <a:ext cx="161263" cy="1104"/>
              </a:xfrm>
              <a:prstGeom prst="straightConnector1">
                <a:avLst/>
              </a:prstGeom>
              <a:noFill/>
              <a:ln w="25400">
                <a:solidFill>
                  <a:schemeClr val="tx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17" name="AutoShape 682"/>
              <p:cNvCxnSpPr>
                <a:cxnSpLocks noChangeShapeType="1"/>
              </p:cNvCxnSpPr>
              <p:nvPr/>
            </p:nvCxnSpPr>
            <p:spPr bwMode="auto">
              <a:xfrm>
                <a:off x="5562209" y="4410268"/>
                <a:ext cx="484930" cy="1459"/>
              </a:xfrm>
              <a:prstGeom prst="straightConnector1">
                <a:avLst/>
              </a:prstGeom>
              <a:noFill/>
              <a:ln w="25400">
                <a:solidFill>
                  <a:schemeClr val="tx1">
                    <a:lumMod val="50000"/>
                  </a:schemeClr>
                </a:solidFill>
                <a:round/>
                <a:headEnd type="triangle" w="sm" len="sm"/>
                <a:tailEnd type="none" w="med" len="med"/>
              </a:ln>
            </p:spPr>
          </p:cxnSp>
          <p:sp>
            <p:nvSpPr>
              <p:cNvPr id="318" name="Rectangle 683"/>
              <p:cNvSpPr>
                <a:spLocks noChangeArrowheads="1"/>
              </p:cNvSpPr>
              <p:nvPr/>
            </p:nvSpPr>
            <p:spPr bwMode="auto">
              <a:xfrm>
                <a:off x="6732177" y="5497442"/>
                <a:ext cx="639757" cy="164900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19" name="AutoShape 685"/>
              <p:cNvCxnSpPr>
                <a:cxnSpLocks noChangeShapeType="1"/>
              </p:cNvCxnSpPr>
              <p:nvPr/>
            </p:nvCxnSpPr>
            <p:spPr bwMode="auto">
              <a:xfrm flipH="1">
                <a:off x="6583192" y="4958962"/>
                <a:ext cx="4382" cy="519509"/>
              </a:xfrm>
              <a:prstGeom prst="straightConnector1">
                <a:avLst/>
              </a:prstGeom>
              <a:noFill/>
              <a:ln w="25400">
                <a:solidFill>
                  <a:schemeClr val="tx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20" name="Rectangle 686"/>
              <p:cNvSpPr>
                <a:spLocks noChangeArrowheads="1"/>
              </p:cNvSpPr>
              <p:nvPr/>
            </p:nvSpPr>
            <p:spPr bwMode="auto">
              <a:xfrm>
                <a:off x="6020848" y="5495983"/>
                <a:ext cx="639757" cy="164900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21" name="Group 688"/>
              <p:cNvGrpSpPr>
                <a:grpSpLocks/>
              </p:cNvGrpSpPr>
              <p:nvPr/>
            </p:nvGrpSpPr>
            <p:grpSpPr bwMode="auto">
              <a:xfrm>
                <a:off x="6028151" y="5159706"/>
                <a:ext cx="404595" cy="151110"/>
                <a:chOff x="1646" y="4431"/>
                <a:chExt cx="366" cy="137"/>
              </a:xfrm>
              <a:solidFill>
                <a:schemeClr val="tx1">
                  <a:lumMod val="40000"/>
                  <a:lumOff val="60000"/>
                </a:schemeClr>
              </a:solidFill>
            </p:grpSpPr>
            <p:sp>
              <p:nvSpPr>
                <p:cNvPr id="341" name="Rectangle 689"/>
                <p:cNvSpPr>
                  <a:spLocks noChangeArrowheads="1"/>
                </p:cNvSpPr>
                <p:nvPr/>
              </p:nvSpPr>
              <p:spPr bwMode="auto">
                <a:xfrm>
                  <a:off x="1646" y="4431"/>
                  <a:ext cx="366" cy="72"/>
                </a:xfrm>
                <a:prstGeom prst="rect">
                  <a:avLst/>
                </a:prstGeom>
                <a:grpFill/>
                <a:ln w="25400">
                  <a:solidFill>
                    <a:schemeClr val="tx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2" name="Rectangle 690"/>
                <p:cNvSpPr>
                  <a:spLocks noChangeArrowheads="1"/>
                </p:cNvSpPr>
                <p:nvPr/>
              </p:nvSpPr>
              <p:spPr bwMode="auto">
                <a:xfrm>
                  <a:off x="1646" y="4496"/>
                  <a:ext cx="366" cy="72"/>
                </a:xfrm>
                <a:prstGeom prst="rect">
                  <a:avLst/>
                </a:prstGeom>
                <a:grpFill/>
                <a:ln w="25400">
                  <a:solidFill>
                    <a:schemeClr val="tx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322" name="AutoShape 691"/>
              <p:cNvCxnSpPr>
                <a:cxnSpLocks noChangeShapeType="1"/>
              </p:cNvCxnSpPr>
              <p:nvPr/>
            </p:nvCxnSpPr>
            <p:spPr bwMode="auto">
              <a:xfrm flipH="1" flipV="1">
                <a:off x="6230449" y="5324052"/>
                <a:ext cx="3316" cy="154419"/>
              </a:xfrm>
              <a:prstGeom prst="straightConnector1">
                <a:avLst/>
              </a:prstGeom>
              <a:noFill/>
              <a:ln w="25400">
                <a:solidFill>
                  <a:schemeClr val="tx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23" name="AutoShape 692"/>
              <p:cNvCxnSpPr>
                <a:cxnSpLocks noChangeShapeType="1"/>
              </p:cNvCxnSpPr>
              <p:nvPr/>
            </p:nvCxnSpPr>
            <p:spPr bwMode="auto">
              <a:xfrm flipV="1">
                <a:off x="6230449" y="4958962"/>
                <a:ext cx="6633" cy="187509"/>
              </a:xfrm>
              <a:prstGeom prst="straightConnector1">
                <a:avLst/>
              </a:prstGeom>
              <a:noFill/>
              <a:ln w="25400">
                <a:solidFill>
                  <a:schemeClr val="tx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24" name="Rectangle 693"/>
              <p:cNvSpPr>
                <a:spLocks noChangeArrowheads="1"/>
              </p:cNvSpPr>
              <p:nvPr/>
            </p:nvSpPr>
            <p:spPr bwMode="auto">
              <a:xfrm>
                <a:off x="6735098" y="3013724"/>
                <a:ext cx="639757" cy="163441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Rectangle 694"/>
              <p:cNvSpPr>
                <a:spLocks noChangeArrowheads="1"/>
              </p:cNvSpPr>
              <p:nvPr/>
            </p:nvSpPr>
            <p:spPr bwMode="auto">
              <a:xfrm>
                <a:off x="6022309" y="3012264"/>
                <a:ext cx="639757" cy="164900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26" name="AutoShape 695"/>
              <p:cNvCxnSpPr>
                <a:cxnSpLocks noChangeShapeType="1"/>
              </p:cNvCxnSpPr>
              <p:nvPr/>
            </p:nvCxnSpPr>
            <p:spPr bwMode="auto">
              <a:xfrm flipH="1" flipV="1">
                <a:off x="6197716" y="3165490"/>
                <a:ext cx="8764" cy="445085"/>
              </a:xfrm>
              <a:prstGeom prst="straightConnector1">
                <a:avLst/>
              </a:prstGeom>
              <a:noFill/>
              <a:ln w="25400">
                <a:solidFill>
                  <a:schemeClr val="tx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327" name="Group 698"/>
              <p:cNvGrpSpPr>
                <a:grpSpLocks/>
              </p:cNvGrpSpPr>
              <p:nvPr/>
            </p:nvGrpSpPr>
            <p:grpSpPr bwMode="auto">
              <a:xfrm>
                <a:off x="6740940" y="3305633"/>
                <a:ext cx="404595" cy="151307"/>
                <a:chOff x="1646" y="4431"/>
                <a:chExt cx="366" cy="137"/>
              </a:xfrm>
              <a:solidFill>
                <a:schemeClr val="tx1">
                  <a:lumMod val="40000"/>
                  <a:lumOff val="60000"/>
                </a:schemeClr>
              </a:solidFill>
            </p:grpSpPr>
            <p:sp>
              <p:nvSpPr>
                <p:cNvPr id="339" name="Rectangle 699"/>
                <p:cNvSpPr>
                  <a:spLocks noChangeArrowheads="1"/>
                </p:cNvSpPr>
                <p:nvPr/>
              </p:nvSpPr>
              <p:spPr bwMode="auto">
                <a:xfrm>
                  <a:off x="1646" y="4431"/>
                  <a:ext cx="366" cy="72"/>
                </a:xfrm>
                <a:prstGeom prst="rect">
                  <a:avLst/>
                </a:prstGeom>
                <a:grpFill/>
                <a:ln w="25400">
                  <a:solidFill>
                    <a:schemeClr val="tx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0" name="Rectangle 700"/>
                <p:cNvSpPr>
                  <a:spLocks noChangeArrowheads="1"/>
                </p:cNvSpPr>
                <p:nvPr/>
              </p:nvSpPr>
              <p:spPr bwMode="auto">
                <a:xfrm>
                  <a:off x="1646" y="4496"/>
                  <a:ext cx="366" cy="72"/>
                </a:xfrm>
                <a:prstGeom prst="rect">
                  <a:avLst/>
                </a:prstGeom>
                <a:grpFill/>
                <a:ln w="25400">
                  <a:solidFill>
                    <a:schemeClr val="tx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328" name="AutoShape 701"/>
              <p:cNvCxnSpPr>
                <a:cxnSpLocks noChangeShapeType="1"/>
              </p:cNvCxnSpPr>
              <p:nvPr/>
            </p:nvCxnSpPr>
            <p:spPr bwMode="auto">
              <a:xfrm>
                <a:off x="6938816" y="3178624"/>
                <a:ext cx="4422" cy="113756"/>
              </a:xfrm>
              <a:prstGeom prst="straightConnector1">
                <a:avLst/>
              </a:prstGeom>
              <a:noFill/>
              <a:ln w="25400">
                <a:solidFill>
                  <a:schemeClr val="tx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29" name="AutoShape 702"/>
              <p:cNvCxnSpPr>
                <a:cxnSpLocks noChangeShapeType="1"/>
              </p:cNvCxnSpPr>
              <p:nvPr/>
            </p:nvCxnSpPr>
            <p:spPr bwMode="auto">
              <a:xfrm>
                <a:off x="6943238" y="3470193"/>
                <a:ext cx="5527" cy="153516"/>
              </a:xfrm>
              <a:prstGeom prst="straightConnector1">
                <a:avLst/>
              </a:prstGeom>
              <a:noFill/>
              <a:ln w="25400">
                <a:solidFill>
                  <a:schemeClr val="tx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30" name="Rectangle 703"/>
              <p:cNvSpPr>
                <a:spLocks noChangeArrowheads="1"/>
              </p:cNvSpPr>
              <p:nvPr/>
            </p:nvSpPr>
            <p:spPr bwMode="auto">
              <a:xfrm>
                <a:off x="7463954" y="5370483"/>
                <a:ext cx="484930" cy="232028"/>
              </a:xfrm>
              <a:prstGeom prst="rect">
                <a:avLst/>
              </a:prstGeom>
              <a:solidFill>
                <a:srgbClr val="D8D8D8"/>
              </a:solidFill>
              <a:ln w="25400">
                <a:solidFill>
                  <a:srgbClr val="BFBFB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Text Box 648"/>
              <p:cNvSpPr txBox="1">
                <a:spLocks noChangeArrowheads="1"/>
              </p:cNvSpPr>
              <p:nvPr/>
            </p:nvSpPr>
            <p:spPr bwMode="auto">
              <a:xfrm>
                <a:off x="5835486" y="5469067"/>
                <a:ext cx="1015140" cy="32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7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IN/OUT PORT</a:t>
                </a:r>
                <a:endParaRPr kumimoji="0" lang="es-E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32" name="Text Box 714"/>
              <p:cNvSpPr txBox="1">
                <a:spLocks noChangeArrowheads="1"/>
              </p:cNvSpPr>
              <p:nvPr/>
            </p:nvSpPr>
            <p:spPr bwMode="auto">
              <a:xfrm>
                <a:off x="6500074" y="5477692"/>
                <a:ext cx="1114463" cy="32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7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IN/OUT PORT</a:t>
                </a:r>
                <a:endParaRPr kumimoji="0" lang="es-E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33" name="Text Box 649"/>
              <p:cNvSpPr txBox="1">
                <a:spLocks noChangeArrowheads="1"/>
              </p:cNvSpPr>
              <p:nvPr/>
            </p:nvSpPr>
            <p:spPr bwMode="auto">
              <a:xfrm>
                <a:off x="7308989" y="5334040"/>
                <a:ext cx="836943" cy="333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7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LINK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7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ARB.</a:t>
                </a:r>
                <a:endParaRPr kumimoji="0" lang="es-E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34" name="Text Box 715"/>
              <p:cNvSpPr txBox="1">
                <a:spLocks noChangeArrowheads="1"/>
              </p:cNvSpPr>
              <p:nvPr/>
            </p:nvSpPr>
            <p:spPr bwMode="auto">
              <a:xfrm>
                <a:off x="7279914" y="5016169"/>
                <a:ext cx="835482" cy="332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7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VC &amp; SW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7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ARB.</a:t>
                </a:r>
                <a:endParaRPr kumimoji="0" lang="es-E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335" name="AutoShape 717"/>
              <p:cNvCxnSpPr>
                <a:cxnSpLocks noChangeShapeType="1"/>
              </p:cNvCxnSpPr>
              <p:nvPr/>
            </p:nvCxnSpPr>
            <p:spPr bwMode="auto">
              <a:xfrm flipH="1" flipV="1">
                <a:off x="8040904" y="4633540"/>
                <a:ext cx="338867" cy="1459"/>
              </a:xfrm>
              <a:prstGeom prst="straightConnector1">
                <a:avLst/>
              </a:prstGeom>
              <a:noFill/>
              <a:ln w="38100">
                <a:solidFill>
                  <a:schemeClr val="tx1">
                    <a:lumMod val="50000"/>
                  </a:schemeClr>
                </a:solidFill>
                <a:round/>
                <a:headEnd type="triangle" w="lg" len="med"/>
                <a:tailEnd type="triangle" w="lg" len="med"/>
              </a:ln>
            </p:spPr>
          </p:cxnSp>
          <p:cxnSp>
            <p:nvCxnSpPr>
              <p:cNvPr id="336" name="AutoShape 718"/>
              <p:cNvCxnSpPr>
                <a:cxnSpLocks noChangeShapeType="1"/>
              </p:cNvCxnSpPr>
              <p:nvPr/>
            </p:nvCxnSpPr>
            <p:spPr bwMode="auto">
              <a:xfrm flipH="1" flipV="1">
                <a:off x="5049527" y="3938916"/>
                <a:ext cx="338867" cy="1459"/>
              </a:xfrm>
              <a:prstGeom prst="straightConnector1">
                <a:avLst/>
              </a:prstGeom>
              <a:noFill/>
              <a:ln w="38100">
                <a:solidFill>
                  <a:schemeClr val="tx1">
                    <a:lumMod val="50000"/>
                  </a:schemeClr>
                </a:solidFill>
                <a:round/>
                <a:headEnd type="triangle" w="lg" len="med"/>
                <a:tailEnd type="triangle" w="lg" len="med"/>
              </a:ln>
            </p:spPr>
          </p:cxnSp>
          <p:cxnSp>
            <p:nvCxnSpPr>
              <p:cNvPr id="337" name="AutoShape 719"/>
              <p:cNvCxnSpPr>
                <a:cxnSpLocks noChangeShapeType="1"/>
              </p:cNvCxnSpPr>
              <p:nvPr/>
            </p:nvCxnSpPr>
            <p:spPr bwMode="auto">
              <a:xfrm flipH="1" flipV="1">
                <a:off x="5049527" y="4633540"/>
                <a:ext cx="338867" cy="1459"/>
              </a:xfrm>
              <a:prstGeom prst="straightConnector1">
                <a:avLst/>
              </a:prstGeom>
              <a:noFill/>
              <a:ln w="38100">
                <a:solidFill>
                  <a:schemeClr val="tx1">
                    <a:lumMod val="50000"/>
                  </a:schemeClr>
                </a:solidFill>
                <a:round/>
                <a:headEnd type="triangle" w="lg" len="med"/>
                <a:tailEnd type="triangle" w="lg" len="med"/>
              </a:ln>
            </p:spPr>
          </p:cxnSp>
          <p:cxnSp>
            <p:nvCxnSpPr>
              <p:cNvPr id="338" name="AutoShape 720"/>
              <p:cNvCxnSpPr>
                <a:cxnSpLocks noChangeShapeType="1"/>
              </p:cNvCxnSpPr>
              <p:nvPr/>
            </p:nvCxnSpPr>
            <p:spPr bwMode="auto">
              <a:xfrm flipH="1" flipV="1">
                <a:off x="6350951" y="5655046"/>
                <a:ext cx="13146" cy="331260"/>
              </a:xfrm>
              <a:prstGeom prst="straightConnector1">
                <a:avLst/>
              </a:prstGeom>
              <a:noFill/>
              <a:ln w="38100">
                <a:solidFill>
                  <a:schemeClr val="tx1">
                    <a:lumMod val="50000"/>
                  </a:schemeClr>
                </a:solidFill>
                <a:round/>
                <a:headEnd type="triangle" w="lg" len="med"/>
                <a:tailEnd type="triangle" w="lg" len="med"/>
              </a:ln>
            </p:spPr>
          </p:cxnSp>
        </p:grpSp>
        <p:sp>
          <p:nvSpPr>
            <p:cNvPr id="359" name="Rectangle 678"/>
            <p:cNvSpPr>
              <a:spLocks noChangeArrowheads="1"/>
            </p:cNvSpPr>
            <p:nvPr/>
          </p:nvSpPr>
          <p:spPr bwMode="auto">
            <a:xfrm rot="5400000">
              <a:off x="5837906" y="3838967"/>
              <a:ext cx="404224" cy="79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Rectangle 678"/>
            <p:cNvSpPr>
              <a:spLocks noChangeArrowheads="1"/>
            </p:cNvSpPr>
            <p:nvPr/>
          </p:nvSpPr>
          <p:spPr bwMode="auto">
            <a:xfrm rot="5400000">
              <a:off x="5833231" y="3262092"/>
              <a:ext cx="404224" cy="79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678"/>
            <p:cNvSpPr>
              <a:spLocks noChangeArrowheads="1"/>
            </p:cNvSpPr>
            <p:nvPr/>
          </p:nvSpPr>
          <p:spPr bwMode="auto">
            <a:xfrm rot="5400000">
              <a:off x="7123489" y="3133066"/>
              <a:ext cx="404224" cy="79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Rectangle 678"/>
            <p:cNvSpPr>
              <a:spLocks noChangeArrowheads="1"/>
            </p:cNvSpPr>
            <p:nvPr/>
          </p:nvSpPr>
          <p:spPr bwMode="auto">
            <a:xfrm rot="5400000">
              <a:off x="7106660" y="3957709"/>
              <a:ext cx="404224" cy="79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Rectangle 678"/>
            <p:cNvSpPr>
              <a:spLocks noChangeArrowheads="1"/>
            </p:cNvSpPr>
            <p:nvPr/>
          </p:nvSpPr>
          <p:spPr bwMode="auto">
            <a:xfrm rot="10800000">
              <a:off x="6169820" y="4159662"/>
              <a:ext cx="404224" cy="79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Rectangle 678"/>
            <p:cNvSpPr>
              <a:spLocks noChangeArrowheads="1"/>
            </p:cNvSpPr>
            <p:nvPr/>
          </p:nvSpPr>
          <p:spPr bwMode="auto">
            <a:xfrm rot="10800000">
              <a:off x="6759786" y="4177427"/>
              <a:ext cx="404224" cy="79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Rectangle 678"/>
            <p:cNvSpPr>
              <a:spLocks noChangeArrowheads="1"/>
            </p:cNvSpPr>
            <p:nvPr/>
          </p:nvSpPr>
          <p:spPr bwMode="auto">
            <a:xfrm rot="10800000">
              <a:off x="6148317" y="2898389"/>
              <a:ext cx="404224" cy="79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Rectangle 678"/>
            <p:cNvSpPr>
              <a:spLocks noChangeArrowheads="1"/>
            </p:cNvSpPr>
            <p:nvPr/>
          </p:nvSpPr>
          <p:spPr bwMode="auto">
            <a:xfrm rot="10800000">
              <a:off x="6810271" y="2903998"/>
              <a:ext cx="404224" cy="79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Rectangle 678"/>
            <p:cNvSpPr>
              <a:spLocks noChangeArrowheads="1"/>
            </p:cNvSpPr>
            <p:nvPr/>
          </p:nvSpPr>
          <p:spPr bwMode="auto">
            <a:xfrm rot="18900000">
              <a:off x="5894446" y="2889732"/>
              <a:ext cx="224846" cy="785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68" name="AutoShape 604"/>
            <p:cNvCxnSpPr>
              <a:cxnSpLocks noChangeShapeType="1"/>
            </p:cNvCxnSpPr>
            <p:nvPr/>
          </p:nvCxnSpPr>
          <p:spPr bwMode="auto">
            <a:xfrm>
              <a:off x="6361035" y="2981844"/>
              <a:ext cx="5527" cy="153516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 type="triangle"/>
              <a:tailEnd type="triangle" w="med" len="med"/>
            </a:ln>
          </p:spPr>
        </p:cxnSp>
        <p:cxnSp>
          <p:nvCxnSpPr>
            <p:cNvPr id="369" name="AutoShape 604"/>
            <p:cNvCxnSpPr>
              <a:cxnSpLocks noChangeShapeType="1"/>
            </p:cNvCxnSpPr>
            <p:nvPr/>
          </p:nvCxnSpPr>
          <p:spPr bwMode="auto">
            <a:xfrm>
              <a:off x="7001489" y="2971559"/>
              <a:ext cx="5527" cy="153516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 type="triangle"/>
              <a:tailEnd type="triangle" w="med" len="med"/>
            </a:ln>
          </p:spPr>
        </p:cxnSp>
        <p:cxnSp>
          <p:nvCxnSpPr>
            <p:cNvPr id="370" name="AutoShape 604"/>
            <p:cNvCxnSpPr>
              <a:cxnSpLocks noChangeShapeType="1"/>
            </p:cNvCxnSpPr>
            <p:nvPr/>
          </p:nvCxnSpPr>
          <p:spPr bwMode="auto">
            <a:xfrm>
              <a:off x="6395629" y="3998156"/>
              <a:ext cx="5527" cy="153516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 type="triangle"/>
              <a:tailEnd type="triangle" w="med" len="med"/>
            </a:ln>
          </p:spPr>
        </p:cxnSp>
        <p:cxnSp>
          <p:nvCxnSpPr>
            <p:cNvPr id="371" name="AutoShape 604"/>
            <p:cNvCxnSpPr>
              <a:cxnSpLocks noChangeShapeType="1"/>
            </p:cNvCxnSpPr>
            <p:nvPr/>
          </p:nvCxnSpPr>
          <p:spPr bwMode="auto">
            <a:xfrm>
              <a:off x="6934171" y="4009375"/>
              <a:ext cx="5527" cy="153516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 type="triangle"/>
              <a:tailEnd type="triangle" w="med" len="med"/>
            </a:ln>
          </p:spPr>
        </p:cxnSp>
        <p:cxnSp>
          <p:nvCxnSpPr>
            <p:cNvPr id="372" name="AutoShape 604"/>
            <p:cNvCxnSpPr>
              <a:cxnSpLocks noChangeShapeType="1"/>
            </p:cNvCxnSpPr>
            <p:nvPr/>
          </p:nvCxnSpPr>
          <p:spPr bwMode="auto">
            <a:xfrm flipH="1" flipV="1">
              <a:off x="6058601" y="3287352"/>
              <a:ext cx="168733" cy="3967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 type="triangle"/>
              <a:tailEnd type="triangle" w="med" len="med"/>
            </a:ln>
          </p:spPr>
        </p:cxnSp>
        <p:cxnSp>
          <p:nvCxnSpPr>
            <p:cNvPr id="374" name="AutoShape 604"/>
            <p:cNvCxnSpPr>
              <a:cxnSpLocks noChangeShapeType="1"/>
            </p:cNvCxnSpPr>
            <p:nvPr/>
          </p:nvCxnSpPr>
          <p:spPr bwMode="auto">
            <a:xfrm flipH="1" flipV="1">
              <a:off x="6070755" y="3821220"/>
              <a:ext cx="168733" cy="3967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 type="triangle"/>
              <a:tailEnd type="triangle" w="med" len="med"/>
            </a:ln>
          </p:spPr>
        </p:cxnSp>
        <p:cxnSp>
          <p:nvCxnSpPr>
            <p:cNvPr id="375" name="AutoShape 604"/>
            <p:cNvCxnSpPr>
              <a:cxnSpLocks noChangeShapeType="1"/>
            </p:cNvCxnSpPr>
            <p:nvPr/>
          </p:nvCxnSpPr>
          <p:spPr bwMode="auto">
            <a:xfrm flipH="1" flipV="1">
              <a:off x="7114182" y="3198529"/>
              <a:ext cx="168733" cy="3967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 type="triangle"/>
              <a:tailEnd type="triangle" w="med" len="med"/>
            </a:ln>
          </p:spPr>
        </p:cxnSp>
        <p:cxnSp>
          <p:nvCxnSpPr>
            <p:cNvPr id="376" name="AutoShape 604"/>
            <p:cNvCxnSpPr>
              <a:cxnSpLocks noChangeShapeType="1"/>
            </p:cNvCxnSpPr>
            <p:nvPr/>
          </p:nvCxnSpPr>
          <p:spPr bwMode="auto">
            <a:xfrm flipH="1" flipV="1">
              <a:off x="7114181" y="3894147"/>
              <a:ext cx="168733" cy="3967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 type="triangle"/>
              <a:tailEnd type="triangle" w="med" len="med"/>
            </a:ln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620125" cy="5105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Bi-directional </a:t>
            </a: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Networks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Bi-directional crossbar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Structure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Arbitration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Area &amp; Energy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Router Structure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00"/>
                </a:solidFill>
              </a:rPr>
              <a:t>Evaluation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Conclusions &amp; Future work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931943EE-988D-4546-9720-D9BB483CA6A3}" type="slidenum">
              <a:rPr lang="es-ES"/>
              <a:pPr>
                <a:defRPr/>
              </a:pPr>
              <a:t>15</a:t>
            </a:fld>
            <a:endParaRPr lang="es-E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2"/>
                </a:solidFill>
                <a:latin typeface="Calibri" pitchFamily="34" charset="0"/>
              </a:rPr>
              <a:t>Outline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BIXBAR@ICCD12</a:t>
            </a:r>
            <a:endParaRPr lang="es-ES" dirty="0"/>
          </a:p>
        </p:txBody>
      </p:sp>
    </p:spTree>
  </p:cSld>
  <p:clrMapOvr>
    <a:masterClrMapping/>
  </p:clrMapOvr>
  <p:transition advTm="5318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2"/>
                </a:solidFill>
                <a:latin typeface="Calibri" pitchFamily="34" charset="0"/>
              </a:rPr>
              <a:t>Evaluation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6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BIXBAR@ICCD12</a:t>
            </a:r>
            <a:endParaRPr lang="es-ES" dirty="0"/>
          </a:p>
        </p:txBody>
      </p:sp>
      <p:sp>
        <p:nvSpPr>
          <p:cNvPr id="2200" name="Rectangle 1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6" name="365 Rectángulo redondeado"/>
          <p:cNvSpPr/>
          <p:nvPr/>
        </p:nvSpPr>
        <p:spPr bwMode="auto">
          <a:xfrm>
            <a:off x="245658" y="1719618"/>
            <a:ext cx="2743200" cy="146304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381" name="380 CuadroTexto"/>
          <p:cNvSpPr txBox="1"/>
          <p:nvPr/>
        </p:nvSpPr>
        <p:spPr>
          <a:xfrm>
            <a:off x="682388" y="1119116"/>
            <a:ext cx="1910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Counterparts</a:t>
            </a:r>
            <a:endParaRPr lang="en-US" sz="2000" b="1" dirty="0">
              <a:latin typeface="+mn-lt"/>
            </a:endParaRPr>
          </a:p>
        </p:txBody>
      </p:sp>
      <p:sp>
        <p:nvSpPr>
          <p:cNvPr id="382" name="381 CuadroTexto"/>
          <p:cNvSpPr txBox="1"/>
          <p:nvPr/>
        </p:nvSpPr>
        <p:spPr>
          <a:xfrm>
            <a:off x="3316405" y="1107740"/>
            <a:ext cx="2770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+mn-lt"/>
              </a:rPr>
              <a:t>Sim</a:t>
            </a:r>
            <a:r>
              <a:rPr lang="en-US" sz="2000" b="1" dirty="0" smtClean="0">
                <a:latin typeface="+mn-lt"/>
              </a:rPr>
              <a:t>. Infrastructure</a:t>
            </a:r>
            <a:endParaRPr lang="en-US" sz="2000" b="1" dirty="0">
              <a:latin typeface="+mn-lt"/>
            </a:endParaRPr>
          </a:p>
        </p:txBody>
      </p:sp>
      <p:sp>
        <p:nvSpPr>
          <p:cNvPr id="383" name="382 CuadroTexto"/>
          <p:cNvSpPr txBox="1"/>
          <p:nvPr/>
        </p:nvSpPr>
        <p:spPr>
          <a:xfrm>
            <a:off x="6591870" y="1107740"/>
            <a:ext cx="199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Configuration</a:t>
            </a:r>
            <a:endParaRPr lang="en-US" sz="2000" b="1" dirty="0">
              <a:latin typeface="+mn-lt"/>
            </a:endParaRPr>
          </a:p>
        </p:txBody>
      </p:sp>
      <p:sp>
        <p:nvSpPr>
          <p:cNvPr id="386" name="385 Rectángulo redondeado"/>
          <p:cNvSpPr/>
          <p:nvPr/>
        </p:nvSpPr>
        <p:spPr bwMode="auto">
          <a:xfrm>
            <a:off x="247930" y="3277762"/>
            <a:ext cx="2743200" cy="1463040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387" name="386 Rectángulo redondeado"/>
          <p:cNvSpPr/>
          <p:nvPr/>
        </p:nvSpPr>
        <p:spPr bwMode="auto">
          <a:xfrm>
            <a:off x="6159747" y="3280037"/>
            <a:ext cx="2743200" cy="146304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388" name="387 Rectángulo redondeado"/>
          <p:cNvSpPr/>
          <p:nvPr/>
        </p:nvSpPr>
        <p:spPr bwMode="auto">
          <a:xfrm>
            <a:off x="3200346" y="3272464"/>
            <a:ext cx="2743200" cy="64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389" name="388 Rectángulo redondeado"/>
          <p:cNvSpPr/>
          <p:nvPr/>
        </p:nvSpPr>
        <p:spPr bwMode="auto">
          <a:xfrm>
            <a:off x="247930" y="4860930"/>
            <a:ext cx="2743200" cy="146304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392" name="391 CuadroTexto"/>
          <p:cNvSpPr txBox="1"/>
          <p:nvPr/>
        </p:nvSpPr>
        <p:spPr>
          <a:xfrm>
            <a:off x="684660" y="4860940"/>
            <a:ext cx="1910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BIXBAR</a:t>
            </a:r>
            <a:endParaRPr lang="en-US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93" name="392 CuadroTexto"/>
          <p:cNvSpPr txBox="1"/>
          <p:nvPr/>
        </p:nvSpPr>
        <p:spPr>
          <a:xfrm>
            <a:off x="698308" y="3277772"/>
            <a:ext cx="1910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BINOC</a:t>
            </a:r>
            <a:endParaRPr lang="en-US" sz="2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94" name="393 CuadroTexto"/>
          <p:cNvSpPr txBox="1"/>
          <p:nvPr/>
        </p:nvSpPr>
        <p:spPr>
          <a:xfrm>
            <a:off x="684660" y="1721900"/>
            <a:ext cx="1910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TNOC</a:t>
            </a:r>
            <a:endParaRPr lang="en-US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95" name="394 CuadroTexto"/>
          <p:cNvSpPr txBox="1"/>
          <p:nvPr/>
        </p:nvSpPr>
        <p:spPr>
          <a:xfrm>
            <a:off x="263844" y="2024428"/>
            <a:ext cx="271136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Unidirectional Links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Conventional Crossbar (5x5)</a:t>
            </a:r>
            <a:endParaRPr lang="en-US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96" name="395 CuadroTexto"/>
          <p:cNvSpPr txBox="1"/>
          <p:nvPr/>
        </p:nvSpPr>
        <p:spPr>
          <a:xfrm>
            <a:off x="266116" y="3555276"/>
            <a:ext cx="271136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Bidirectional Links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Conventional Crossbar (10x10)</a:t>
            </a:r>
            <a:endParaRPr lang="en-US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97" name="396 CuadroTexto"/>
          <p:cNvSpPr txBox="1"/>
          <p:nvPr/>
        </p:nvSpPr>
        <p:spPr>
          <a:xfrm>
            <a:off x="268388" y="5154364"/>
            <a:ext cx="271136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Bidirectional Links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Bidirectional Crossbar (5x5)</a:t>
            </a:r>
            <a:endParaRPr lang="en-US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98" name="397 CuadroTexto"/>
          <p:cNvSpPr txBox="1"/>
          <p:nvPr/>
        </p:nvSpPr>
        <p:spPr>
          <a:xfrm>
            <a:off x="3621252" y="3280044"/>
            <a:ext cx="1910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TOPAZ</a:t>
            </a:r>
            <a:endParaRPr lang="en-US" sz="2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00" name="399 CuadroTexto"/>
          <p:cNvSpPr txBox="1"/>
          <p:nvPr/>
        </p:nvSpPr>
        <p:spPr>
          <a:xfrm>
            <a:off x="3202708" y="3557548"/>
            <a:ext cx="2711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(Network Simulation)</a:t>
            </a:r>
            <a:endParaRPr lang="en-US" sz="1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01" name="400 CuadroTexto"/>
          <p:cNvSpPr txBox="1"/>
          <p:nvPr/>
        </p:nvSpPr>
        <p:spPr>
          <a:xfrm>
            <a:off x="6585140" y="3282316"/>
            <a:ext cx="1910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NETWORK</a:t>
            </a:r>
            <a:endParaRPr lang="en-US" sz="2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02" name="401 CuadroTexto"/>
          <p:cNvSpPr txBox="1"/>
          <p:nvPr/>
        </p:nvSpPr>
        <p:spPr>
          <a:xfrm>
            <a:off x="6177972" y="3557548"/>
            <a:ext cx="271136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Topology: 4x4 &amp; 8x8 Mesh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Link: 128-bit, 1 cycle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Message: 2 &amp; 5 flit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Router: 4 cycle</a:t>
            </a:r>
            <a:endParaRPr lang="en-US" sz="1400" b="1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2"/>
                </a:solidFill>
                <a:latin typeface="Calibri" pitchFamily="34" charset="0"/>
              </a:rPr>
              <a:t>Evaluation (Synthetic Traffic Patterns)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6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BIXBAR@ICCD12</a:t>
            </a:r>
            <a:endParaRPr lang="es-ES" dirty="0"/>
          </a:p>
        </p:txBody>
      </p:sp>
      <p:sp>
        <p:nvSpPr>
          <p:cNvPr id="2200" name="Rectangle 1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27 Gráfico"/>
          <p:cNvGraphicFramePr/>
          <p:nvPr/>
        </p:nvGraphicFramePr>
        <p:xfrm>
          <a:off x="2194560" y="914399"/>
          <a:ext cx="6949440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28 Gráfico"/>
          <p:cNvGraphicFramePr/>
          <p:nvPr/>
        </p:nvGraphicFramePr>
        <p:xfrm>
          <a:off x="2194560" y="2694639"/>
          <a:ext cx="6949440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29 Gráfico"/>
          <p:cNvGraphicFramePr/>
          <p:nvPr/>
        </p:nvGraphicFramePr>
        <p:xfrm>
          <a:off x="2194560" y="4459840"/>
          <a:ext cx="6949440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30 CuadroTexto"/>
          <p:cNvSpPr txBox="1"/>
          <p:nvPr/>
        </p:nvSpPr>
        <p:spPr>
          <a:xfrm>
            <a:off x="0" y="1216334"/>
            <a:ext cx="189529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Uniform</a:t>
            </a:r>
            <a:endParaRPr lang="es-ES" sz="24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20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s-ES" sz="2000" b="1" dirty="0" err="1" smtClean="0">
                <a:solidFill>
                  <a:srgbClr val="000000"/>
                </a:solidFill>
                <a:latin typeface="Calibri" pitchFamily="34" charset="0"/>
              </a:rPr>
              <a:t>Random</a:t>
            </a:r>
            <a:r>
              <a:rPr lang="es-ES" sz="2000" b="1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es-ES" sz="3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0" y="2692567"/>
            <a:ext cx="219956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 Non-</a:t>
            </a:r>
            <a:r>
              <a:rPr lang="es-ES" sz="2400" b="1" dirty="0" err="1" smtClean="0">
                <a:solidFill>
                  <a:srgbClr val="000000"/>
                </a:solidFill>
                <a:latin typeface="Calibri" pitchFamily="34" charset="0"/>
              </a:rPr>
              <a:t>uniform</a:t>
            </a:r>
            <a:endParaRPr lang="es-ES" sz="24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sz="2000" b="1" dirty="0" smtClean="0">
                <a:solidFill>
                  <a:srgbClr val="000000"/>
                </a:solidFill>
                <a:latin typeface="Calibri" pitchFamily="34" charset="0"/>
              </a:rPr>
              <a:t>(B. </a:t>
            </a:r>
            <a:r>
              <a:rPr lang="es-ES" sz="2000" b="1" dirty="0" err="1" smtClean="0">
                <a:solidFill>
                  <a:srgbClr val="000000"/>
                </a:solidFill>
                <a:latin typeface="Calibri" pitchFamily="34" charset="0"/>
              </a:rPr>
              <a:t>Reversal</a:t>
            </a:r>
            <a:r>
              <a:rPr lang="es-ES" sz="2000" b="1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s-ES" sz="2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s-ES" sz="2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s-ES" sz="2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endParaRPr lang="es-ES" sz="2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b="1" dirty="0" smtClean="0">
                <a:solidFill>
                  <a:srgbClr val="000000"/>
                </a:solidFill>
                <a:latin typeface="Calibri" pitchFamily="34" charset="0"/>
              </a:rPr>
              <a:t> (P. </a:t>
            </a:r>
            <a:r>
              <a:rPr lang="es-ES" sz="2000" b="1" dirty="0" err="1" smtClean="0">
                <a:solidFill>
                  <a:srgbClr val="000000"/>
                </a:solidFill>
                <a:latin typeface="Calibri" pitchFamily="34" charset="0"/>
              </a:rPr>
              <a:t>Shuffle</a:t>
            </a:r>
            <a:r>
              <a:rPr lang="es-ES" sz="2000" b="1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es-ES" sz="3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2"/>
                </a:solidFill>
                <a:latin typeface="Calibri" pitchFamily="34" charset="0"/>
              </a:rPr>
              <a:t>Evaluation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6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BIXBAR@ICCD12</a:t>
            </a:r>
            <a:endParaRPr lang="es-ES" dirty="0"/>
          </a:p>
        </p:txBody>
      </p:sp>
      <p:sp>
        <p:nvSpPr>
          <p:cNvPr id="2200" name="Rectangle 1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6" name="365 Rectángulo redondeado"/>
          <p:cNvSpPr/>
          <p:nvPr/>
        </p:nvSpPr>
        <p:spPr bwMode="auto">
          <a:xfrm>
            <a:off x="245658" y="1719618"/>
            <a:ext cx="2743200" cy="146304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381" name="380 CuadroTexto"/>
          <p:cNvSpPr txBox="1"/>
          <p:nvPr/>
        </p:nvSpPr>
        <p:spPr>
          <a:xfrm>
            <a:off x="682388" y="1119116"/>
            <a:ext cx="1910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Counterparts</a:t>
            </a:r>
            <a:endParaRPr lang="en-US" sz="2000" b="1" dirty="0">
              <a:latin typeface="+mn-lt"/>
            </a:endParaRPr>
          </a:p>
        </p:txBody>
      </p:sp>
      <p:sp>
        <p:nvSpPr>
          <p:cNvPr id="382" name="381 CuadroTexto"/>
          <p:cNvSpPr txBox="1"/>
          <p:nvPr/>
        </p:nvSpPr>
        <p:spPr>
          <a:xfrm>
            <a:off x="3316405" y="1107740"/>
            <a:ext cx="2770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+mn-lt"/>
              </a:rPr>
              <a:t>Sim</a:t>
            </a:r>
            <a:r>
              <a:rPr lang="en-US" sz="2000" b="1" dirty="0" smtClean="0">
                <a:latin typeface="+mn-lt"/>
              </a:rPr>
              <a:t>. Infrastructure</a:t>
            </a:r>
            <a:endParaRPr lang="en-US" sz="2000" b="1" dirty="0">
              <a:latin typeface="+mn-lt"/>
            </a:endParaRPr>
          </a:p>
        </p:txBody>
      </p:sp>
      <p:sp>
        <p:nvSpPr>
          <p:cNvPr id="383" name="382 CuadroTexto"/>
          <p:cNvSpPr txBox="1"/>
          <p:nvPr/>
        </p:nvSpPr>
        <p:spPr>
          <a:xfrm>
            <a:off x="6591870" y="1107740"/>
            <a:ext cx="199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Configuration</a:t>
            </a:r>
            <a:endParaRPr lang="en-US" sz="2000" b="1" dirty="0">
              <a:latin typeface="+mn-lt"/>
            </a:endParaRPr>
          </a:p>
        </p:txBody>
      </p:sp>
      <p:sp>
        <p:nvSpPr>
          <p:cNvPr id="386" name="385 Rectángulo redondeado"/>
          <p:cNvSpPr/>
          <p:nvPr/>
        </p:nvSpPr>
        <p:spPr bwMode="auto">
          <a:xfrm>
            <a:off x="247930" y="3277762"/>
            <a:ext cx="2743200" cy="1463040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389" name="388 Rectángulo redondeado"/>
          <p:cNvSpPr/>
          <p:nvPr/>
        </p:nvSpPr>
        <p:spPr bwMode="auto">
          <a:xfrm>
            <a:off x="247930" y="4860930"/>
            <a:ext cx="2743200" cy="146304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392" name="391 CuadroTexto"/>
          <p:cNvSpPr txBox="1"/>
          <p:nvPr/>
        </p:nvSpPr>
        <p:spPr>
          <a:xfrm>
            <a:off x="684660" y="4860940"/>
            <a:ext cx="1910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BIXBAR</a:t>
            </a:r>
            <a:endParaRPr lang="en-US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93" name="392 CuadroTexto"/>
          <p:cNvSpPr txBox="1"/>
          <p:nvPr/>
        </p:nvSpPr>
        <p:spPr>
          <a:xfrm>
            <a:off x="698308" y="3277772"/>
            <a:ext cx="1910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BINOC</a:t>
            </a:r>
            <a:endParaRPr lang="en-US" sz="2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94" name="393 CuadroTexto"/>
          <p:cNvSpPr txBox="1"/>
          <p:nvPr/>
        </p:nvSpPr>
        <p:spPr>
          <a:xfrm>
            <a:off x="684660" y="1721900"/>
            <a:ext cx="1910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TNOC</a:t>
            </a:r>
            <a:endParaRPr lang="en-US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95" name="394 CuadroTexto"/>
          <p:cNvSpPr txBox="1"/>
          <p:nvPr/>
        </p:nvSpPr>
        <p:spPr>
          <a:xfrm>
            <a:off x="263844" y="2024428"/>
            <a:ext cx="271136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Unidirectional Links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Conventional Crossbar (5x5)</a:t>
            </a:r>
            <a:endParaRPr lang="en-US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96" name="395 CuadroTexto"/>
          <p:cNvSpPr txBox="1"/>
          <p:nvPr/>
        </p:nvSpPr>
        <p:spPr>
          <a:xfrm>
            <a:off x="266116" y="3555276"/>
            <a:ext cx="271136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Bidirectional Links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Conventional Crossbar (10x10)</a:t>
            </a:r>
            <a:endParaRPr lang="en-US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97" name="396 CuadroTexto"/>
          <p:cNvSpPr txBox="1"/>
          <p:nvPr/>
        </p:nvSpPr>
        <p:spPr>
          <a:xfrm>
            <a:off x="268388" y="5154364"/>
            <a:ext cx="271136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Bidirectional Links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Bidirectional Crossbar (5x5)</a:t>
            </a:r>
            <a:endParaRPr lang="en-US" sz="1600" b="1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39" name="38 Grupo"/>
          <p:cNvGrpSpPr/>
          <p:nvPr/>
        </p:nvGrpSpPr>
        <p:grpSpPr>
          <a:xfrm>
            <a:off x="3200346" y="3272464"/>
            <a:ext cx="2743200" cy="640080"/>
            <a:chOff x="3200346" y="3272464"/>
            <a:chExt cx="2743200" cy="640080"/>
          </a:xfrm>
        </p:grpSpPr>
        <p:sp>
          <p:nvSpPr>
            <p:cNvPr id="388" name="387 Rectángulo redondeado"/>
            <p:cNvSpPr/>
            <p:nvPr/>
          </p:nvSpPr>
          <p:spPr bwMode="auto">
            <a:xfrm>
              <a:off x="3200346" y="3272464"/>
              <a:ext cx="2743200" cy="64008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398" name="397 CuadroTexto"/>
            <p:cNvSpPr txBox="1"/>
            <p:nvPr/>
          </p:nvSpPr>
          <p:spPr>
            <a:xfrm>
              <a:off x="3621252" y="3280044"/>
              <a:ext cx="19106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n-lt"/>
                </a:rPr>
                <a:t>TOPAZ</a:t>
              </a:r>
              <a:endParaRPr lang="en-US" sz="200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00" name="399 CuadroTexto"/>
            <p:cNvSpPr txBox="1"/>
            <p:nvPr/>
          </p:nvSpPr>
          <p:spPr>
            <a:xfrm>
              <a:off x="3202708" y="3557548"/>
              <a:ext cx="2711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400" b="1" dirty="0" smtClean="0">
                  <a:solidFill>
                    <a:srgbClr val="000000"/>
                  </a:solidFill>
                  <a:latin typeface="+mn-lt"/>
                </a:rPr>
                <a:t>(Network Simulation)</a:t>
              </a:r>
              <a:endParaRPr lang="en-US" sz="1400" b="1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49" name="48 Grupo"/>
          <p:cNvGrpSpPr/>
          <p:nvPr/>
        </p:nvGrpSpPr>
        <p:grpSpPr>
          <a:xfrm>
            <a:off x="6159747" y="3280037"/>
            <a:ext cx="2743200" cy="1463040"/>
            <a:chOff x="6159747" y="3280037"/>
            <a:chExt cx="2743200" cy="1463040"/>
          </a:xfrm>
        </p:grpSpPr>
        <p:sp>
          <p:nvSpPr>
            <p:cNvPr id="387" name="386 Rectángulo redondeado"/>
            <p:cNvSpPr/>
            <p:nvPr/>
          </p:nvSpPr>
          <p:spPr bwMode="auto">
            <a:xfrm>
              <a:off x="6159747" y="3280037"/>
              <a:ext cx="2743200" cy="146304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401" name="400 CuadroTexto"/>
            <p:cNvSpPr txBox="1"/>
            <p:nvPr/>
          </p:nvSpPr>
          <p:spPr>
            <a:xfrm>
              <a:off x="6585140" y="3282316"/>
              <a:ext cx="19106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n-lt"/>
                </a:rPr>
                <a:t>NETWORK</a:t>
              </a:r>
              <a:endParaRPr lang="en-US" sz="200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02" name="401 CuadroTexto"/>
            <p:cNvSpPr txBox="1"/>
            <p:nvPr/>
          </p:nvSpPr>
          <p:spPr>
            <a:xfrm>
              <a:off x="6177972" y="3557548"/>
              <a:ext cx="2711368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rgbClr val="000000"/>
                  </a:solidFill>
                  <a:latin typeface="+mn-lt"/>
                </a:rPr>
                <a:t>Topology: 4x4 &amp; 8x8 Mesh</a:t>
              </a:r>
            </a:p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rgbClr val="000000"/>
                  </a:solidFill>
                  <a:latin typeface="+mn-lt"/>
                </a:rPr>
                <a:t>Link: 128-bit, 1 cycle</a:t>
              </a:r>
            </a:p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rgbClr val="000000"/>
                  </a:solidFill>
                  <a:latin typeface="+mn-lt"/>
                </a:rPr>
                <a:t>Message: 2 &amp; 5 flit</a:t>
              </a:r>
            </a:p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rgbClr val="000000"/>
                  </a:solidFill>
                  <a:latin typeface="+mn-lt"/>
                </a:rPr>
                <a:t>Router: 4 cycle</a:t>
              </a:r>
              <a:endParaRPr lang="en-US" sz="1400" b="1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3188970" y="5690432"/>
            <a:ext cx="2743200" cy="640080"/>
            <a:chOff x="3188970" y="5690432"/>
            <a:chExt cx="2743200" cy="640080"/>
          </a:xfrm>
        </p:grpSpPr>
        <p:sp>
          <p:nvSpPr>
            <p:cNvPr id="28" name="27 Rectángulo redondeado"/>
            <p:cNvSpPr/>
            <p:nvPr/>
          </p:nvSpPr>
          <p:spPr bwMode="auto">
            <a:xfrm>
              <a:off x="3188970" y="5690432"/>
              <a:ext cx="2743200" cy="64008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3609876" y="5698012"/>
              <a:ext cx="19106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n-lt"/>
                </a:rPr>
                <a:t>ORION</a:t>
              </a:r>
              <a:endParaRPr lang="en-US" sz="200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3191332" y="5975516"/>
              <a:ext cx="2711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400" b="1" dirty="0" smtClean="0">
                  <a:solidFill>
                    <a:srgbClr val="000000"/>
                  </a:solidFill>
                  <a:latin typeface="+mn-lt"/>
                </a:rPr>
                <a:t>(Power Simulation)</a:t>
              </a:r>
              <a:endParaRPr lang="en-US" sz="1400" b="1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41" name="40 Grupo"/>
          <p:cNvGrpSpPr/>
          <p:nvPr/>
        </p:nvGrpSpPr>
        <p:grpSpPr>
          <a:xfrm>
            <a:off x="3198074" y="1724167"/>
            <a:ext cx="2743200" cy="1463040"/>
            <a:chOff x="3198074" y="1724167"/>
            <a:chExt cx="2743200" cy="1463040"/>
          </a:xfrm>
        </p:grpSpPr>
        <p:sp>
          <p:nvSpPr>
            <p:cNvPr id="385" name="384 Rectángulo redondeado"/>
            <p:cNvSpPr/>
            <p:nvPr/>
          </p:nvSpPr>
          <p:spPr bwMode="auto">
            <a:xfrm>
              <a:off x="3198074" y="1724167"/>
              <a:ext cx="2743200" cy="146304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3621252" y="1724172"/>
              <a:ext cx="19106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n-lt"/>
                </a:rPr>
                <a:t>SIMICS</a:t>
              </a:r>
              <a:endParaRPr lang="en-US" sz="2000" b="1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3218628" y="2094935"/>
            <a:ext cx="2713640" cy="2651760"/>
            <a:chOff x="3191332" y="2094935"/>
            <a:chExt cx="2713640" cy="2651760"/>
          </a:xfrm>
        </p:grpSpPr>
        <p:sp>
          <p:nvSpPr>
            <p:cNvPr id="391" name="390 Rectángulo redondeado"/>
            <p:cNvSpPr/>
            <p:nvPr/>
          </p:nvSpPr>
          <p:spPr bwMode="auto">
            <a:xfrm>
              <a:off x="3473306" y="2094935"/>
              <a:ext cx="2103120" cy="265176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3593956" y="3825964"/>
              <a:ext cx="19106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n-lt"/>
                </a:rPr>
                <a:t>RUBY</a:t>
              </a:r>
              <a:endParaRPr lang="en-US" sz="200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3191332" y="4078444"/>
              <a:ext cx="2711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400" b="1" dirty="0" smtClean="0">
                  <a:solidFill>
                    <a:srgbClr val="000000"/>
                  </a:solidFill>
                  <a:latin typeface="+mn-lt"/>
                </a:rPr>
                <a:t>(Memory Hierarchy)</a:t>
              </a:r>
              <a:endParaRPr lang="en-US" sz="140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3596228" y="2231420"/>
              <a:ext cx="19106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n-lt"/>
                </a:rPr>
                <a:t>OPAL</a:t>
              </a:r>
              <a:endParaRPr lang="en-US" sz="200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3193604" y="2483900"/>
              <a:ext cx="2711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400" b="1" dirty="0" smtClean="0">
                  <a:solidFill>
                    <a:srgbClr val="000000"/>
                  </a:solidFill>
                  <a:latin typeface="+mn-lt"/>
                </a:rPr>
                <a:t>(Processor)</a:t>
              </a:r>
              <a:endParaRPr lang="en-US" sz="1400" b="1" dirty="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37" name="36 Flecha arriba y abajo"/>
          <p:cNvSpPr/>
          <p:nvPr/>
        </p:nvSpPr>
        <p:spPr bwMode="auto">
          <a:xfrm>
            <a:off x="4312689" y="4519142"/>
            <a:ext cx="518615" cy="501491"/>
          </a:xfrm>
          <a:prstGeom prst="upDownArrow">
            <a:avLst>
              <a:gd name="adj1" fmla="val 37755"/>
              <a:gd name="adj2" fmla="val 35672"/>
            </a:avLst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38" name="37 Flecha arriba y abajo"/>
          <p:cNvSpPr/>
          <p:nvPr/>
        </p:nvSpPr>
        <p:spPr bwMode="auto">
          <a:xfrm>
            <a:off x="4314961" y="5312998"/>
            <a:ext cx="518615" cy="501491"/>
          </a:xfrm>
          <a:prstGeom prst="upDownArrow">
            <a:avLst>
              <a:gd name="adj1" fmla="val 37755"/>
              <a:gd name="adj2" fmla="val 35672"/>
            </a:avLst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6159747" y="3280037"/>
            <a:ext cx="2743200" cy="1463040"/>
            <a:chOff x="6159747" y="4863205"/>
            <a:chExt cx="2743200" cy="1463040"/>
          </a:xfrm>
        </p:grpSpPr>
        <p:sp>
          <p:nvSpPr>
            <p:cNvPr id="390" name="389 Rectángulo redondeado"/>
            <p:cNvSpPr/>
            <p:nvPr/>
          </p:nvSpPr>
          <p:spPr bwMode="auto">
            <a:xfrm>
              <a:off x="6159747" y="4863205"/>
              <a:ext cx="2743200" cy="14630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6550928" y="4867756"/>
              <a:ext cx="20154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n-lt"/>
                </a:rPr>
                <a:t>MEM-HIERARCHY</a:t>
              </a:r>
              <a:endParaRPr lang="en-US" sz="200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6180244" y="5115692"/>
              <a:ext cx="2711368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rgbClr val="000000"/>
                  </a:solidFill>
                  <a:latin typeface="+mn-lt"/>
                </a:rPr>
                <a:t>L1(I/D): 32KB, 2-way</a:t>
              </a:r>
            </a:p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rgbClr val="000000"/>
                  </a:solidFill>
                  <a:latin typeface="+mn-lt"/>
                </a:rPr>
                <a:t>L2: 16MB, 16 Bank, 8-way</a:t>
              </a:r>
            </a:p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rgbClr val="000000"/>
                  </a:solidFill>
                  <a:latin typeface="+mn-lt"/>
                </a:rPr>
                <a:t>Coherence: Token 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+mn-lt"/>
                </a:rPr>
                <a:t>Bcast</a:t>
              </a:r>
              <a:endParaRPr lang="en-US" sz="1400" b="1" dirty="0" smtClean="0">
                <a:solidFill>
                  <a:srgbClr val="000000"/>
                </a:solidFill>
                <a:latin typeface="+mn-lt"/>
              </a:endParaRPr>
            </a:p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rgbClr val="000000"/>
                  </a:solidFill>
                  <a:latin typeface="+mn-lt"/>
                </a:rPr>
                <a:t>Main 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+mn-lt"/>
                </a:rPr>
                <a:t>Mem</a:t>
              </a:r>
              <a:r>
                <a:rPr lang="en-US" sz="1400" b="1" dirty="0" smtClean="0">
                  <a:solidFill>
                    <a:srgbClr val="000000"/>
                  </a:solidFill>
                  <a:latin typeface="+mn-lt"/>
                </a:rPr>
                <a:t>: 4GB, 250 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+mn-lt"/>
                </a:rPr>
                <a:t>cyc</a:t>
              </a:r>
              <a:endParaRPr lang="en-US" sz="1400" b="1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48" name="47 Grupo"/>
          <p:cNvGrpSpPr/>
          <p:nvPr/>
        </p:nvGrpSpPr>
        <p:grpSpPr>
          <a:xfrm>
            <a:off x="6157475" y="1721893"/>
            <a:ext cx="2743200" cy="1463040"/>
            <a:chOff x="6157475" y="1721893"/>
            <a:chExt cx="2743200" cy="1463040"/>
          </a:xfrm>
        </p:grpSpPr>
        <p:sp>
          <p:nvSpPr>
            <p:cNvPr id="384" name="383 Rectángulo redondeado"/>
            <p:cNvSpPr/>
            <p:nvPr/>
          </p:nvSpPr>
          <p:spPr bwMode="auto">
            <a:xfrm>
              <a:off x="6157475" y="1721893"/>
              <a:ext cx="2743200" cy="14630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45 CuadroTexto"/>
            <p:cNvSpPr txBox="1"/>
            <p:nvPr/>
          </p:nvSpPr>
          <p:spPr>
            <a:xfrm>
              <a:off x="6587412" y="1728716"/>
              <a:ext cx="19106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n-lt"/>
                </a:rPr>
                <a:t>PROCESSOR</a:t>
              </a:r>
              <a:endParaRPr lang="en-US" sz="200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6166596" y="1990300"/>
              <a:ext cx="2711368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rgbClr val="000000"/>
                  </a:solidFill>
                  <a:latin typeface="+mn-lt"/>
                </a:rPr>
                <a:t>Cores: 16@ 2GHz</a:t>
              </a:r>
            </a:p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rgbClr val="000000"/>
                  </a:solidFill>
                  <a:latin typeface="+mn-lt"/>
                </a:rPr>
                <a:t>Issue Width: 4</a:t>
              </a:r>
            </a:p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rgbClr val="000000"/>
                  </a:solidFill>
                  <a:latin typeface="+mn-lt"/>
                </a:rPr>
                <a:t>Win Size: 64</a:t>
              </a:r>
            </a:p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400" b="1" dirty="0" err="1" smtClean="0">
                  <a:solidFill>
                    <a:srgbClr val="000000"/>
                  </a:solidFill>
                  <a:latin typeface="+mn-lt"/>
                </a:rPr>
                <a:t>Outst</a:t>
              </a:r>
              <a:r>
                <a:rPr lang="en-US" sz="1400" b="1" dirty="0" smtClean="0">
                  <a:solidFill>
                    <a:srgbClr val="000000"/>
                  </a:solidFill>
                  <a:latin typeface="+mn-lt"/>
                </a:rPr>
                <a:t>. 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+mn-lt"/>
                </a:rPr>
                <a:t>Req</a:t>
              </a:r>
              <a:r>
                <a:rPr lang="en-US" sz="1400" b="1" dirty="0" smtClean="0">
                  <a:solidFill>
                    <a:srgbClr val="000000"/>
                  </a:solidFill>
                  <a:latin typeface="+mn-lt"/>
                </a:rPr>
                <a:t>: 16</a:t>
              </a:r>
              <a:endParaRPr lang="en-US" sz="1400" b="1" dirty="0">
                <a:solidFill>
                  <a:srgbClr val="000000"/>
                </a:solidFill>
                <a:latin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99815E-6 L 0 0.24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8094E-6 L 0.00122 0.22988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2"/>
                </a:solidFill>
                <a:latin typeface="Calibri" pitchFamily="34" charset="0"/>
              </a:rPr>
              <a:t>Evaluation (Full System)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6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BIXBAR@ICCD12</a:t>
            </a:r>
            <a:endParaRPr lang="es-ES" dirty="0"/>
          </a:p>
        </p:txBody>
      </p:sp>
      <p:sp>
        <p:nvSpPr>
          <p:cNvPr id="2200" name="Rectangle 1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10 Gráfico"/>
          <p:cNvGraphicFramePr/>
          <p:nvPr/>
        </p:nvGraphicFramePr>
        <p:xfrm>
          <a:off x="360136" y="1241947"/>
          <a:ext cx="8469965" cy="2825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2975211" y="4068716"/>
            <a:ext cx="3671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24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Performance</a:t>
            </a:r>
            <a:endParaRPr lang="es-ES" sz="3200" b="1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23" name="22 Grupo"/>
          <p:cNvGrpSpPr/>
          <p:nvPr/>
        </p:nvGrpSpPr>
        <p:grpSpPr>
          <a:xfrm>
            <a:off x="3152629" y="1037228"/>
            <a:ext cx="1119120" cy="681024"/>
            <a:chOff x="3152629" y="1037228"/>
            <a:chExt cx="1119120" cy="681024"/>
          </a:xfrm>
        </p:grpSpPr>
        <p:sp>
          <p:nvSpPr>
            <p:cNvPr id="14" name="13 Rectángulo redondeado"/>
            <p:cNvSpPr/>
            <p:nvPr/>
          </p:nvSpPr>
          <p:spPr bwMode="auto">
            <a:xfrm>
              <a:off x="3179928" y="1078172"/>
              <a:ext cx="1091821" cy="640080"/>
            </a:xfrm>
            <a:prstGeom prst="roundRect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3152629" y="1037228"/>
              <a:ext cx="559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6607786" y="971264"/>
            <a:ext cx="1580871" cy="678749"/>
            <a:chOff x="6607786" y="971264"/>
            <a:chExt cx="1580871" cy="678749"/>
          </a:xfrm>
        </p:grpSpPr>
        <p:sp>
          <p:nvSpPr>
            <p:cNvPr id="13" name="12 Rectángulo redondeado"/>
            <p:cNvSpPr/>
            <p:nvPr/>
          </p:nvSpPr>
          <p:spPr bwMode="auto">
            <a:xfrm>
              <a:off x="6632812" y="1009933"/>
              <a:ext cx="1555845" cy="640080"/>
            </a:xfrm>
            <a:prstGeom prst="roundRect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6607786" y="971264"/>
              <a:ext cx="559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17" name="16 CuadroTexto"/>
          <p:cNvSpPr txBox="1"/>
          <p:nvPr/>
        </p:nvSpPr>
        <p:spPr>
          <a:xfrm>
            <a:off x="206990" y="4589607"/>
            <a:ext cx="8691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1. Low Network Traffic &gt; No difference.</a:t>
            </a:r>
            <a:endParaRPr lang="en-US" sz="28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24" name="23 Grupo"/>
          <p:cNvGrpSpPr/>
          <p:nvPr/>
        </p:nvGrpSpPr>
        <p:grpSpPr>
          <a:xfrm>
            <a:off x="1066795" y="1053149"/>
            <a:ext cx="2130420" cy="850257"/>
            <a:chOff x="1066795" y="1053149"/>
            <a:chExt cx="2130420" cy="850257"/>
          </a:xfrm>
        </p:grpSpPr>
        <p:sp>
          <p:nvSpPr>
            <p:cNvPr id="18" name="17 Rectángulo redondeado"/>
            <p:cNvSpPr/>
            <p:nvPr/>
          </p:nvSpPr>
          <p:spPr bwMode="auto">
            <a:xfrm>
              <a:off x="1094095" y="1080446"/>
              <a:ext cx="2103120" cy="822960"/>
            </a:xfrm>
            <a:prstGeom prst="roundRect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066795" y="1053149"/>
              <a:ext cx="559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2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4508310" y="1028126"/>
            <a:ext cx="1920240" cy="2038979"/>
            <a:chOff x="4508310" y="1028126"/>
            <a:chExt cx="1920240" cy="2038979"/>
          </a:xfrm>
        </p:grpSpPr>
        <p:sp>
          <p:nvSpPr>
            <p:cNvPr id="20" name="19 Rectángulo redondeado"/>
            <p:cNvSpPr/>
            <p:nvPr/>
          </p:nvSpPr>
          <p:spPr bwMode="auto">
            <a:xfrm>
              <a:off x="4508310" y="1055425"/>
              <a:ext cx="1920240" cy="2011680"/>
            </a:xfrm>
            <a:prstGeom prst="roundRect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4562897" y="1028126"/>
              <a:ext cx="559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3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27" name="26 CuadroTexto"/>
          <p:cNvSpPr txBox="1"/>
          <p:nvPr/>
        </p:nvSpPr>
        <p:spPr>
          <a:xfrm>
            <a:off x="209262" y="5096855"/>
            <a:ext cx="8691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2. Mid Network Traffic, Uniform distribution &gt;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Binoc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.</a:t>
            </a:r>
            <a:endParaRPr lang="en-US" sz="28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09262" y="5601831"/>
            <a:ext cx="8691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3. Mid-High Network Traffic, Non-uniform patterns &gt;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Binoc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&amp;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Bixbar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.</a:t>
            </a:r>
            <a:endParaRPr lang="en-US" sz="28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2"/>
                </a:solidFill>
                <a:latin typeface="Calibri" pitchFamily="34" charset="0"/>
              </a:rPr>
              <a:t>CMP environment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83877" y="1011620"/>
            <a:ext cx="8475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Direct Interconnects have become a standard for CMP communication substrate.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2882" y="2686415"/>
            <a:ext cx="373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Higher bandwidth requirements.</a:t>
            </a:r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81902" y="2280270"/>
            <a:ext cx="4605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Ring -&gt; Mesh in a near future.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80906" y="3670065"/>
            <a:ext cx="3860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-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Area and Energy first-order design constraints.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BW availability-&gt; short messages.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High operation frequency.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Low latency communications required.</a:t>
            </a:r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79928" y="3240170"/>
            <a:ext cx="418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00"/>
                </a:solidFill>
                <a:latin typeface="Calibri" pitchFamily="34" charset="0"/>
              </a:rPr>
              <a:t>Env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. Requirements: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80906" y="5641315"/>
            <a:ext cx="7278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Fast and simple logic required.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Easy deadlock prevention.</a:t>
            </a:r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79927" y="5223303"/>
            <a:ext cx="8475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Dimension Order Routing (DOR).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BIXBAR</a:t>
            </a:r>
            <a:r>
              <a:rPr lang="en-US" dirty="0" smtClean="0"/>
              <a:t>@ICCD12</a:t>
            </a:r>
            <a:endParaRPr lang="es-ES" dirty="0"/>
          </a:p>
        </p:txBody>
      </p:sp>
      <p:grpSp>
        <p:nvGrpSpPr>
          <p:cNvPr id="133" name="132 Grupo"/>
          <p:cNvGrpSpPr/>
          <p:nvPr/>
        </p:nvGrpSpPr>
        <p:grpSpPr>
          <a:xfrm>
            <a:off x="6332043" y="1898510"/>
            <a:ext cx="1686156" cy="4027816"/>
            <a:chOff x="6332043" y="1898510"/>
            <a:chExt cx="1686156" cy="4027816"/>
          </a:xfrm>
          <a:scene3d>
            <a:camera prst="perspectiveContrastingLeftFacing" fov="2700000">
              <a:rot lat="577259" lon="2028867" rev="21280930"/>
            </a:camera>
            <a:lightRig rig="threePt" dir="t"/>
          </a:scene3d>
        </p:grpSpPr>
        <p:pic>
          <p:nvPicPr>
            <p:cNvPr id="113" name="112 Imagen" descr="Ivy-Bridge_Die_Flat-H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5167418" y="3063135"/>
              <a:ext cx="4015405" cy="1686156"/>
            </a:xfrm>
            <a:prstGeom prst="rect">
              <a:avLst/>
            </a:prstGeom>
          </p:spPr>
        </p:pic>
        <p:sp>
          <p:nvSpPr>
            <p:cNvPr id="114" name="113 Rectángulo"/>
            <p:cNvSpPr/>
            <p:nvPr/>
          </p:nvSpPr>
          <p:spPr bwMode="auto">
            <a:xfrm>
              <a:off x="6337189" y="4582158"/>
              <a:ext cx="1478943" cy="1344168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114 Rectángulo"/>
            <p:cNvSpPr/>
            <p:nvPr/>
          </p:nvSpPr>
          <p:spPr bwMode="auto">
            <a:xfrm>
              <a:off x="6338520" y="1911953"/>
              <a:ext cx="1478943" cy="566928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115 Rectángulo"/>
            <p:cNvSpPr/>
            <p:nvPr/>
          </p:nvSpPr>
          <p:spPr bwMode="auto">
            <a:xfrm>
              <a:off x="6339851" y="2477805"/>
              <a:ext cx="960120" cy="530352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117 Rectángulo"/>
            <p:cNvSpPr/>
            <p:nvPr/>
          </p:nvSpPr>
          <p:spPr bwMode="auto">
            <a:xfrm>
              <a:off x="6341182" y="3003902"/>
              <a:ext cx="960120" cy="530352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118 Rectángulo"/>
            <p:cNvSpPr/>
            <p:nvPr/>
          </p:nvSpPr>
          <p:spPr bwMode="auto">
            <a:xfrm>
              <a:off x="6333231" y="3528668"/>
              <a:ext cx="960120" cy="530352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119 Rectángulo"/>
            <p:cNvSpPr/>
            <p:nvPr/>
          </p:nvSpPr>
          <p:spPr bwMode="auto">
            <a:xfrm>
              <a:off x="6333231" y="4053434"/>
              <a:ext cx="960120" cy="530352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120 Rectángulo"/>
            <p:cNvSpPr/>
            <p:nvPr/>
          </p:nvSpPr>
          <p:spPr bwMode="auto">
            <a:xfrm>
              <a:off x="7295302" y="2479136"/>
              <a:ext cx="521208" cy="530352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121 Rectángulo"/>
            <p:cNvSpPr/>
            <p:nvPr/>
          </p:nvSpPr>
          <p:spPr bwMode="auto">
            <a:xfrm>
              <a:off x="7296633" y="3005233"/>
              <a:ext cx="521208" cy="530352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122 Rectángulo"/>
            <p:cNvSpPr/>
            <p:nvPr/>
          </p:nvSpPr>
          <p:spPr bwMode="auto">
            <a:xfrm>
              <a:off x="7288682" y="3529999"/>
              <a:ext cx="521208" cy="530352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123 Rectángulo"/>
            <p:cNvSpPr/>
            <p:nvPr/>
          </p:nvSpPr>
          <p:spPr bwMode="auto">
            <a:xfrm>
              <a:off x="7288682" y="4054765"/>
              <a:ext cx="521208" cy="530352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126 Rectángulo"/>
            <p:cNvSpPr/>
            <p:nvPr/>
          </p:nvSpPr>
          <p:spPr bwMode="auto">
            <a:xfrm>
              <a:off x="7163735" y="4594439"/>
              <a:ext cx="269271" cy="129026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127 Rectángulo"/>
            <p:cNvSpPr/>
            <p:nvPr/>
          </p:nvSpPr>
          <p:spPr bwMode="auto">
            <a:xfrm>
              <a:off x="7164665" y="2345759"/>
              <a:ext cx="269271" cy="129026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128 Rectángulo"/>
            <p:cNvSpPr/>
            <p:nvPr/>
          </p:nvSpPr>
          <p:spPr bwMode="auto">
            <a:xfrm>
              <a:off x="7165595" y="2683289"/>
              <a:ext cx="269271" cy="129026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129 Rectángulo"/>
            <p:cNvSpPr/>
            <p:nvPr/>
          </p:nvSpPr>
          <p:spPr bwMode="auto">
            <a:xfrm>
              <a:off x="7166525" y="3200339"/>
              <a:ext cx="269271" cy="129026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130 Rectángulo"/>
            <p:cNvSpPr/>
            <p:nvPr/>
          </p:nvSpPr>
          <p:spPr bwMode="auto">
            <a:xfrm>
              <a:off x="7161845" y="3722999"/>
              <a:ext cx="269271" cy="129026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131 Rectángulo"/>
            <p:cNvSpPr/>
            <p:nvPr/>
          </p:nvSpPr>
          <p:spPr bwMode="auto">
            <a:xfrm>
              <a:off x="7162775" y="4245659"/>
              <a:ext cx="269271" cy="129026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125 Rectángulo redondeado"/>
            <p:cNvSpPr/>
            <p:nvPr/>
          </p:nvSpPr>
          <p:spPr bwMode="auto">
            <a:xfrm>
              <a:off x="7225443" y="2417830"/>
              <a:ext cx="140246" cy="2238317"/>
            </a:xfrm>
            <a:prstGeom prst="roundRect">
              <a:avLst/>
            </a:prstGeom>
            <a:noFill/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2"/>
                </a:solidFill>
                <a:latin typeface="Calibri" pitchFamily="34" charset="0"/>
              </a:rPr>
              <a:t>Evaluation (Full System)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6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BIXBAR@ICCD12</a:t>
            </a:r>
            <a:endParaRPr lang="es-ES" dirty="0"/>
          </a:p>
        </p:txBody>
      </p:sp>
      <p:sp>
        <p:nvSpPr>
          <p:cNvPr id="2200" name="Rectangle 1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2442949" y="4068716"/>
            <a:ext cx="4790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Energy Delay Product (EDP)</a:t>
            </a:r>
            <a:endParaRPr lang="en-US" sz="3200" b="1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06990" y="4589607"/>
            <a:ext cx="8691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Binoc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penalty caused by energy overhead of Crossbar Traversal.</a:t>
            </a:r>
            <a:endParaRPr lang="en-US" sz="28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209262" y="5096855"/>
            <a:ext cx="8691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Bixbar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eliminates this overhead in all cases.</a:t>
            </a:r>
            <a:endParaRPr lang="en-US" sz="28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09262" y="5601831"/>
            <a:ext cx="8691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Bixbar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obtains the best tradeoff between Energy and Performance.</a:t>
            </a:r>
            <a:endParaRPr lang="en-US" sz="28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23" name="22 Gráfico"/>
          <p:cNvGraphicFramePr/>
          <p:nvPr/>
        </p:nvGraphicFramePr>
        <p:xfrm>
          <a:off x="308262" y="1032003"/>
          <a:ext cx="8503920" cy="3157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33" grpId="0"/>
      <p:bldGraphic spid="23" grpId="0" uiExpand="1">
        <p:bldSub>
          <a:bldChart bld="series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620125" cy="5105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Bi-directional </a:t>
            </a: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Networks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Bi-directional crossbar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Structure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Arbitration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Area &amp; Energy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Router Structure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00"/>
                </a:solidFill>
              </a:rPr>
              <a:t>Conclusions &amp; Future work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931943EE-988D-4546-9720-D9BB483CA6A3}" type="slidenum">
              <a:rPr lang="es-ES"/>
              <a:pPr>
                <a:defRPr/>
              </a:pPr>
              <a:t>21</a:t>
            </a:fld>
            <a:endParaRPr lang="es-E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2"/>
                </a:solidFill>
                <a:latin typeface="Calibri" pitchFamily="34" charset="0"/>
              </a:rPr>
              <a:t>Outline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BIXBAR@ICCD12</a:t>
            </a:r>
            <a:endParaRPr lang="es-ES" dirty="0"/>
          </a:p>
        </p:txBody>
      </p:sp>
    </p:spTree>
  </p:cSld>
  <p:clrMapOvr>
    <a:masterClrMapping/>
  </p:clrMapOvr>
  <p:transition advTm="53186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620125" cy="510540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Bi-directional links impose a severe penalty when Matrix-like crossbars are employed.</a:t>
            </a:r>
          </a:p>
          <a:p>
            <a:r>
              <a:rPr lang="en-US" sz="3600" dirty="0" smtClean="0"/>
              <a:t>Reconfigurable crossbar channels are an efficient approach to improve </a:t>
            </a:r>
            <a:r>
              <a:rPr lang="en-US" sz="3600" dirty="0" err="1" smtClean="0"/>
              <a:t>NoC</a:t>
            </a:r>
            <a:r>
              <a:rPr lang="en-US" sz="3600" dirty="0" smtClean="0"/>
              <a:t> performance.</a:t>
            </a:r>
          </a:p>
          <a:p>
            <a:r>
              <a:rPr lang="en-US" sz="3600" dirty="0" smtClean="0"/>
              <a:t>A Bi-directional crossbar can help Bi-directional links to obtain a better energy-performance tradeoff.</a:t>
            </a:r>
          </a:p>
          <a:p>
            <a:endParaRPr lang="es-ES" sz="3600" dirty="0" smtClean="0"/>
          </a:p>
          <a:p>
            <a:r>
              <a:rPr lang="en-US" sz="3600" dirty="0" smtClean="0"/>
              <a:t>This study could be extended by exploring different router characteristics, such as non-deterministic routing algorithms, buffering strategies, such as buffer-less routers or more complex network topologies. </a:t>
            </a:r>
          </a:p>
          <a:p>
            <a:r>
              <a:rPr lang="en-US" sz="3600" dirty="0" smtClean="0"/>
              <a:t>Different ways to optimize the bi-directional crossbar power overhead or arbitration process could lead to interesting results.</a:t>
            </a:r>
            <a:endParaRPr lang="en-US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931943EE-988D-4546-9720-D9BB483CA6A3}" type="slidenum">
              <a:rPr lang="es-ES"/>
              <a:pPr>
                <a:defRPr/>
              </a:pPr>
              <a:t>22</a:t>
            </a:fld>
            <a:endParaRPr lang="es-E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chemeClr val="bg2"/>
                </a:solidFill>
                <a:latin typeface="Calibri" pitchFamily="34" charset="0"/>
              </a:rPr>
              <a:t>Conclusions &amp; Future work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BIXBAR@ICCD12</a:t>
            </a:r>
            <a:endParaRPr lang="es-ES" dirty="0"/>
          </a:p>
        </p:txBody>
      </p:sp>
    </p:spTree>
  </p:cSld>
  <p:clrMapOvr>
    <a:masterClrMapping/>
  </p:clrMapOvr>
  <p:transition advTm="5318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931943EE-988D-4546-9720-D9BB483CA6A3}" type="slidenum">
              <a:rPr lang="es-ES"/>
              <a:pPr>
                <a:defRPr/>
              </a:pPr>
              <a:t>23</a:t>
            </a:fld>
            <a:endParaRPr lang="es-E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20663" y="3171784"/>
            <a:ext cx="89233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</a:rPr>
              <a:t>Thanks for your attention</a:t>
            </a:r>
            <a:endParaRPr lang="en-US" sz="6000" b="1" dirty="0">
              <a:solidFill>
                <a:schemeClr val="tx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BIXBAR@ICCD12</a:t>
            </a:r>
            <a:endParaRPr lang="es-ES" dirty="0"/>
          </a:p>
        </p:txBody>
      </p:sp>
    </p:spTree>
  </p:cSld>
  <p:clrMapOvr>
    <a:masterClrMapping/>
  </p:clrMapOvr>
  <p:transition advTm="53186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620125" cy="68580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Buffer Vs Crossbar area as link width increases (Orion 2.0).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931943EE-988D-4546-9720-D9BB483CA6A3}" type="slidenum">
              <a:rPr lang="es-ES"/>
              <a:pPr>
                <a:defRPr/>
              </a:pPr>
              <a:t>24</a:t>
            </a:fld>
            <a:endParaRPr lang="es-E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chemeClr val="bg2"/>
                </a:solidFill>
                <a:latin typeface="Calibri" pitchFamily="34" charset="0"/>
              </a:rPr>
              <a:t>Backup Slides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BIXBAR@ICCD12</a:t>
            </a:r>
            <a:endParaRPr lang="es-ES" dirty="0"/>
          </a:p>
        </p:txBody>
      </p:sp>
      <p:graphicFrame>
        <p:nvGraphicFramePr>
          <p:cNvPr id="6" name="1 Gráfico"/>
          <p:cNvGraphicFramePr>
            <a:graphicFrameLocks noGrp="1"/>
          </p:cNvGraphicFramePr>
          <p:nvPr/>
        </p:nvGraphicFramePr>
        <p:xfrm>
          <a:off x="812825" y="1642707"/>
          <a:ext cx="7266650" cy="4433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Tm="53186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620125" cy="6858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Time required to consume a 100.000 message </a:t>
            </a:r>
            <a:r>
              <a:rPr lang="en-US" sz="3600" dirty="0" err="1" smtClean="0"/>
              <a:t>busrt</a:t>
            </a:r>
            <a:r>
              <a:rPr lang="en-US" sz="3600" dirty="0" smtClean="0"/>
              <a:t>.</a:t>
            </a:r>
            <a:endParaRPr lang="en-US" sz="3600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931943EE-988D-4546-9720-D9BB483CA6A3}" type="slidenum">
              <a:rPr lang="es-ES"/>
              <a:pPr>
                <a:defRPr/>
              </a:pPr>
              <a:t>25</a:t>
            </a:fld>
            <a:endParaRPr lang="es-E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chemeClr val="bg2"/>
                </a:solidFill>
                <a:latin typeface="Calibri" pitchFamily="34" charset="0"/>
              </a:rPr>
              <a:t>Backup Slides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BIXBAR@ICCD12</a:t>
            </a:r>
            <a:endParaRPr lang="es-ES" dirty="0"/>
          </a:p>
        </p:txBody>
      </p:sp>
      <p:graphicFrame>
        <p:nvGraphicFramePr>
          <p:cNvPr id="8" name="7 Gráfico"/>
          <p:cNvGraphicFramePr/>
          <p:nvPr/>
        </p:nvGraphicFramePr>
        <p:xfrm>
          <a:off x="416772" y="1595712"/>
          <a:ext cx="8299716" cy="1919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302825" y="3480400"/>
            <a:ext cx="8620125" cy="6858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Energy-Delay and Area-Delay product for each router.</a:t>
            </a:r>
            <a:endParaRPr lang="en-US" sz="3600" dirty="0" smtClean="0"/>
          </a:p>
        </p:txBody>
      </p:sp>
      <p:graphicFrame>
        <p:nvGraphicFramePr>
          <p:cNvPr id="10" name="9 Gráfico"/>
          <p:cNvGraphicFramePr/>
          <p:nvPr/>
        </p:nvGraphicFramePr>
        <p:xfrm>
          <a:off x="238694" y="4006401"/>
          <a:ext cx="8321040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Tm="53186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620125" cy="685800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 smtClean="0"/>
              <a:t>Energy per event for each counterpart evaluated.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931943EE-988D-4546-9720-D9BB483CA6A3}" type="slidenum">
              <a:rPr lang="es-ES"/>
              <a:pPr>
                <a:defRPr/>
              </a:pPr>
              <a:t>26</a:t>
            </a:fld>
            <a:endParaRPr lang="es-E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chemeClr val="bg2"/>
                </a:solidFill>
                <a:latin typeface="Calibri" pitchFamily="34" charset="0"/>
              </a:rPr>
              <a:t>Backup Slides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BIXBAR@ICCD12</a:t>
            </a:r>
            <a:endParaRPr lang="es-ES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90576" y="1937984"/>
          <a:ext cx="7825627" cy="2975211"/>
        </p:xfrm>
        <a:graphic>
          <a:graphicData uri="http://schemas.openxmlformats.org/drawingml/2006/table">
            <a:tbl>
              <a:tblPr/>
              <a:tblGrid>
                <a:gridCol w="1480610"/>
                <a:gridCol w="1106543"/>
                <a:gridCol w="1421133"/>
                <a:gridCol w="1106543"/>
                <a:gridCol w="1580777"/>
                <a:gridCol w="1130021"/>
              </a:tblGrid>
              <a:tr h="38747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800" dirty="0">
                          <a:latin typeface="+mn-lt"/>
                          <a:ea typeface="SimSun"/>
                          <a:cs typeface="Times New Roman"/>
                        </a:rPr>
                        <a:t>TNOC</a:t>
                      </a:r>
                      <a:endParaRPr lang="es-E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8890" algn="ctr">
                        <a:spcAft>
                          <a:spcPts val="0"/>
                        </a:spcAft>
                      </a:pPr>
                      <a:r>
                        <a:rPr lang="en-US" sz="1600" b="1" kern="800" dirty="0">
                          <a:latin typeface="+mn-lt"/>
                          <a:ea typeface="SimSun"/>
                          <a:cs typeface="Times New Roman"/>
                        </a:rPr>
                        <a:t>BINOC</a:t>
                      </a:r>
                      <a:endParaRPr lang="es-E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800">
                          <a:latin typeface="+mn-lt"/>
                          <a:ea typeface="SimSun"/>
                          <a:cs typeface="Times New Roman"/>
                        </a:rPr>
                        <a:t>BIXBAR</a:t>
                      </a:r>
                      <a:endParaRPr lang="es-ES" sz="160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3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80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800">
                          <a:latin typeface="+mn-lt"/>
                          <a:ea typeface="SimSun"/>
                          <a:cs typeface="Times New Roman"/>
                        </a:rPr>
                        <a:t>E (pJ/flit)</a:t>
                      </a:r>
                      <a:endParaRPr lang="es-ES" sz="160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800" dirty="0">
                          <a:latin typeface="+mn-lt"/>
                          <a:ea typeface="SimSun"/>
                          <a:cs typeface="Times New Roman"/>
                        </a:rPr>
                        <a:t>E (</a:t>
                      </a:r>
                      <a:r>
                        <a:rPr lang="en-US" sz="1600" b="1" kern="800" dirty="0" err="1">
                          <a:latin typeface="+mn-lt"/>
                          <a:ea typeface="SimSun"/>
                          <a:cs typeface="Times New Roman"/>
                        </a:rPr>
                        <a:t>pJ</a:t>
                      </a:r>
                      <a:r>
                        <a:rPr lang="en-US" sz="1600" b="1" kern="800" dirty="0">
                          <a:latin typeface="+mn-lt"/>
                          <a:ea typeface="SimSun"/>
                          <a:cs typeface="Times New Roman"/>
                        </a:rPr>
                        <a:t>/flit)</a:t>
                      </a:r>
                      <a:endParaRPr lang="es-E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800" dirty="0">
                          <a:latin typeface="+mn-lt"/>
                          <a:ea typeface="SimSun"/>
                          <a:cs typeface="Times New Roman"/>
                        </a:rPr>
                        <a:t>E(</a:t>
                      </a:r>
                      <a:r>
                        <a:rPr lang="en-US" sz="1600" b="1" kern="800" dirty="0" err="1">
                          <a:latin typeface="+mn-lt"/>
                          <a:ea typeface="SimSun"/>
                          <a:cs typeface="Times New Roman"/>
                        </a:rPr>
                        <a:t>pJ</a:t>
                      </a:r>
                      <a:r>
                        <a:rPr lang="en-US" sz="1600" b="1" kern="800" dirty="0">
                          <a:latin typeface="+mn-lt"/>
                          <a:ea typeface="SimSun"/>
                          <a:cs typeface="Times New Roman"/>
                        </a:rPr>
                        <a:t>/flit)</a:t>
                      </a:r>
                      <a:endParaRPr lang="es-E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4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800">
                          <a:latin typeface="+mn-lt"/>
                          <a:ea typeface="SimSun"/>
                          <a:cs typeface="Times New Roman"/>
                        </a:rPr>
                        <a:t>Buffer Write</a:t>
                      </a:r>
                      <a:endParaRPr lang="es-ES" sz="160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800">
                          <a:latin typeface="+mn-lt"/>
                          <a:ea typeface="SimSun"/>
                          <a:cs typeface="Times New Roman"/>
                        </a:rPr>
                        <a:t>1.566</a:t>
                      </a:r>
                      <a:endParaRPr lang="es-ES" sz="160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800">
                          <a:latin typeface="+mn-lt"/>
                          <a:ea typeface="SimSun"/>
                          <a:cs typeface="Times New Roman"/>
                        </a:rPr>
                        <a:t>Buffer Write</a:t>
                      </a:r>
                      <a:endParaRPr lang="es-ES" sz="160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800">
                          <a:latin typeface="+mn-lt"/>
                          <a:ea typeface="SimSun"/>
                          <a:cs typeface="Times New Roman"/>
                        </a:rPr>
                        <a:t>1.026</a:t>
                      </a:r>
                      <a:endParaRPr lang="es-ES" sz="160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800" dirty="0">
                          <a:latin typeface="+mn-lt"/>
                          <a:ea typeface="SimSun"/>
                          <a:cs typeface="Times New Roman"/>
                        </a:rPr>
                        <a:t>Buffer Write</a:t>
                      </a:r>
                      <a:endParaRPr lang="es-E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latin typeface="+mn-lt"/>
                          <a:ea typeface="SimSun"/>
                          <a:cs typeface="Times New Roman"/>
                        </a:rPr>
                        <a:t>1.026</a:t>
                      </a:r>
                      <a:endParaRPr lang="es-E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800">
                          <a:latin typeface="+mn-lt"/>
                          <a:ea typeface="SimSun"/>
                          <a:cs typeface="Times New Roman"/>
                        </a:rPr>
                        <a:t>Buffer Read</a:t>
                      </a:r>
                      <a:endParaRPr lang="es-ES" sz="160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800">
                          <a:latin typeface="+mn-lt"/>
                          <a:ea typeface="SimSun"/>
                          <a:cs typeface="Times New Roman"/>
                        </a:rPr>
                        <a:t>7.727</a:t>
                      </a:r>
                      <a:endParaRPr lang="es-ES" sz="160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800">
                          <a:latin typeface="+mn-lt"/>
                          <a:ea typeface="SimSun"/>
                          <a:cs typeface="Times New Roman"/>
                        </a:rPr>
                        <a:t>Buffer Read</a:t>
                      </a:r>
                      <a:endParaRPr lang="es-ES" sz="160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800">
                          <a:latin typeface="+mn-lt"/>
                          <a:ea typeface="SimSun"/>
                          <a:cs typeface="Times New Roman"/>
                        </a:rPr>
                        <a:t>6.367</a:t>
                      </a:r>
                      <a:endParaRPr lang="es-ES" sz="160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800" dirty="0">
                          <a:latin typeface="+mn-lt"/>
                          <a:ea typeface="SimSun"/>
                          <a:cs typeface="Times New Roman"/>
                        </a:rPr>
                        <a:t>Buffer Read</a:t>
                      </a:r>
                      <a:endParaRPr lang="es-E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800">
                          <a:latin typeface="+mn-lt"/>
                          <a:ea typeface="SimSun"/>
                          <a:cs typeface="Times New Roman"/>
                        </a:rPr>
                        <a:t>6.367</a:t>
                      </a:r>
                      <a:endParaRPr lang="es-ES" sz="160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800">
                          <a:latin typeface="+mn-lt"/>
                          <a:ea typeface="SimSun"/>
                          <a:cs typeface="Times New Roman"/>
                        </a:rPr>
                        <a:t>SW Traversal</a:t>
                      </a:r>
                      <a:endParaRPr lang="es-ES" sz="160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800">
                          <a:latin typeface="+mn-lt"/>
                          <a:ea typeface="SimSun"/>
                          <a:cs typeface="Times New Roman"/>
                        </a:rPr>
                        <a:t>14.39</a:t>
                      </a:r>
                      <a:endParaRPr lang="es-ES" sz="160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800">
                          <a:latin typeface="+mn-lt"/>
                          <a:ea typeface="SimSun"/>
                          <a:cs typeface="Times New Roman"/>
                        </a:rPr>
                        <a:t>SW Traversal</a:t>
                      </a:r>
                      <a:endParaRPr lang="es-ES" sz="160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800">
                          <a:latin typeface="+mn-lt"/>
                          <a:ea typeface="SimSun"/>
                          <a:cs typeface="Times New Roman"/>
                        </a:rPr>
                        <a:t>24</a:t>
                      </a:r>
                      <a:endParaRPr lang="es-ES" sz="160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800" dirty="0">
                          <a:latin typeface="+mn-lt"/>
                          <a:ea typeface="SimSun"/>
                          <a:cs typeface="Times New Roman"/>
                        </a:rPr>
                        <a:t>SW Traversal</a:t>
                      </a:r>
                      <a:endParaRPr lang="es-E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latin typeface="+mn-lt"/>
                          <a:ea typeface="SimSun"/>
                          <a:cs typeface="Times New Roman"/>
                        </a:rPr>
                        <a:t>15.83</a:t>
                      </a:r>
                      <a:endParaRPr lang="es-E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800">
                          <a:latin typeface="+mn-lt"/>
                          <a:ea typeface="SimSun"/>
                          <a:cs typeface="Times New Roman"/>
                        </a:rPr>
                        <a:t>Link</a:t>
                      </a:r>
                      <a:endParaRPr lang="es-ES" sz="160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800">
                          <a:latin typeface="+mn-lt"/>
                          <a:ea typeface="SimSun"/>
                          <a:cs typeface="Times New Roman"/>
                        </a:rPr>
                        <a:t>50.9</a:t>
                      </a:r>
                      <a:endParaRPr lang="es-ES" sz="160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800" dirty="0">
                          <a:latin typeface="+mn-lt"/>
                          <a:ea typeface="SimSun"/>
                          <a:cs typeface="Times New Roman"/>
                        </a:rPr>
                        <a:t>Link</a:t>
                      </a:r>
                      <a:endParaRPr lang="es-E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800">
                          <a:latin typeface="+mn-lt"/>
                          <a:ea typeface="SimSun"/>
                          <a:cs typeface="Times New Roman"/>
                        </a:rPr>
                        <a:t>50.9</a:t>
                      </a:r>
                      <a:endParaRPr lang="es-ES" sz="160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800">
                          <a:latin typeface="+mn-lt"/>
                          <a:ea typeface="SimSun"/>
                          <a:cs typeface="Times New Roman"/>
                        </a:rPr>
                        <a:t>Link</a:t>
                      </a:r>
                      <a:endParaRPr lang="es-ES" sz="160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latin typeface="+mn-lt"/>
                          <a:ea typeface="SimSun"/>
                          <a:cs typeface="Times New Roman"/>
                        </a:rPr>
                        <a:t>50.9</a:t>
                      </a:r>
                      <a:endParaRPr lang="es-E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Tm="53186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304801" y="1143000"/>
            <a:ext cx="4048836" cy="1136176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Fraction of crossbar wires active in each simulation cycle (network average). </a:t>
            </a:r>
            <a:endParaRPr lang="en-US" sz="3600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931943EE-988D-4546-9720-D9BB483CA6A3}" type="slidenum">
              <a:rPr lang="es-ES"/>
              <a:pPr>
                <a:defRPr/>
              </a:pPr>
              <a:t>27</a:t>
            </a:fld>
            <a:endParaRPr lang="es-E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chemeClr val="bg2"/>
                </a:solidFill>
                <a:latin typeface="Calibri" pitchFamily="34" charset="0"/>
              </a:rPr>
              <a:t>Backup Slides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BIXBAR@ICCD12</a:t>
            </a:r>
            <a:endParaRPr lang="es-ES" dirty="0"/>
          </a:p>
        </p:txBody>
      </p:sp>
      <p:graphicFrame>
        <p:nvGraphicFramePr>
          <p:cNvPr id="9" name="8 Gráfico"/>
          <p:cNvGraphicFramePr/>
          <p:nvPr/>
        </p:nvGraphicFramePr>
        <p:xfrm>
          <a:off x="404032" y="2393667"/>
          <a:ext cx="3931920" cy="393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9 Gráfico"/>
          <p:cNvGraphicFramePr/>
          <p:nvPr/>
        </p:nvGraphicFramePr>
        <p:xfrm>
          <a:off x="4948738" y="2266328"/>
          <a:ext cx="3931920" cy="393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4974689" y="1145272"/>
            <a:ext cx="4048836" cy="1011074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Distribution of the possible crossbar traversals in the BIXBAR router.</a:t>
            </a:r>
            <a:endParaRPr lang="en-US" sz="3600" dirty="0" smtClean="0"/>
          </a:p>
        </p:txBody>
      </p:sp>
    </p:spTree>
  </p:cSld>
  <p:clrMapOvr>
    <a:masterClrMapping/>
  </p:clrMapOvr>
  <p:transition advTm="53186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  <p:grpSp>
        <p:nvGrpSpPr>
          <p:cNvPr id="10" name="9 Grupo"/>
          <p:cNvGrpSpPr/>
          <p:nvPr/>
        </p:nvGrpSpPr>
        <p:grpSpPr>
          <a:xfrm>
            <a:off x="154932" y="1384586"/>
            <a:ext cx="841728" cy="838439"/>
            <a:chOff x="843148" y="1721922"/>
            <a:chExt cx="1170155" cy="1165583"/>
          </a:xfrm>
        </p:grpSpPr>
        <p:sp>
          <p:nvSpPr>
            <p:cNvPr id="6" name="5 Rectángulo"/>
            <p:cNvSpPr/>
            <p:nvPr/>
          </p:nvSpPr>
          <p:spPr bwMode="auto">
            <a:xfrm>
              <a:off x="843148" y="1721922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6 Rectángulo"/>
            <p:cNvSpPr/>
            <p:nvPr/>
          </p:nvSpPr>
          <p:spPr bwMode="auto">
            <a:xfrm>
              <a:off x="1429888" y="1723446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7 Rectángulo"/>
            <p:cNvSpPr/>
            <p:nvPr/>
          </p:nvSpPr>
          <p:spPr bwMode="auto">
            <a:xfrm>
              <a:off x="844672" y="2304090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8 Rectángulo"/>
            <p:cNvSpPr/>
            <p:nvPr/>
          </p:nvSpPr>
          <p:spPr bwMode="auto">
            <a:xfrm>
              <a:off x="1431412" y="2305614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1833488" y="1384585"/>
            <a:ext cx="841728" cy="838439"/>
            <a:chOff x="843148" y="1721922"/>
            <a:chExt cx="1170155" cy="1165583"/>
          </a:xfrm>
        </p:grpSpPr>
        <p:sp>
          <p:nvSpPr>
            <p:cNvPr id="22" name="21 Rectángulo"/>
            <p:cNvSpPr/>
            <p:nvPr/>
          </p:nvSpPr>
          <p:spPr bwMode="auto">
            <a:xfrm>
              <a:off x="843148" y="1721922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22 Rectángulo"/>
            <p:cNvSpPr/>
            <p:nvPr/>
          </p:nvSpPr>
          <p:spPr bwMode="auto">
            <a:xfrm>
              <a:off x="1429888" y="1723446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23 Rectángulo"/>
            <p:cNvSpPr/>
            <p:nvPr/>
          </p:nvSpPr>
          <p:spPr bwMode="auto">
            <a:xfrm>
              <a:off x="844672" y="2304090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24 Rectángulo"/>
            <p:cNvSpPr/>
            <p:nvPr/>
          </p:nvSpPr>
          <p:spPr bwMode="auto">
            <a:xfrm>
              <a:off x="1431412" y="2305614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3510624" y="1387434"/>
            <a:ext cx="841728" cy="838439"/>
            <a:chOff x="843148" y="1721922"/>
            <a:chExt cx="1170155" cy="1165583"/>
          </a:xfrm>
        </p:grpSpPr>
        <p:sp>
          <p:nvSpPr>
            <p:cNvPr id="27" name="26 Rectángulo"/>
            <p:cNvSpPr/>
            <p:nvPr/>
          </p:nvSpPr>
          <p:spPr bwMode="auto">
            <a:xfrm>
              <a:off x="843148" y="1721922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27 Rectángulo"/>
            <p:cNvSpPr/>
            <p:nvPr/>
          </p:nvSpPr>
          <p:spPr bwMode="auto">
            <a:xfrm>
              <a:off x="1429888" y="1723446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28 Rectángulo"/>
            <p:cNvSpPr/>
            <p:nvPr/>
          </p:nvSpPr>
          <p:spPr bwMode="auto">
            <a:xfrm>
              <a:off x="844672" y="2304090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29 Rectángulo"/>
            <p:cNvSpPr/>
            <p:nvPr/>
          </p:nvSpPr>
          <p:spPr bwMode="auto">
            <a:xfrm>
              <a:off x="1431412" y="2305614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156355" y="3056026"/>
            <a:ext cx="841728" cy="838439"/>
            <a:chOff x="843148" y="1721922"/>
            <a:chExt cx="1170155" cy="1165583"/>
          </a:xfrm>
        </p:grpSpPr>
        <p:sp>
          <p:nvSpPr>
            <p:cNvPr id="32" name="31 Rectángulo"/>
            <p:cNvSpPr/>
            <p:nvPr/>
          </p:nvSpPr>
          <p:spPr bwMode="auto">
            <a:xfrm>
              <a:off x="843148" y="1721922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32 Rectángulo"/>
            <p:cNvSpPr/>
            <p:nvPr/>
          </p:nvSpPr>
          <p:spPr bwMode="auto">
            <a:xfrm>
              <a:off x="1429888" y="1723446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33 Rectángulo"/>
            <p:cNvSpPr/>
            <p:nvPr/>
          </p:nvSpPr>
          <p:spPr bwMode="auto">
            <a:xfrm>
              <a:off x="844672" y="2304090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34 Rectángulo"/>
            <p:cNvSpPr/>
            <p:nvPr/>
          </p:nvSpPr>
          <p:spPr bwMode="auto">
            <a:xfrm>
              <a:off x="1431412" y="2305614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1" name="40 Grupo"/>
          <p:cNvGrpSpPr/>
          <p:nvPr/>
        </p:nvGrpSpPr>
        <p:grpSpPr>
          <a:xfrm>
            <a:off x="155383" y="4736067"/>
            <a:ext cx="841728" cy="838439"/>
            <a:chOff x="843148" y="1721922"/>
            <a:chExt cx="1170155" cy="1165583"/>
          </a:xfrm>
        </p:grpSpPr>
        <p:sp>
          <p:nvSpPr>
            <p:cNvPr id="42" name="41 Rectángulo"/>
            <p:cNvSpPr/>
            <p:nvPr/>
          </p:nvSpPr>
          <p:spPr bwMode="auto">
            <a:xfrm>
              <a:off x="843148" y="1721922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42 Rectángulo"/>
            <p:cNvSpPr/>
            <p:nvPr/>
          </p:nvSpPr>
          <p:spPr bwMode="auto">
            <a:xfrm>
              <a:off x="1429888" y="1723446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43 Rectángulo"/>
            <p:cNvSpPr/>
            <p:nvPr/>
          </p:nvSpPr>
          <p:spPr bwMode="auto">
            <a:xfrm>
              <a:off x="844672" y="2304090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44 Rectángulo"/>
            <p:cNvSpPr/>
            <p:nvPr/>
          </p:nvSpPr>
          <p:spPr bwMode="auto">
            <a:xfrm>
              <a:off x="1431412" y="2305614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6" name="55 Grupo"/>
          <p:cNvGrpSpPr/>
          <p:nvPr/>
        </p:nvGrpSpPr>
        <p:grpSpPr>
          <a:xfrm>
            <a:off x="1835123" y="3055180"/>
            <a:ext cx="841728" cy="838439"/>
            <a:chOff x="843148" y="1721922"/>
            <a:chExt cx="1170155" cy="1165583"/>
          </a:xfrm>
        </p:grpSpPr>
        <p:sp>
          <p:nvSpPr>
            <p:cNvPr id="57" name="56 Rectángulo"/>
            <p:cNvSpPr/>
            <p:nvPr/>
          </p:nvSpPr>
          <p:spPr bwMode="auto">
            <a:xfrm>
              <a:off x="843148" y="1721922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57 Rectángulo"/>
            <p:cNvSpPr/>
            <p:nvPr/>
          </p:nvSpPr>
          <p:spPr bwMode="auto">
            <a:xfrm>
              <a:off x="1429888" y="1723446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58 Rectángulo"/>
            <p:cNvSpPr/>
            <p:nvPr/>
          </p:nvSpPr>
          <p:spPr bwMode="auto">
            <a:xfrm>
              <a:off x="844672" y="2304090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59 Rectángulo"/>
            <p:cNvSpPr/>
            <p:nvPr/>
          </p:nvSpPr>
          <p:spPr bwMode="auto">
            <a:xfrm>
              <a:off x="1431412" y="2305614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1" name="60 Grupo"/>
          <p:cNvGrpSpPr/>
          <p:nvPr/>
        </p:nvGrpSpPr>
        <p:grpSpPr>
          <a:xfrm>
            <a:off x="3512258" y="3058029"/>
            <a:ext cx="841728" cy="838439"/>
            <a:chOff x="843148" y="1721922"/>
            <a:chExt cx="1170155" cy="1165583"/>
          </a:xfrm>
        </p:grpSpPr>
        <p:sp>
          <p:nvSpPr>
            <p:cNvPr id="62" name="61 Rectángulo"/>
            <p:cNvSpPr/>
            <p:nvPr/>
          </p:nvSpPr>
          <p:spPr bwMode="auto">
            <a:xfrm>
              <a:off x="843148" y="1721922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62 Rectángulo"/>
            <p:cNvSpPr/>
            <p:nvPr/>
          </p:nvSpPr>
          <p:spPr bwMode="auto">
            <a:xfrm>
              <a:off x="1429888" y="1723446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63 Rectángulo"/>
            <p:cNvSpPr/>
            <p:nvPr/>
          </p:nvSpPr>
          <p:spPr bwMode="auto">
            <a:xfrm>
              <a:off x="844672" y="2304090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64 Rectángulo"/>
            <p:cNvSpPr/>
            <p:nvPr/>
          </p:nvSpPr>
          <p:spPr bwMode="auto">
            <a:xfrm>
              <a:off x="1431412" y="2305614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1" name="70 Grupo"/>
          <p:cNvGrpSpPr/>
          <p:nvPr/>
        </p:nvGrpSpPr>
        <p:grpSpPr>
          <a:xfrm>
            <a:off x="1835123" y="4743776"/>
            <a:ext cx="841728" cy="838439"/>
            <a:chOff x="843148" y="1721922"/>
            <a:chExt cx="1170155" cy="1165583"/>
          </a:xfrm>
        </p:grpSpPr>
        <p:sp>
          <p:nvSpPr>
            <p:cNvPr id="72" name="71 Rectángulo"/>
            <p:cNvSpPr/>
            <p:nvPr/>
          </p:nvSpPr>
          <p:spPr bwMode="auto">
            <a:xfrm>
              <a:off x="843148" y="1721922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72 Rectángulo"/>
            <p:cNvSpPr/>
            <p:nvPr/>
          </p:nvSpPr>
          <p:spPr bwMode="auto">
            <a:xfrm>
              <a:off x="1429888" y="1723446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73 Rectángulo"/>
            <p:cNvSpPr/>
            <p:nvPr/>
          </p:nvSpPr>
          <p:spPr bwMode="auto">
            <a:xfrm>
              <a:off x="844672" y="2304090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74 Rectángulo"/>
            <p:cNvSpPr/>
            <p:nvPr/>
          </p:nvSpPr>
          <p:spPr bwMode="auto">
            <a:xfrm>
              <a:off x="1431412" y="2305614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6" name="75 Grupo"/>
          <p:cNvGrpSpPr/>
          <p:nvPr/>
        </p:nvGrpSpPr>
        <p:grpSpPr>
          <a:xfrm>
            <a:off x="3512258" y="4746624"/>
            <a:ext cx="841728" cy="838439"/>
            <a:chOff x="843148" y="1721922"/>
            <a:chExt cx="1170155" cy="1165583"/>
          </a:xfrm>
        </p:grpSpPr>
        <p:sp>
          <p:nvSpPr>
            <p:cNvPr id="77" name="76 Rectángulo"/>
            <p:cNvSpPr/>
            <p:nvPr/>
          </p:nvSpPr>
          <p:spPr bwMode="auto">
            <a:xfrm>
              <a:off x="843148" y="1721922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77 Rectángulo"/>
            <p:cNvSpPr/>
            <p:nvPr/>
          </p:nvSpPr>
          <p:spPr bwMode="auto">
            <a:xfrm>
              <a:off x="1429888" y="1723446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78 Rectángulo"/>
            <p:cNvSpPr/>
            <p:nvPr/>
          </p:nvSpPr>
          <p:spPr bwMode="auto">
            <a:xfrm>
              <a:off x="844672" y="2304090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79 Rectángulo"/>
            <p:cNvSpPr/>
            <p:nvPr/>
          </p:nvSpPr>
          <p:spPr bwMode="auto">
            <a:xfrm>
              <a:off x="1431412" y="2305614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83" name="82 Conector recto de flecha"/>
          <p:cNvCxnSpPr>
            <a:stCxn id="7" idx="3"/>
            <a:endCxn id="22" idx="1"/>
          </p:cNvCxnSpPr>
          <p:nvPr/>
        </p:nvCxnSpPr>
        <p:spPr bwMode="auto">
          <a:xfrm flipV="1">
            <a:off x="995564" y="1593871"/>
            <a:ext cx="837924" cy="1097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85" name="84 Conector recto de flecha"/>
          <p:cNvCxnSpPr>
            <a:stCxn id="23" idx="3"/>
            <a:endCxn id="27" idx="1"/>
          </p:cNvCxnSpPr>
          <p:nvPr/>
        </p:nvCxnSpPr>
        <p:spPr bwMode="auto">
          <a:xfrm>
            <a:off x="2674120" y="1594967"/>
            <a:ext cx="836504" cy="1753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87" name="86 Conector recto de flecha"/>
          <p:cNvCxnSpPr>
            <a:stCxn id="24" idx="1"/>
            <a:endCxn id="9" idx="3"/>
          </p:cNvCxnSpPr>
          <p:nvPr/>
        </p:nvCxnSpPr>
        <p:spPr bwMode="auto">
          <a:xfrm flipH="1">
            <a:off x="996660" y="2012642"/>
            <a:ext cx="837924" cy="1097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89" name="88 Conector recto de flecha"/>
          <p:cNvCxnSpPr>
            <a:stCxn id="29" idx="1"/>
            <a:endCxn id="25" idx="3"/>
          </p:cNvCxnSpPr>
          <p:nvPr/>
        </p:nvCxnSpPr>
        <p:spPr bwMode="auto">
          <a:xfrm flipH="1" flipV="1">
            <a:off x="2675216" y="2013738"/>
            <a:ext cx="836504" cy="1753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91" name="90 Conector recto de flecha"/>
          <p:cNvCxnSpPr>
            <a:stCxn id="33" idx="3"/>
            <a:endCxn id="57" idx="1"/>
          </p:cNvCxnSpPr>
          <p:nvPr/>
        </p:nvCxnSpPr>
        <p:spPr bwMode="auto">
          <a:xfrm flipV="1">
            <a:off x="996987" y="3264466"/>
            <a:ext cx="838136" cy="1942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93" name="92 Conector recto de flecha"/>
          <p:cNvCxnSpPr>
            <a:stCxn id="58" idx="3"/>
            <a:endCxn id="62" idx="1"/>
          </p:cNvCxnSpPr>
          <p:nvPr/>
        </p:nvCxnSpPr>
        <p:spPr bwMode="auto">
          <a:xfrm>
            <a:off x="2675755" y="3265562"/>
            <a:ext cx="836503" cy="1753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95" name="94 Conector recto de flecha"/>
          <p:cNvCxnSpPr>
            <a:stCxn id="64" idx="1"/>
            <a:endCxn id="60" idx="3"/>
          </p:cNvCxnSpPr>
          <p:nvPr/>
        </p:nvCxnSpPr>
        <p:spPr bwMode="auto">
          <a:xfrm flipH="1" flipV="1">
            <a:off x="2676851" y="3684333"/>
            <a:ext cx="836503" cy="1753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97" name="96 Conector recto de flecha"/>
          <p:cNvCxnSpPr>
            <a:stCxn id="59" idx="1"/>
            <a:endCxn id="35" idx="3"/>
          </p:cNvCxnSpPr>
          <p:nvPr/>
        </p:nvCxnSpPr>
        <p:spPr bwMode="auto">
          <a:xfrm flipH="1">
            <a:off x="998083" y="3683237"/>
            <a:ext cx="838136" cy="1942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99" name="98 Conector recto de flecha"/>
          <p:cNvCxnSpPr>
            <a:stCxn id="43" idx="3"/>
            <a:endCxn id="72" idx="1"/>
          </p:cNvCxnSpPr>
          <p:nvPr/>
        </p:nvCxnSpPr>
        <p:spPr bwMode="auto">
          <a:xfrm>
            <a:off x="996015" y="4946449"/>
            <a:ext cx="839108" cy="6613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01" name="100 Conector recto de flecha"/>
          <p:cNvCxnSpPr>
            <a:stCxn id="73" idx="3"/>
            <a:endCxn id="77" idx="1"/>
          </p:cNvCxnSpPr>
          <p:nvPr/>
        </p:nvCxnSpPr>
        <p:spPr bwMode="auto">
          <a:xfrm>
            <a:off x="2675755" y="4954158"/>
            <a:ext cx="836503" cy="1752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03" name="102 Conector recto de flecha"/>
          <p:cNvCxnSpPr>
            <a:stCxn id="74" idx="1"/>
            <a:endCxn id="45" idx="3"/>
          </p:cNvCxnSpPr>
          <p:nvPr/>
        </p:nvCxnSpPr>
        <p:spPr bwMode="auto">
          <a:xfrm flipH="1" flipV="1">
            <a:off x="997111" y="5365220"/>
            <a:ext cx="839108" cy="6613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05" name="104 Conector recto de flecha"/>
          <p:cNvCxnSpPr>
            <a:stCxn id="79" idx="1"/>
            <a:endCxn id="75" idx="3"/>
          </p:cNvCxnSpPr>
          <p:nvPr/>
        </p:nvCxnSpPr>
        <p:spPr bwMode="auto">
          <a:xfrm flipH="1" flipV="1">
            <a:off x="2676851" y="5372929"/>
            <a:ext cx="836503" cy="1752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07" name="106 Conector recto de flecha"/>
          <p:cNvCxnSpPr>
            <a:stCxn id="42" idx="0"/>
            <a:endCxn id="34" idx="2"/>
          </p:cNvCxnSpPr>
          <p:nvPr/>
        </p:nvCxnSpPr>
        <p:spPr bwMode="auto">
          <a:xfrm flipV="1">
            <a:off x="364669" y="3893369"/>
            <a:ext cx="2068" cy="842698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09" name="108 Conector recto de flecha"/>
          <p:cNvCxnSpPr>
            <a:stCxn id="35" idx="2"/>
            <a:endCxn id="43" idx="0"/>
          </p:cNvCxnSpPr>
          <p:nvPr/>
        </p:nvCxnSpPr>
        <p:spPr bwMode="auto">
          <a:xfrm flipH="1">
            <a:off x="786729" y="3894465"/>
            <a:ext cx="2068" cy="842698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1" name="110 Conector recto de flecha"/>
          <p:cNvCxnSpPr>
            <a:stCxn id="72" idx="0"/>
            <a:endCxn id="59" idx="2"/>
          </p:cNvCxnSpPr>
          <p:nvPr/>
        </p:nvCxnSpPr>
        <p:spPr bwMode="auto">
          <a:xfrm flipV="1">
            <a:off x="2044409" y="3892523"/>
            <a:ext cx="1096" cy="851253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3" name="112 Conector recto de flecha"/>
          <p:cNvCxnSpPr>
            <a:stCxn id="60" idx="2"/>
            <a:endCxn id="73" idx="0"/>
          </p:cNvCxnSpPr>
          <p:nvPr/>
        </p:nvCxnSpPr>
        <p:spPr bwMode="auto">
          <a:xfrm flipH="1">
            <a:off x="2466469" y="3893619"/>
            <a:ext cx="1096" cy="851253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5" name="114 Conector recto de flecha"/>
          <p:cNvCxnSpPr>
            <a:stCxn id="77" idx="0"/>
            <a:endCxn id="64" idx="2"/>
          </p:cNvCxnSpPr>
          <p:nvPr/>
        </p:nvCxnSpPr>
        <p:spPr bwMode="auto">
          <a:xfrm flipV="1">
            <a:off x="3721544" y="3895372"/>
            <a:ext cx="1096" cy="851252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7" name="116 Conector recto de flecha"/>
          <p:cNvCxnSpPr>
            <a:stCxn id="65" idx="2"/>
            <a:endCxn id="78" idx="0"/>
          </p:cNvCxnSpPr>
          <p:nvPr/>
        </p:nvCxnSpPr>
        <p:spPr bwMode="auto">
          <a:xfrm flipH="1">
            <a:off x="4143604" y="3896468"/>
            <a:ext cx="1096" cy="851252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9" name="118 Conector recto de flecha"/>
          <p:cNvCxnSpPr>
            <a:stCxn id="32" idx="0"/>
            <a:endCxn id="8" idx="2"/>
          </p:cNvCxnSpPr>
          <p:nvPr/>
        </p:nvCxnSpPr>
        <p:spPr bwMode="auto">
          <a:xfrm flipH="1" flipV="1">
            <a:off x="365314" y="2221929"/>
            <a:ext cx="327" cy="834097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1" name="120 Conector recto de flecha"/>
          <p:cNvCxnSpPr>
            <a:stCxn id="9" idx="2"/>
            <a:endCxn id="33" idx="0"/>
          </p:cNvCxnSpPr>
          <p:nvPr/>
        </p:nvCxnSpPr>
        <p:spPr bwMode="auto">
          <a:xfrm>
            <a:off x="787374" y="2223025"/>
            <a:ext cx="327" cy="834097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3" name="122 Conector recto de flecha"/>
          <p:cNvCxnSpPr>
            <a:stCxn id="57" idx="0"/>
            <a:endCxn id="24" idx="2"/>
          </p:cNvCxnSpPr>
          <p:nvPr/>
        </p:nvCxnSpPr>
        <p:spPr bwMode="auto">
          <a:xfrm flipH="1" flipV="1">
            <a:off x="2043870" y="2221928"/>
            <a:ext cx="539" cy="833252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5" name="124 Conector recto de flecha"/>
          <p:cNvCxnSpPr>
            <a:stCxn id="25" idx="2"/>
            <a:endCxn id="58" idx="0"/>
          </p:cNvCxnSpPr>
          <p:nvPr/>
        </p:nvCxnSpPr>
        <p:spPr bwMode="auto">
          <a:xfrm>
            <a:off x="2465930" y="2223024"/>
            <a:ext cx="539" cy="833252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7" name="126 Conector recto de flecha"/>
          <p:cNvCxnSpPr>
            <a:stCxn id="62" idx="0"/>
            <a:endCxn id="29" idx="2"/>
          </p:cNvCxnSpPr>
          <p:nvPr/>
        </p:nvCxnSpPr>
        <p:spPr bwMode="auto">
          <a:xfrm flipH="1" flipV="1">
            <a:off x="3721006" y="2224777"/>
            <a:ext cx="538" cy="833252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9" name="128 Conector recto de flecha"/>
          <p:cNvCxnSpPr>
            <a:stCxn id="30" idx="2"/>
            <a:endCxn id="63" idx="0"/>
          </p:cNvCxnSpPr>
          <p:nvPr/>
        </p:nvCxnSpPr>
        <p:spPr bwMode="auto">
          <a:xfrm>
            <a:off x="4143066" y="2225873"/>
            <a:ext cx="538" cy="833252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30" name="129 Rectángulo redondeado"/>
          <p:cNvSpPr/>
          <p:nvPr/>
        </p:nvSpPr>
        <p:spPr bwMode="auto">
          <a:xfrm>
            <a:off x="142676" y="1365510"/>
            <a:ext cx="868680" cy="868680"/>
          </a:xfrm>
          <a:prstGeom prst="roundRect">
            <a:avLst>
              <a:gd name="adj" fmla="val 5442"/>
            </a:avLst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31" name="130 Rectángulo redondeado"/>
          <p:cNvSpPr/>
          <p:nvPr/>
        </p:nvSpPr>
        <p:spPr bwMode="auto">
          <a:xfrm>
            <a:off x="1812792" y="1367081"/>
            <a:ext cx="868680" cy="868680"/>
          </a:xfrm>
          <a:prstGeom prst="roundRect">
            <a:avLst>
              <a:gd name="adj" fmla="val 5442"/>
            </a:avLst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32" name="131 Rectángulo redondeado"/>
          <p:cNvSpPr/>
          <p:nvPr/>
        </p:nvSpPr>
        <p:spPr bwMode="auto">
          <a:xfrm>
            <a:off x="3497047" y="3041910"/>
            <a:ext cx="868680" cy="868680"/>
          </a:xfrm>
          <a:prstGeom prst="roundRect">
            <a:avLst>
              <a:gd name="adj" fmla="val 5442"/>
            </a:avLst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33" name="132 Rectángulo redondeado"/>
          <p:cNvSpPr/>
          <p:nvPr/>
        </p:nvSpPr>
        <p:spPr bwMode="auto">
          <a:xfrm>
            <a:off x="1820648" y="3043481"/>
            <a:ext cx="868680" cy="868680"/>
          </a:xfrm>
          <a:prstGeom prst="roundRect">
            <a:avLst>
              <a:gd name="adj" fmla="val 5442"/>
            </a:avLst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34" name="133 Rectángulo redondeado"/>
          <p:cNvSpPr/>
          <p:nvPr/>
        </p:nvSpPr>
        <p:spPr bwMode="auto">
          <a:xfrm>
            <a:off x="134821" y="3035626"/>
            <a:ext cx="868680" cy="868680"/>
          </a:xfrm>
          <a:prstGeom prst="roundRect">
            <a:avLst>
              <a:gd name="adj" fmla="val 5442"/>
            </a:avLst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35" name="134 Rectángulo redondeado"/>
          <p:cNvSpPr/>
          <p:nvPr/>
        </p:nvSpPr>
        <p:spPr bwMode="auto">
          <a:xfrm>
            <a:off x="3497047" y="1368652"/>
            <a:ext cx="868680" cy="868680"/>
          </a:xfrm>
          <a:prstGeom prst="roundRect">
            <a:avLst>
              <a:gd name="adj" fmla="val 5442"/>
            </a:avLst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36" name="135 Rectángulo redondeado"/>
          <p:cNvSpPr/>
          <p:nvPr/>
        </p:nvSpPr>
        <p:spPr bwMode="auto">
          <a:xfrm>
            <a:off x="3497047" y="4729308"/>
            <a:ext cx="868680" cy="868680"/>
          </a:xfrm>
          <a:prstGeom prst="roundRect">
            <a:avLst>
              <a:gd name="adj" fmla="val 5442"/>
            </a:avLst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37" name="136 Rectángulo redondeado"/>
          <p:cNvSpPr/>
          <p:nvPr/>
        </p:nvSpPr>
        <p:spPr bwMode="auto">
          <a:xfrm>
            <a:off x="1820648" y="4730880"/>
            <a:ext cx="868680" cy="868680"/>
          </a:xfrm>
          <a:prstGeom prst="roundRect">
            <a:avLst>
              <a:gd name="adj" fmla="val 5442"/>
            </a:avLst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38" name="137 Rectángulo redondeado"/>
          <p:cNvSpPr/>
          <p:nvPr/>
        </p:nvSpPr>
        <p:spPr bwMode="auto">
          <a:xfrm>
            <a:off x="139534" y="4723024"/>
            <a:ext cx="868680" cy="868680"/>
          </a:xfrm>
          <a:prstGeom prst="roundRect">
            <a:avLst>
              <a:gd name="adj" fmla="val 5442"/>
            </a:avLst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40" name="AutoShape 384"/>
          <p:cNvSpPr>
            <a:spLocks noChangeArrowheads="1"/>
          </p:cNvSpPr>
          <p:nvPr/>
        </p:nvSpPr>
        <p:spPr bwMode="auto">
          <a:xfrm>
            <a:off x="6351792" y="2545751"/>
            <a:ext cx="1292185" cy="113252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AutoShape 148"/>
          <p:cNvSpPr>
            <a:spLocks noChangeArrowheads="1"/>
          </p:cNvSpPr>
          <p:nvPr/>
        </p:nvSpPr>
        <p:spPr bwMode="auto">
          <a:xfrm rot="5400000">
            <a:off x="5686818" y="2746194"/>
            <a:ext cx="342796" cy="293772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190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AutoShape 149"/>
          <p:cNvSpPr>
            <a:spLocks noChangeShapeType="1"/>
          </p:cNvSpPr>
          <p:nvPr/>
        </p:nvSpPr>
        <p:spPr bwMode="auto">
          <a:xfrm>
            <a:off x="6148572" y="3084011"/>
            <a:ext cx="2502429" cy="1953"/>
          </a:xfrm>
          <a:prstGeom prst="straightConnector1">
            <a:avLst/>
          </a:prstGeom>
          <a:noFill/>
          <a:ln w="19050">
            <a:solidFill>
              <a:srgbClr val="5A5A5A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AutoShape 150"/>
          <p:cNvSpPr>
            <a:spLocks noChangeShapeType="1"/>
          </p:cNvSpPr>
          <p:nvPr/>
        </p:nvSpPr>
        <p:spPr bwMode="auto">
          <a:xfrm>
            <a:off x="6148572" y="4148535"/>
            <a:ext cx="2502429" cy="977"/>
          </a:xfrm>
          <a:prstGeom prst="straightConnector1">
            <a:avLst/>
          </a:prstGeom>
          <a:noFill/>
          <a:ln w="19050">
            <a:solidFill>
              <a:srgbClr val="5A5A5A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AutoShape 151"/>
          <p:cNvSpPr>
            <a:spLocks noChangeShapeType="1"/>
          </p:cNvSpPr>
          <p:nvPr/>
        </p:nvSpPr>
        <p:spPr bwMode="auto">
          <a:xfrm>
            <a:off x="6955713" y="2457016"/>
            <a:ext cx="976" cy="2480633"/>
          </a:xfrm>
          <a:prstGeom prst="straightConnector1">
            <a:avLst/>
          </a:prstGeom>
          <a:noFill/>
          <a:ln w="19050">
            <a:solidFill>
              <a:srgbClr val="5A5A5A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AutoShape 152"/>
          <p:cNvSpPr>
            <a:spLocks noChangeShapeType="1"/>
          </p:cNvSpPr>
          <p:nvPr/>
        </p:nvSpPr>
        <p:spPr bwMode="auto">
          <a:xfrm>
            <a:off x="8067361" y="2457016"/>
            <a:ext cx="3904" cy="2480633"/>
          </a:xfrm>
          <a:prstGeom prst="straightConnector1">
            <a:avLst/>
          </a:prstGeom>
          <a:noFill/>
          <a:ln w="19050">
            <a:solidFill>
              <a:srgbClr val="5A5A5A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6" name="Group 153"/>
          <p:cNvGrpSpPr>
            <a:grpSpLocks/>
          </p:cNvGrpSpPr>
          <p:nvPr/>
        </p:nvGrpSpPr>
        <p:grpSpPr bwMode="auto">
          <a:xfrm>
            <a:off x="6413064" y="2613276"/>
            <a:ext cx="542648" cy="472688"/>
            <a:chOff x="7353" y="3221"/>
            <a:chExt cx="477" cy="413"/>
          </a:xfrm>
        </p:grpSpPr>
        <p:sp>
          <p:nvSpPr>
            <p:cNvPr id="147" name="AutoShape 154"/>
            <p:cNvSpPr>
              <a:spLocks noChangeArrowheads="1"/>
            </p:cNvSpPr>
            <p:nvPr/>
          </p:nvSpPr>
          <p:spPr bwMode="auto">
            <a:xfrm rot="5400000">
              <a:off x="7457" y="3241"/>
              <a:ext cx="300" cy="259"/>
            </a:xfrm>
            <a:prstGeom prst="triangle">
              <a:avLst>
                <a:gd name="adj" fmla="val 50000"/>
              </a:avLst>
            </a:prstGeom>
            <a:solidFill>
              <a:srgbClr val="D8D8D8"/>
            </a:solidFill>
            <a:ln w="19050">
              <a:solidFill>
                <a:srgbClr val="40404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AutoShape 155"/>
            <p:cNvSpPr>
              <a:spLocks noChangeShapeType="1"/>
            </p:cNvSpPr>
            <p:nvPr/>
          </p:nvSpPr>
          <p:spPr bwMode="auto">
            <a:xfrm rot="10800000" flipV="1">
              <a:off x="7353" y="3372"/>
              <a:ext cx="125" cy="262"/>
            </a:xfrm>
            <a:prstGeom prst="bentConnector2">
              <a:avLst/>
            </a:prstGeom>
            <a:noFill/>
            <a:ln w="19050">
              <a:solidFill>
                <a:srgbClr val="5A5A5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AutoShape 156"/>
            <p:cNvSpPr>
              <a:spLocks noChangeShapeType="1"/>
            </p:cNvSpPr>
            <p:nvPr/>
          </p:nvSpPr>
          <p:spPr bwMode="auto">
            <a:xfrm>
              <a:off x="7737" y="3372"/>
              <a:ext cx="93" cy="0"/>
            </a:xfrm>
            <a:prstGeom prst="straightConnector1">
              <a:avLst/>
            </a:prstGeom>
            <a:noFill/>
            <a:ln w="19050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0" name="Oval 157"/>
          <p:cNvSpPr>
            <a:spLocks noChangeArrowheads="1"/>
          </p:cNvSpPr>
          <p:nvPr/>
        </p:nvSpPr>
        <p:spPr bwMode="auto">
          <a:xfrm>
            <a:off x="6910817" y="2750004"/>
            <a:ext cx="79055" cy="82037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1" name="Group 158"/>
          <p:cNvGrpSpPr>
            <a:grpSpLocks/>
          </p:cNvGrpSpPr>
          <p:nvPr/>
        </p:nvGrpSpPr>
        <p:grpSpPr bwMode="auto">
          <a:xfrm>
            <a:off x="7523737" y="3678777"/>
            <a:ext cx="543624" cy="472688"/>
            <a:chOff x="7353" y="3221"/>
            <a:chExt cx="477" cy="413"/>
          </a:xfrm>
        </p:grpSpPr>
        <p:sp>
          <p:nvSpPr>
            <p:cNvPr id="152" name="AutoShape 159"/>
            <p:cNvSpPr>
              <a:spLocks noChangeArrowheads="1"/>
            </p:cNvSpPr>
            <p:nvPr/>
          </p:nvSpPr>
          <p:spPr bwMode="auto">
            <a:xfrm rot="5400000">
              <a:off x="7457" y="3241"/>
              <a:ext cx="300" cy="259"/>
            </a:xfrm>
            <a:prstGeom prst="triangle">
              <a:avLst>
                <a:gd name="adj" fmla="val 50000"/>
              </a:avLst>
            </a:prstGeom>
            <a:solidFill>
              <a:srgbClr val="D8D8D8"/>
            </a:solidFill>
            <a:ln w="19050">
              <a:solidFill>
                <a:srgbClr val="40404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AutoShape 160"/>
            <p:cNvSpPr>
              <a:spLocks noChangeShapeType="1"/>
            </p:cNvSpPr>
            <p:nvPr/>
          </p:nvSpPr>
          <p:spPr bwMode="auto">
            <a:xfrm rot="10800000" flipV="1">
              <a:off x="7353" y="3372"/>
              <a:ext cx="125" cy="262"/>
            </a:xfrm>
            <a:prstGeom prst="bentConnector2">
              <a:avLst/>
            </a:prstGeom>
            <a:noFill/>
            <a:ln w="19050">
              <a:solidFill>
                <a:srgbClr val="5A5A5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AutoShape 161"/>
            <p:cNvSpPr>
              <a:spLocks noChangeShapeType="1"/>
            </p:cNvSpPr>
            <p:nvPr/>
          </p:nvSpPr>
          <p:spPr bwMode="auto">
            <a:xfrm>
              <a:off x="7737" y="3372"/>
              <a:ext cx="93" cy="0"/>
            </a:xfrm>
            <a:prstGeom prst="straightConnector1">
              <a:avLst/>
            </a:prstGeom>
            <a:noFill/>
            <a:ln w="19050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5" name="Group 162"/>
          <p:cNvGrpSpPr>
            <a:grpSpLocks/>
          </p:cNvGrpSpPr>
          <p:nvPr/>
        </p:nvGrpSpPr>
        <p:grpSpPr bwMode="auto">
          <a:xfrm>
            <a:off x="6413064" y="3677800"/>
            <a:ext cx="543624" cy="471711"/>
            <a:chOff x="7353" y="3221"/>
            <a:chExt cx="477" cy="413"/>
          </a:xfrm>
        </p:grpSpPr>
        <p:sp>
          <p:nvSpPr>
            <p:cNvPr id="156" name="AutoShape 163"/>
            <p:cNvSpPr>
              <a:spLocks noChangeArrowheads="1"/>
            </p:cNvSpPr>
            <p:nvPr/>
          </p:nvSpPr>
          <p:spPr bwMode="auto">
            <a:xfrm rot="5400000">
              <a:off x="7457" y="3241"/>
              <a:ext cx="300" cy="259"/>
            </a:xfrm>
            <a:prstGeom prst="triangle">
              <a:avLst>
                <a:gd name="adj" fmla="val 50000"/>
              </a:avLst>
            </a:prstGeom>
            <a:solidFill>
              <a:srgbClr val="D8D8D8"/>
            </a:solidFill>
            <a:ln w="19050">
              <a:solidFill>
                <a:srgbClr val="40404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AutoShape 164"/>
            <p:cNvSpPr>
              <a:spLocks noChangeShapeType="1"/>
            </p:cNvSpPr>
            <p:nvPr/>
          </p:nvSpPr>
          <p:spPr bwMode="auto">
            <a:xfrm rot="10800000" flipV="1">
              <a:off x="7353" y="3372"/>
              <a:ext cx="125" cy="262"/>
            </a:xfrm>
            <a:prstGeom prst="bentConnector2">
              <a:avLst/>
            </a:prstGeom>
            <a:noFill/>
            <a:ln w="19050">
              <a:solidFill>
                <a:srgbClr val="5A5A5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AutoShape 165"/>
            <p:cNvSpPr>
              <a:spLocks noChangeShapeType="1"/>
            </p:cNvSpPr>
            <p:nvPr/>
          </p:nvSpPr>
          <p:spPr bwMode="auto">
            <a:xfrm>
              <a:off x="7737" y="3372"/>
              <a:ext cx="93" cy="0"/>
            </a:xfrm>
            <a:prstGeom prst="straightConnector1">
              <a:avLst/>
            </a:prstGeom>
            <a:noFill/>
            <a:ln w="19050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9" name="Group 166"/>
          <p:cNvGrpSpPr>
            <a:grpSpLocks/>
          </p:cNvGrpSpPr>
          <p:nvPr/>
        </p:nvGrpSpPr>
        <p:grpSpPr bwMode="auto">
          <a:xfrm>
            <a:off x="7523737" y="2609370"/>
            <a:ext cx="543624" cy="471711"/>
            <a:chOff x="7353" y="3221"/>
            <a:chExt cx="477" cy="413"/>
          </a:xfrm>
        </p:grpSpPr>
        <p:sp>
          <p:nvSpPr>
            <p:cNvPr id="160" name="AutoShape 167"/>
            <p:cNvSpPr>
              <a:spLocks noChangeArrowheads="1"/>
            </p:cNvSpPr>
            <p:nvPr/>
          </p:nvSpPr>
          <p:spPr bwMode="auto">
            <a:xfrm rot="5400000">
              <a:off x="7457" y="3241"/>
              <a:ext cx="300" cy="259"/>
            </a:xfrm>
            <a:prstGeom prst="triangle">
              <a:avLst>
                <a:gd name="adj" fmla="val 50000"/>
              </a:avLst>
            </a:prstGeom>
            <a:solidFill>
              <a:srgbClr val="D8D8D8"/>
            </a:solidFill>
            <a:ln w="19050">
              <a:solidFill>
                <a:srgbClr val="40404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AutoShape 168"/>
            <p:cNvSpPr>
              <a:spLocks noChangeShapeType="1"/>
            </p:cNvSpPr>
            <p:nvPr/>
          </p:nvSpPr>
          <p:spPr bwMode="auto">
            <a:xfrm rot="10800000" flipV="1">
              <a:off x="7353" y="3372"/>
              <a:ext cx="125" cy="262"/>
            </a:xfrm>
            <a:prstGeom prst="bentConnector2">
              <a:avLst/>
            </a:prstGeom>
            <a:noFill/>
            <a:ln w="19050">
              <a:solidFill>
                <a:srgbClr val="5A5A5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AutoShape 169"/>
            <p:cNvSpPr>
              <a:spLocks noChangeShapeType="1"/>
            </p:cNvSpPr>
            <p:nvPr/>
          </p:nvSpPr>
          <p:spPr bwMode="auto">
            <a:xfrm>
              <a:off x="7737" y="3372"/>
              <a:ext cx="93" cy="0"/>
            </a:xfrm>
            <a:prstGeom prst="straightConnector1">
              <a:avLst/>
            </a:prstGeom>
            <a:noFill/>
            <a:ln w="19050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3" name="Oval 170"/>
          <p:cNvSpPr>
            <a:spLocks noChangeArrowheads="1"/>
          </p:cNvSpPr>
          <p:nvPr/>
        </p:nvSpPr>
        <p:spPr bwMode="auto">
          <a:xfrm>
            <a:off x="6375001" y="3033226"/>
            <a:ext cx="79055" cy="82037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Oval 171"/>
          <p:cNvSpPr>
            <a:spLocks noChangeArrowheads="1"/>
          </p:cNvSpPr>
          <p:nvPr/>
        </p:nvSpPr>
        <p:spPr bwMode="auto">
          <a:xfrm>
            <a:off x="8027346" y="2744144"/>
            <a:ext cx="80031" cy="800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Oval 172"/>
          <p:cNvSpPr>
            <a:spLocks noChangeArrowheads="1"/>
          </p:cNvSpPr>
          <p:nvPr/>
        </p:nvSpPr>
        <p:spPr bwMode="auto">
          <a:xfrm>
            <a:off x="6910817" y="3810622"/>
            <a:ext cx="79055" cy="81060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Oval 173"/>
          <p:cNvSpPr>
            <a:spLocks noChangeArrowheads="1"/>
          </p:cNvSpPr>
          <p:nvPr/>
        </p:nvSpPr>
        <p:spPr bwMode="auto">
          <a:xfrm>
            <a:off x="6375001" y="4102633"/>
            <a:ext cx="79055" cy="800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Oval 174"/>
          <p:cNvSpPr>
            <a:spLocks noChangeArrowheads="1"/>
          </p:cNvSpPr>
          <p:nvPr/>
        </p:nvSpPr>
        <p:spPr bwMode="auto">
          <a:xfrm>
            <a:off x="7479817" y="4107516"/>
            <a:ext cx="81007" cy="81060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Oval 175"/>
          <p:cNvSpPr>
            <a:spLocks noChangeArrowheads="1"/>
          </p:cNvSpPr>
          <p:nvPr/>
        </p:nvSpPr>
        <p:spPr bwMode="auto">
          <a:xfrm>
            <a:off x="8027346" y="3810622"/>
            <a:ext cx="80031" cy="81060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AutoShape 176"/>
          <p:cNvSpPr>
            <a:spLocks noChangeShapeType="1"/>
          </p:cNvSpPr>
          <p:nvPr/>
        </p:nvSpPr>
        <p:spPr bwMode="auto">
          <a:xfrm>
            <a:off x="7810677" y="2593744"/>
            <a:ext cx="976" cy="97663"/>
          </a:xfrm>
          <a:prstGeom prst="straightConnector1">
            <a:avLst/>
          </a:prstGeom>
          <a:noFill/>
          <a:ln w="31750">
            <a:solidFill>
              <a:srgbClr val="40404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AutoShape 177"/>
          <p:cNvSpPr>
            <a:spLocks noChangeShapeType="1"/>
          </p:cNvSpPr>
          <p:nvPr/>
        </p:nvSpPr>
        <p:spPr bwMode="auto">
          <a:xfrm>
            <a:off x="6692196" y="2593744"/>
            <a:ext cx="976" cy="97663"/>
          </a:xfrm>
          <a:prstGeom prst="straightConnector1">
            <a:avLst/>
          </a:prstGeom>
          <a:noFill/>
          <a:ln w="31750">
            <a:solidFill>
              <a:srgbClr val="40404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AutoShape 178"/>
          <p:cNvSpPr>
            <a:spLocks noChangeShapeType="1"/>
          </p:cNvSpPr>
          <p:nvPr/>
        </p:nvSpPr>
        <p:spPr bwMode="auto">
          <a:xfrm>
            <a:off x="6692196" y="3661198"/>
            <a:ext cx="976" cy="96686"/>
          </a:xfrm>
          <a:prstGeom prst="straightConnector1">
            <a:avLst/>
          </a:prstGeom>
          <a:noFill/>
          <a:ln w="31750">
            <a:solidFill>
              <a:srgbClr val="40404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AutoShape 179"/>
          <p:cNvSpPr>
            <a:spLocks noChangeShapeType="1"/>
          </p:cNvSpPr>
          <p:nvPr/>
        </p:nvSpPr>
        <p:spPr bwMode="auto">
          <a:xfrm>
            <a:off x="7811653" y="3673894"/>
            <a:ext cx="976" cy="96686"/>
          </a:xfrm>
          <a:prstGeom prst="straightConnector1">
            <a:avLst/>
          </a:prstGeom>
          <a:noFill/>
          <a:ln w="31750">
            <a:solidFill>
              <a:srgbClr val="40404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3" name="Group 180"/>
          <p:cNvGrpSpPr>
            <a:grpSpLocks/>
          </p:cNvGrpSpPr>
          <p:nvPr/>
        </p:nvGrpSpPr>
        <p:grpSpPr bwMode="auto">
          <a:xfrm rot="16200000" flipV="1">
            <a:off x="6907711" y="3115418"/>
            <a:ext cx="543981" cy="472377"/>
            <a:chOff x="7353" y="3221"/>
            <a:chExt cx="477" cy="413"/>
          </a:xfrm>
        </p:grpSpPr>
        <p:sp>
          <p:nvSpPr>
            <p:cNvPr id="174" name="AutoShape 181"/>
            <p:cNvSpPr>
              <a:spLocks noChangeArrowheads="1"/>
            </p:cNvSpPr>
            <p:nvPr/>
          </p:nvSpPr>
          <p:spPr bwMode="auto">
            <a:xfrm rot="5400000">
              <a:off x="7457" y="3241"/>
              <a:ext cx="300" cy="259"/>
            </a:xfrm>
            <a:prstGeom prst="triangle">
              <a:avLst>
                <a:gd name="adj" fmla="val 50000"/>
              </a:avLst>
            </a:prstGeom>
            <a:solidFill>
              <a:srgbClr val="D8D8D8"/>
            </a:solidFill>
            <a:ln w="19050">
              <a:solidFill>
                <a:srgbClr val="40404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AutoShape 182"/>
            <p:cNvSpPr>
              <a:spLocks noChangeShapeType="1"/>
            </p:cNvSpPr>
            <p:nvPr/>
          </p:nvSpPr>
          <p:spPr bwMode="auto">
            <a:xfrm rot="10800000" flipV="1">
              <a:off x="7353" y="3372"/>
              <a:ext cx="125" cy="262"/>
            </a:xfrm>
            <a:prstGeom prst="bentConnector2">
              <a:avLst/>
            </a:prstGeom>
            <a:noFill/>
            <a:ln w="19050">
              <a:solidFill>
                <a:srgbClr val="5A5A5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AutoShape 183"/>
            <p:cNvSpPr>
              <a:spLocks noChangeShapeType="1"/>
            </p:cNvSpPr>
            <p:nvPr/>
          </p:nvSpPr>
          <p:spPr bwMode="auto">
            <a:xfrm>
              <a:off x="7737" y="3372"/>
              <a:ext cx="93" cy="0"/>
            </a:xfrm>
            <a:prstGeom prst="straightConnector1">
              <a:avLst/>
            </a:prstGeom>
            <a:noFill/>
            <a:ln w="19050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7" name="Group 184"/>
          <p:cNvGrpSpPr>
            <a:grpSpLocks/>
          </p:cNvGrpSpPr>
          <p:nvPr/>
        </p:nvGrpSpPr>
        <p:grpSpPr bwMode="auto">
          <a:xfrm rot="16200000" flipV="1">
            <a:off x="8024239" y="3115418"/>
            <a:ext cx="543981" cy="471401"/>
            <a:chOff x="7353" y="3221"/>
            <a:chExt cx="477" cy="413"/>
          </a:xfrm>
        </p:grpSpPr>
        <p:sp>
          <p:nvSpPr>
            <p:cNvPr id="178" name="AutoShape 185"/>
            <p:cNvSpPr>
              <a:spLocks noChangeArrowheads="1"/>
            </p:cNvSpPr>
            <p:nvPr/>
          </p:nvSpPr>
          <p:spPr bwMode="auto">
            <a:xfrm rot="5400000">
              <a:off x="7457" y="3241"/>
              <a:ext cx="300" cy="259"/>
            </a:xfrm>
            <a:prstGeom prst="triangle">
              <a:avLst>
                <a:gd name="adj" fmla="val 50000"/>
              </a:avLst>
            </a:prstGeom>
            <a:solidFill>
              <a:srgbClr val="D8D8D8"/>
            </a:solidFill>
            <a:ln w="19050">
              <a:solidFill>
                <a:srgbClr val="40404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AutoShape 186"/>
            <p:cNvSpPr>
              <a:spLocks noChangeShapeType="1"/>
            </p:cNvSpPr>
            <p:nvPr/>
          </p:nvSpPr>
          <p:spPr bwMode="auto">
            <a:xfrm rot="10800000" flipV="1">
              <a:off x="7353" y="3372"/>
              <a:ext cx="125" cy="262"/>
            </a:xfrm>
            <a:prstGeom prst="bentConnector2">
              <a:avLst/>
            </a:prstGeom>
            <a:noFill/>
            <a:ln w="19050">
              <a:solidFill>
                <a:srgbClr val="5A5A5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AutoShape 187"/>
            <p:cNvSpPr>
              <a:spLocks noChangeShapeType="1"/>
            </p:cNvSpPr>
            <p:nvPr/>
          </p:nvSpPr>
          <p:spPr bwMode="auto">
            <a:xfrm>
              <a:off x="7737" y="3372"/>
              <a:ext cx="93" cy="0"/>
            </a:xfrm>
            <a:prstGeom prst="straightConnector1">
              <a:avLst/>
            </a:prstGeom>
            <a:noFill/>
            <a:ln w="19050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1" name="Group 188"/>
          <p:cNvGrpSpPr>
            <a:grpSpLocks/>
          </p:cNvGrpSpPr>
          <p:nvPr/>
        </p:nvGrpSpPr>
        <p:grpSpPr bwMode="auto">
          <a:xfrm rot="16200000" flipV="1">
            <a:off x="6964860" y="4249547"/>
            <a:ext cx="544958" cy="472377"/>
            <a:chOff x="7353" y="3221"/>
            <a:chExt cx="477" cy="413"/>
          </a:xfrm>
        </p:grpSpPr>
        <p:sp>
          <p:nvSpPr>
            <p:cNvPr id="182" name="AutoShape 189"/>
            <p:cNvSpPr>
              <a:spLocks noChangeArrowheads="1"/>
            </p:cNvSpPr>
            <p:nvPr/>
          </p:nvSpPr>
          <p:spPr bwMode="auto">
            <a:xfrm rot="5400000">
              <a:off x="7457" y="3241"/>
              <a:ext cx="300" cy="259"/>
            </a:xfrm>
            <a:prstGeom prst="triangle">
              <a:avLst>
                <a:gd name="adj" fmla="val 50000"/>
              </a:avLst>
            </a:prstGeom>
            <a:solidFill>
              <a:srgbClr val="D8D8D8"/>
            </a:solidFill>
            <a:ln w="19050">
              <a:solidFill>
                <a:srgbClr val="40404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AutoShape 190"/>
            <p:cNvSpPr>
              <a:spLocks noChangeShapeType="1"/>
            </p:cNvSpPr>
            <p:nvPr/>
          </p:nvSpPr>
          <p:spPr bwMode="auto">
            <a:xfrm rot="10800000" flipV="1">
              <a:off x="7353" y="3372"/>
              <a:ext cx="125" cy="262"/>
            </a:xfrm>
            <a:prstGeom prst="bentConnector2">
              <a:avLst/>
            </a:prstGeom>
            <a:noFill/>
            <a:ln w="19050">
              <a:solidFill>
                <a:srgbClr val="5A5A5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AutoShape 191"/>
            <p:cNvSpPr>
              <a:spLocks noChangeShapeType="1"/>
            </p:cNvSpPr>
            <p:nvPr/>
          </p:nvSpPr>
          <p:spPr bwMode="auto">
            <a:xfrm>
              <a:off x="7737" y="3372"/>
              <a:ext cx="93" cy="0"/>
            </a:xfrm>
            <a:prstGeom prst="straightConnector1">
              <a:avLst/>
            </a:prstGeom>
            <a:noFill/>
            <a:ln w="19050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9" name="AutoShape 196"/>
          <p:cNvSpPr>
            <a:spLocks noChangeShapeType="1"/>
          </p:cNvSpPr>
          <p:nvPr/>
        </p:nvSpPr>
        <p:spPr bwMode="auto">
          <a:xfrm>
            <a:off x="6025598" y="2892592"/>
            <a:ext cx="107359" cy="1953"/>
          </a:xfrm>
          <a:prstGeom prst="straightConnector1">
            <a:avLst/>
          </a:prstGeom>
          <a:noFill/>
          <a:ln w="19050">
            <a:solidFill>
              <a:srgbClr val="40404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Oval 197"/>
          <p:cNvSpPr>
            <a:spLocks noChangeArrowheads="1"/>
          </p:cNvSpPr>
          <p:nvPr/>
        </p:nvSpPr>
        <p:spPr bwMode="auto">
          <a:xfrm>
            <a:off x="6116364" y="2848644"/>
            <a:ext cx="80031" cy="81060"/>
          </a:xfrm>
          <a:prstGeom prst="ellipse">
            <a:avLst/>
          </a:prstGeom>
          <a:solidFill>
            <a:srgbClr val="FFFFFF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Oval 198"/>
          <p:cNvSpPr>
            <a:spLocks noChangeArrowheads="1"/>
          </p:cNvSpPr>
          <p:nvPr/>
        </p:nvSpPr>
        <p:spPr bwMode="auto">
          <a:xfrm>
            <a:off x="6115388" y="3050805"/>
            <a:ext cx="80031" cy="81060"/>
          </a:xfrm>
          <a:prstGeom prst="ellipse">
            <a:avLst/>
          </a:prstGeom>
          <a:solidFill>
            <a:srgbClr val="FFFFFF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Oval 199"/>
          <p:cNvSpPr>
            <a:spLocks noChangeArrowheads="1"/>
          </p:cNvSpPr>
          <p:nvPr/>
        </p:nvSpPr>
        <p:spPr bwMode="auto">
          <a:xfrm>
            <a:off x="6116364" y="3274453"/>
            <a:ext cx="80031" cy="820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AutoShape 200"/>
          <p:cNvSpPr>
            <a:spLocks noChangeShapeType="1"/>
          </p:cNvSpPr>
          <p:nvPr/>
        </p:nvSpPr>
        <p:spPr bwMode="auto">
          <a:xfrm flipH="1">
            <a:off x="5913359" y="3090847"/>
            <a:ext cx="202029" cy="1953"/>
          </a:xfrm>
          <a:prstGeom prst="straightConnector1">
            <a:avLst/>
          </a:prstGeom>
          <a:noFill/>
          <a:ln w="19050">
            <a:solidFill>
              <a:srgbClr val="40404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AutoShape 255"/>
          <p:cNvSpPr>
            <a:spLocks noChangeShapeType="1"/>
          </p:cNvSpPr>
          <p:nvPr/>
        </p:nvSpPr>
        <p:spPr bwMode="auto">
          <a:xfrm flipH="1">
            <a:off x="5454646" y="3315471"/>
            <a:ext cx="661719" cy="977"/>
          </a:xfrm>
          <a:prstGeom prst="straightConnector1">
            <a:avLst/>
          </a:prstGeom>
          <a:noFill/>
          <a:ln w="19050">
            <a:solidFill>
              <a:srgbClr val="5A5A5A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AutoShape 256"/>
          <p:cNvSpPr>
            <a:spLocks noChangeShapeType="1"/>
          </p:cNvSpPr>
          <p:nvPr/>
        </p:nvSpPr>
        <p:spPr bwMode="auto">
          <a:xfrm>
            <a:off x="5454646" y="2892592"/>
            <a:ext cx="243997" cy="977"/>
          </a:xfrm>
          <a:prstGeom prst="straightConnector1">
            <a:avLst/>
          </a:prstGeom>
          <a:noFill/>
          <a:ln w="19050">
            <a:solidFill>
              <a:srgbClr val="5A5A5A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0" name="229 Grupo"/>
          <p:cNvGrpSpPr/>
          <p:nvPr/>
        </p:nvGrpSpPr>
        <p:grpSpPr>
          <a:xfrm>
            <a:off x="5423414" y="3778393"/>
            <a:ext cx="741750" cy="634808"/>
            <a:chOff x="5423414" y="3778393"/>
            <a:chExt cx="741750" cy="634808"/>
          </a:xfrm>
        </p:grpSpPr>
        <p:sp>
          <p:nvSpPr>
            <p:cNvPr id="196" name="AutoShape 257"/>
            <p:cNvSpPr>
              <a:spLocks noChangeArrowheads="1"/>
            </p:cNvSpPr>
            <p:nvPr/>
          </p:nvSpPr>
          <p:spPr bwMode="auto">
            <a:xfrm rot="5400000">
              <a:off x="5655586" y="3802905"/>
              <a:ext cx="342796" cy="293772"/>
            </a:xfrm>
            <a:prstGeom prst="triangle">
              <a:avLst>
                <a:gd name="adj" fmla="val 50000"/>
              </a:avLst>
            </a:prstGeom>
            <a:solidFill>
              <a:srgbClr val="D8D8D8"/>
            </a:solidFill>
            <a:ln w="19050">
              <a:solidFill>
                <a:srgbClr val="40404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AutoShape 258"/>
            <p:cNvSpPr>
              <a:spLocks noChangeShapeType="1"/>
            </p:cNvSpPr>
            <p:nvPr/>
          </p:nvSpPr>
          <p:spPr bwMode="auto">
            <a:xfrm>
              <a:off x="5994366" y="3949303"/>
              <a:ext cx="107359" cy="1953"/>
            </a:xfrm>
            <a:prstGeom prst="straightConnector1">
              <a:avLst/>
            </a:prstGeom>
            <a:noFill/>
            <a:ln w="19050">
              <a:solidFill>
                <a:srgbClr val="404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Oval 259"/>
            <p:cNvSpPr>
              <a:spLocks noChangeArrowheads="1"/>
            </p:cNvSpPr>
            <p:nvPr/>
          </p:nvSpPr>
          <p:spPr bwMode="auto">
            <a:xfrm>
              <a:off x="6085133" y="3905354"/>
              <a:ext cx="80031" cy="810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Oval 260"/>
            <p:cNvSpPr>
              <a:spLocks noChangeArrowheads="1"/>
            </p:cNvSpPr>
            <p:nvPr/>
          </p:nvSpPr>
          <p:spPr bwMode="auto">
            <a:xfrm>
              <a:off x="6084157" y="4107516"/>
              <a:ext cx="80031" cy="810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Oval 261"/>
            <p:cNvSpPr>
              <a:spLocks noChangeArrowheads="1"/>
            </p:cNvSpPr>
            <p:nvPr/>
          </p:nvSpPr>
          <p:spPr bwMode="auto">
            <a:xfrm>
              <a:off x="6085133" y="4331164"/>
              <a:ext cx="80031" cy="8203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AutoShape 262"/>
            <p:cNvSpPr>
              <a:spLocks noChangeShapeType="1"/>
            </p:cNvSpPr>
            <p:nvPr/>
          </p:nvSpPr>
          <p:spPr bwMode="auto">
            <a:xfrm flipH="1">
              <a:off x="5882128" y="4147558"/>
              <a:ext cx="202029" cy="1953"/>
            </a:xfrm>
            <a:prstGeom prst="straightConnector1">
              <a:avLst/>
            </a:prstGeom>
            <a:noFill/>
            <a:ln w="19050">
              <a:solidFill>
                <a:srgbClr val="404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AutoShape 263"/>
            <p:cNvSpPr>
              <a:spLocks noChangeShapeType="1"/>
            </p:cNvSpPr>
            <p:nvPr/>
          </p:nvSpPr>
          <p:spPr bwMode="auto">
            <a:xfrm flipH="1">
              <a:off x="5423414" y="4372182"/>
              <a:ext cx="661719" cy="977"/>
            </a:xfrm>
            <a:prstGeom prst="straightConnector1">
              <a:avLst/>
            </a:prstGeom>
            <a:noFill/>
            <a:ln w="19050">
              <a:solidFill>
                <a:srgbClr val="5A5A5A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AutoShape 264"/>
            <p:cNvSpPr>
              <a:spLocks noChangeShapeType="1"/>
            </p:cNvSpPr>
            <p:nvPr/>
          </p:nvSpPr>
          <p:spPr bwMode="auto">
            <a:xfrm>
              <a:off x="5423414" y="3949303"/>
              <a:ext cx="243997" cy="977"/>
            </a:xfrm>
            <a:prstGeom prst="straightConnector1">
              <a:avLst/>
            </a:prstGeom>
            <a:noFill/>
            <a:ln w="19050">
              <a:solidFill>
                <a:srgbClr val="5A5A5A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9" name="228 Grupo"/>
          <p:cNvGrpSpPr/>
          <p:nvPr/>
        </p:nvGrpSpPr>
        <p:grpSpPr>
          <a:xfrm>
            <a:off x="6585814" y="4912746"/>
            <a:ext cx="634391" cy="749072"/>
            <a:chOff x="6585814" y="4912746"/>
            <a:chExt cx="634391" cy="749072"/>
          </a:xfrm>
        </p:grpSpPr>
        <p:sp>
          <p:nvSpPr>
            <p:cNvPr id="204" name="AutoShape 265"/>
            <p:cNvSpPr>
              <a:spLocks noChangeArrowheads="1"/>
            </p:cNvSpPr>
            <p:nvPr/>
          </p:nvSpPr>
          <p:spPr bwMode="auto">
            <a:xfrm>
              <a:off x="6585814" y="5110513"/>
              <a:ext cx="342571" cy="293965"/>
            </a:xfrm>
            <a:prstGeom prst="triangle">
              <a:avLst>
                <a:gd name="adj" fmla="val 50000"/>
              </a:avLst>
            </a:prstGeom>
            <a:solidFill>
              <a:srgbClr val="D8D8D8"/>
            </a:solidFill>
            <a:ln w="19050">
              <a:solidFill>
                <a:srgbClr val="40404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AutoShape 266"/>
            <p:cNvSpPr>
              <a:spLocks noChangeShapeType="1"/>
            </p:cNvSpPr>
            <p:nvPr/>
          </p:nvSpPr>
          <p:spPr bwMode="auto">
            <a:xfrm rot="16200000">
              <a:off x="6703873" y="5036290"/>
              <a:ext cx="107429" cy="1952"/>
            </a:xfrm>
            <a:prstGeom prst="straightConnector1">
              <a:avLst/>
            </a:prstGeom>
            <a:noFill/>
            <a:ln w="19050">
              <a:solidFill>
                <a:srgbClr val="404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Oval 267"/>
            <p:cNvSpPr>
              <a:spLocks noChangeArrowheads="1"/>
            </p:cNvSpPr>
            <p:nvPr/>
          </p:nvSpPr>
          <p:spPr bwMode="auto">
            <a:xfrm rot="16200000">
              <a:off x="6713642" y="4919120"/>
              <a:ext cx="80083" cy="8100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268"/>
            <p:cNvSpPr>
              <a:spLocks noChangeArrowheads="1"/>
            </p:cNvSpPr>
            <p:nvPr/>
          </p:nvSpPr>
          <p:spPr bwMode="auto">
            <a:xfrm rot="16200000">
              <a:off x="6915671" y="4912284"/>
              <a:ext cx="80083" cy="8100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269"/>
            <p:cNvSpPr>
              <a:spLocks noChangeArrowheads="1"/>
            </p:cNvSpPr>
            <p:nvPr/>
          </p:nvSpPr>
          <p:spPr bwMode="auto">
            <a:xfrm rot="16200000">
              <a:off x="7139172" y="4919120"/>
              <a:ext cx="80083" cy="8198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AutoShape 270"/>
            <p:cNvSpPr>
              <a:spLocks noChangeShapeType="1"/>
            </p:cNvSpPr>
            <p:nvPr/>
          </p:nvSpPr>
          <p:spPr bwMode="auto">
            <a:xfrm rot="16200000" flipH="1">
              <a:off x="6854144" y="5092934"/>
              <a:ext cx="202162" cy="1952"/>
            </a:xfrm>
            <a:prstGeom prst="straightConnector1">
              <a:avLst/>
            </a:prstGeom>
            <a:noFill/>
            <a:ln w="19050">
              <a:solidFill>
                <a:srgbClr val="404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AutoShape 271"/>
            <p:cNvSpPr>
              <a:spLocks noChangeShapeType="1"/>
            </p:cNvSpPr>
            <p:nvPr/>
          </p:nvSpPr>
          <p:spPr bwMode="auto">
            <a:xfrm rot="16200000" flipH="1">
              <a:off x="6849113" y="5330254"/>
              <a:ext cx="662153" cy="976"/>
            </a:xfrm>
            <a:prstGeom prst="straightConnector1">
              <a:avLst/>
            </a:prstGeom>
            <a:noFill/>
            <a:ln w="19050">
              <a:solidFill>
                <a:srgbClr val="5A5A5A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AutoShape 272"/>
            <p:cNvSpPr>
              <a:spLocks noChangeShapeType="1"/>
            </p:cNvSpPr>
            <p:nvPr/>
          </p:nvSpPr>
          <p:spPr bwMode="auto">
            <a:xfrm rot="16200000">
              <a:off x="6635509" y="5539252"/>
              <a:ext cx="244157" cy="976"/>
            </a:xfrm>
            <a:prstGeom prst="straightConnector1">
              <a:avLst/>
            </a:prstGeom>
            <a:noFill/>
            <a:ln w="19050">
              <a:solidFill>
                <a:srgbClr val="5A5A5A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2" name="AutoShape 275"/>
          <p:cNvSpPr>
            <a:spLocks noChangeArrowheads="1"/>
          </p:cNvSpPr>
          <p:nvPr/>
        </p:nvSpPr>
        <p:spPr bwMode="auto">
          <a:xfrm>
            <a:off x="7702342" y="5094887"/>
            <a:ext cx="342571" cy="293965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 w="19050">
            <a:solidFill>
              <a:srgbClr val="4040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" name="AutoShape 276"/>
          <p:cNvSpPr>
            <a:spLocks noChangeShapeType="1"/>
          </p:cNvSpPr>
          <p:nvPr/>
        </p:nvSpPr>
        <p:spPr bwMode="auto">
          <a:xfrm rot="16200000">
            <a:off x="7820401" y="5020663"/>
            <a:ext cx="107429" cy="1952"/>
          </a:xfrm>
          <a:prstGeom prst="straightConnector1">
            <a:avLst/>
          </a:prstGeom>
          <a:noFill/>
          <a:ln w="19050">
            <a:solidFill>
              <a:srgbClr val="40404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" name="Oval 277"/>
          <p:cNvSpPr>
            <a:spLocks noChangeArrowheads="1"/>
          </p:cNvSpPr>
          <p:nvPr/>
        </p:nvSpPr>
        <p:spPr bwMode="auto">
          <a:xfrm rot="16200000">
            <a:off x="7830170" y="4903494"/>
            <a:ext cx="80083" cy="81007"/>
          </a:xfrm>
          <a:prstGeom prst="ellipse">
            <a:avLst/>
          </a:prstGeom>
          <a:solidFill>
            <a:srgbClr val="FFFFFF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Oval 278"/>
          <p:cNvSpPr>
            <a:spLocks noChangeArrowheads="1"/>
          </p:cNvSpPr>
          <p:nvPr/>
        </p:nvSpPr>
        <p:spPr bwMode="auto">
          <a:xfrm rot="16200000">
            <a:off x="8032199" y="4904471"/>
            <a:ext cx="80083" cy="81007"/>
          </a:xfrm>
          <a:prstGeom prst="ellipse">
            <a:avLst/>
          </a:prstGeom>
          <a:solidFill>
            <a:srgbClr val="FFFFFF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" name="Oval 279"/>
          <p:cNvSpPr>
            <a:spLocks noChangeArrowheads="1"/>
          </p:cNvSpPr>
          <p:nvPr/>
        </p:nvSpPr>
        <p:spPr bwMode="auto">
          <a:xfrm rot="16200000">
            <a:off x="8255700" y="4903494"/>
            <a:ext cx="80083" cy="81983"/>
          </a:xfrm>
          <a:prstGeom prst="ellipse">
            <a:avLst/>
          </a:prstGeom>
          <a:solidFill>
            <a:srgbClr val="FFFFFF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AutoShape 280"/>
          <p:cNvSpPr>
            <a:spLocks noChangeShapeType="1"/>
          </p:cNvSpPr>
          <p:nvPr/>
        </p:nvSpPr>
        <p:spPr bwMode="auto">
          <a:xfrm rot="16200000" flipH="1">
            <a:off x="7970672" y="5085121"/>
            <a:ext cx="202162" cy="1952"/>
          </a:xfrm>
          <a:prstGeom prst="straightConnector1">
            <a:avLst/>
          </a:prstGeom>
          <a:noFill/>
          <a:ln w="19050">
            <a:solidFill>
              <a:srgbClr val="40404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" name="AutoShape 281"/>
          <p:cNvSpPr>
            <a:spLocks noChangeShapeType="1"/>
          </p:cNvSpPr>
          <p:nvPr/>
        </p:nvSpPr>
        <p:spPr bwMode="auto">
          <a:xfrm rot="16200000" flipH="1">
            <a:off x="7965641" y="5314628"/>
            <a:ext cx="662153" cy="976"/>
          </a:xfrm>
          <a:prstGeom prst="straightConnector1">
            <a:avLst/>
          </a:prstGeom>
          <a:noFill/>
          <a:ln w="19050">
            <a:solidFill>
              <a:srgbClr val="5A5A5A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AutoShape 282"/>
          <p:cNvSpPr>
            <a:spLocks noChangeShapeType="1"/>
          </p:cNvSpPr>
          <p:nvPr/>
        </p:nvSpPr>
        <p:spPr bwMode="auto">
          <a:xfrm rot="16200000">
            <a:off x="7752037" y="5523626"/>
            <a:ext cx="244157" cy="976"/>
          </a:xfrm>
          <a:prstGeom prst="straightConnector1">
            <a:avLst/>
          </a:prstGeom>
          <a:noFill/>
          <a:ln w="19050">
            <a:solidFill>
              <a:srgbClr val="5A5A5A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Oval 283"/>
          <p:cNvSpPr>
            <a:spLocks noChangeArrowheads="1"/>
          </p:cNvSpPr>
          <p:nvPr/>
        </p:nvSpPr>
        <p:spPr bwMode="auto">
          <a:xfrm>
            <a:off x="6917649" y="4641731"/>
            <a:ext cx="79055" cy="800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" name="Oval 284"/>
          <p:cNvSpPr>
            <a:spLocks noChangeArrowheads="1"/>
          </p:cNvSpPr>
          <p:nvPr/>
        </p:nvSpPr>
        <p:spPr bwMode="auto">
          <a:xfrm>
            <a:off x="7198733" y="4110446"/>
            <a:ext cx="79055" cy="800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" name="Oval 286"/>
          <p:cNvSpPr>
            <a:spLocks noChangeArrowheads="1"/>
          </p:cNvSpPr>
          <p:nvPr/>
        </p:nvSpPr>
        <p:spPr bwMode="auto">
          <a:xfrm>
            <a:off x="6909841" y="3579161"/>
            <a:ext cx="79055" cy="800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" name="Oval 287"/>
          <p:cNvSpPr>
            <a:spLocks noChangeArrowheads="1"/>
          </p:cNvSpPr>
          <p:nvPr/>
        </p:nvSpPr>
        <p:spPr bwMode="auto">
          <a:xfrm>
            <a:off x="7198733" y="3040063"/>
            <a:ext cx="79055" cy="800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8" name="227 Grupo"/>
          <p:cNvGrpSpPr/>
          <p:nvPr/>
        </p:nvGrpSpPr>
        <p:grpSpPr>
          <a:xfrm>
            <a:off x="8026370" y="4102633"/>
            <a:ext cx="505560" cy="634807"/>
            <a:chOff x="8026370" y="4102633"/>
            <a:chExt cx="505560" cy="634807"/>
          </a:xfrm>
        </p:grpSpPr>
        <p:grpSp>
          <p:nvGrpSpPr>
            <p:cNvPr id="185" name="Group 192"/>
            <p:cNvGrpSpPr>
              <a:grpSpLocks/>
            </p:cNvGrpSpPr>
            <p:nvPr/>
          </p:nvGrpSpPr>
          <p:grpSpPr bwMode="auto">
            <a:xfrm rot="16200000" flipV="1">
              <a:off x="8024239" y="4177988"/>
              <a:ext cx="543981" cy="471401"/>
              <a:chOff x="7353" y="3221"/>
              <a:chExt cx="477" cy="413"/>
            </a:xfrm>
          </p:grpSpPr>
          <p:sp>
            <p:nvSpPr>
              <p:cNvPr id="186" name="AutoShape 193"/>
              <p:cNvSpPr>
                <a:spLocks noChangeArrowheads="1"/>
              </p:cNvSpPr>
              <p:nvPr/>
            </p:nvSpPr>
            <p:spPr bwMode="auto">
              <a:xfrm rot="5400000">
                <a:off x="7457" y="3241"/>
                <a:ext cx="300" cy="259"/>
              </a:xfrm>
              <a:prstGeom prst="triangle">
                <a:avLst>
                  <a:gd name="adj" fmla="val 50000"/>
                </a:avLst>
              </a:prstGeom>
              <a:solidFill>
                <a:srgbClr val="D8D8D8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AutoShape 194"/>
              <p:cNvSpPr>
                <a:spLocks noChangeShapeType="1"/>
              </p:cNvSpPr>
              <p:nvPr/>
            </p:nvSpPr>
            <p:spPr bwMode="auto">
              <a:xfrm rot="10800000" flipV="1">
                <a:off x="7353" y="3372"/>
                <a:ext cx="125" cy="262"/>
              </a:xfrm>
              <a:prstGeom prst="bentConnector2">
                <a:avLst/>
              </a:prstGeom>
              <a:noFill/>
              <a:ln w="19050">
                <a:solidFill>
                  <a:srgbClr val="5A5A5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AutoShape 195"/>
              <p:cNvSpPr>
                <a:spLocks noChangeShapeType="1"/>
              </p:cNvSpPr>
              <p:nvPr/>
            </p:nvSpPr>
            <p:spPr bwMode="auto">
              <a:xfrm>
                <a:off x="7737" y="3372"/>
                <a:ext cx="93" cy="0"/>
              </a:xfrm>
              <a:prstGeom prst="straightConnector1">
                <a:avLst/>
              </a:prstGeom>
              <a:noFill/>
              <a:ln w="19050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2" name="Oval 285"/>
            <p:cNvSpPr>
              <a:spLocks noChangeArrowheads="1"/>
            </p:cNvSpPr>
            <p:nvPr/>
          </p:nvSpPr>
          <p:spPr bwMode="auto">
            <a:xfrm>
              <a:off x="8026370" y="4657357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Oval 288"/>
            <p:cNvSpPr>
              <a:spLocks noChangeArrowheads="1"/>
            </p:cNvSpPr>
            <p:nvPr/>
          </p:nvSpPr>
          <p:spPr bwMode="auto">
            <a:xfrm>
              <a:off x="8315262" y="4102633"/>
              <a:ext cx="79055" cy="80083"/>
            </a:xfrm>
            <a:prstGeom prst="ellipse">
              <a:avLst/>
            </a:prstGeom>
            <a:solidFill>
              <a:srgbClr val="5A5A5A"/>
            </a:solidFill>
            <a:ln w="9525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6" name="Oval 289"/>
          <p:cNvSpPr>
            <a:spLocks noChangeArrowheads="1"/>
          </p:cNvSpPr>
          <p:nvPr/>
        </p:nvSpPr>
        <p:spPr bwMode="auto">
          <a:xfrm>
            <a:off x="8034178" y="3579161"/>
            <a:ext cx="79055" cy="800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Oval 290"/>
          <p:cNvSpPr>
            <a:spLocks noChangeArrowheads="1"/>
          </p:cNvSpPr>
          <p:nvPr/>
        </p:nvSpPr>
        <p:spPr bwMode="auto">
          <a:xfrm>
            <a:off x="8315262" y="3040063"/>
            <a:ext cx="79055" cy="80083"/>
          </a:xfrm>
          <a:prstGeom prst="ellipse">
            <a:avLst/>
          </a:prstGeom>
          <a:solidFill>
            <a:srgbClr val="5A5A5A"/>
          </a:solidFill>
          <a:ln w="9525">
            <a:solidFill>
              <a:srgbClr val="5A5A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270 Grupo"/>
          <p:cNvGrpSpPr/>
          <p:nvPr/>
        </p:nvGrpSpPr>
        <p:grpSpPr>
          <a:xfrm>
            <a:off x="7490994" y="1192520"/>
            <a:ext cx="822960" cy="1188720"/>
            <a:chOff x="5789785" y="1107460"/>
            <a:chExt cx="822960" cy="1188720"/>
          </a:xfrm>
        </p:grpSpPr>
        <p:sp>
          <p:nvSpPr>
            <p:cNvPr id="272" name="271 Rectángulo"/>
            <p:cNvSpPr/>
            <p:nvPr/>
          </p:nvSpPr>
          <p:spPr bwMode="auto">
            <a:xfrm>
              <a:off x="5789785" y="1107460"/>
              <a:ext cx="822960" cy="1188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73" name="272 CuadroTexto"/>
            <p:cNvSpPr txBox="1"/>
            <p:nvPr/>
          </p:nvSpPr>
          <p:spPr>
            <a:xfrm>
              <a:off x="5978110" y="1192727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L2</a:t>
              </a:r>
              <a:endParaRPr lang="en-US" b="1" baseline="-25000" dirty="0">
                <a:solidFill>
                  <a:schemeClr val="bg1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70" name="269 Grupo"/>
          <p:cNvGrpSpPr/>
          <p:nvPr/>
        </p:nvGrpSpPr>
        <p:grpSpPr>
          <a:xfrm>
            <a:off x="7501629" y="2904363"/>
            <a:ext cx="822960" cy="1188720"/>
            <a:chOff x="5789785" y="1107460"/>
            <a:chExt cx="822960" cy="1188720"/>
          </a:xfrm>
        </p:grpSpPr>
        <p:sp>
          <p:nvSpPr>
            <p:cNvPr id="268" name="267 Rectángulo"/>
            <p:cNvSpPr/>
            <p:nvPr/>
          </p:nvSpPr>
          <p:spPr bwMode="auto">
            <a:xfrm>
              <a:off x="5789785" y="1107460"/>
              <a:ext cx="822960" cy="1188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69" name="268 CuadroTexto"/>
            <p:cNvSpPr txBox="1"/>
            <p:nvPr/>
          </p:nvSpPr>
          <p:spPr>
            <a:xfrm>
              <a:off x="5978110" y="1192727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L2</a:t>
              </a:r>
              <a:endParaRPr lang="en-US" b="1" baseline="-25000" dirty="0">
                <a:solidFill>
                  <a:schemeClr val="bg1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56" name="255 Grupo"/>
          <p:cNvGrpSpPr/>
          <p:nvPr/>
        </p:nvGrpSpPr>
        <p:grpSpPr>
          <a:xfrm>
            <a:off x="4115821" y="4617222"/>
            <a:ext cx="899770" cy="1207008"/>
            <a:chOff x="5388184" y="1115566"/>
            <a:chExt cx="899770" cy="1207008"/>
          </a:xfrm>
        </p:grpSpPr>
        <p:sp>
          <p:nvSpPr>
            <p:cNvPr id="263" name="262 Rectángulo redondeado"/>
            <p:cNvSpPr/>
            <p:nvPr/>
          </p:nvSpPr>
          <p:spPr bwMode="auto">
            <a:xfrm>
              <a:off x="5388184" y="1115566"/>
              <a:ext cx="899770" cy="12070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64" name="263 CuadroTexto"/>
            <p:cNvSpPr txBox="1"/>
            <p:nvPr/>
          </p:nvSpPr>
          <p:spPr>
            <a:xfrm>
              <a:off x="5425930" y="1119435"/>
              <a:ext cx="841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Core A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65" name="264 Rectángulo"/>
            <p:cNvSpPr/>
            <p:nvPr/>
          </p:nvSpPr>
          <p:spPr bwMode="auto">
            <a:xfrm>
              <a:off x="5506397" y="1819040"/>
              <a:ext cx="665683" cy="3877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66" name="265 CuadroTexto"/>
            <p:cNvSpPr txBox="1"/>
            <p:nvPr/>
          </p:nvSpPr>
          <p:spPr>
            <a:xfrm>
              <a:off x="5630107" y="1832375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L1</a:t>
              </a:r>
              <a:endParaRPr lang="en-US" b="1" baseline="-25000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32" name="231 Grupo"/>
          <p:cNvGrpSpPr/>
          <p:nvPr/>
        </p:nvGrpSpPr>
        <p:grpSpPr>
          <a:xfrm>
            <a:off x="5817029" y="4627856"/>
            <a:ext cx="899770" cy="1207008"/>
            <a:chOff x="5388184" y="1115566"/>
            <a:chExt cx="899770" cy="1207008"/>
          </a:xfrm>
        </p:grpSpPr>
        <p:sp>
          <p:nvSpPr>
            <p:cNvPr id="234" name="233 Rectángulo redondeado"/>
            <p:cNvSpPr/>
            <p:nvPr/>
          </p:nvSpPr>
          <p:spPr bwMode="auto">
            <a:xfrm>
              <a:off x="5388184" y="1115566"/>
              <a:ext cx="899770" cy="12070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47" name="246 CuadroTexto"/>
            <p:cNvSpPr txBox="1"/>
            <p:nvPr/>
          </p:nvSpPr>
          <p:spPr>
            <a:xfrm>
              <a:off x="5425930" y="1119435"/>
              <a:ext cx="841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Core B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48" name="247 Rectángulo"/>
            <p:cNvSpPr/>
            <p:nvPr/>
          </p:nvSpPr>
          <p:spPr bwMode="auto">
            <a:xfrm>
              <a:off x="5506397" y="1819040"/>
              <a:ext cx="665683" cy="3877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49" name="248 CuadroTexto"/>
            <p:cNvSpPr txBox="1"/>
            <p:nvPr/>
          </p:nvSpPr>
          <p:spPr>
            <a:xfrm>
              <a:off x="5630107" y="1832375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L1</a:t>
              </a:r>
              <a:endParaRPr lang="en-US" b="1" baseline="-25000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31" name="230 Grupo"/>
          <p:cNvGrpSpPr/>
          <p:nvPr/>
        </p:nvGrpSpPr>
        <p:grpSpPr>
          <a:xfrm>
            <a:off x="7493431" y="4613678"/>
            <a:ext cx="899770" cy="1207008"/>
            <a:chOff x="5388184" y="1115566"/>
            <a:chExt cx="899770" cy="1207008"/>
          </a:xfrm>
        </p:grpSpPr>
        <p:sp>
          <p:nvSpPr>
            <p:cNvPr id="221" name="220 Rectángulo redondeado"/>
            <p:cNvSpPr/>
            <p:nvPr/>
          </p:nvSpPr>
          <p:spPr bwMode="auto">
            <a:xfrm>
              <a:off x="5388184" y="1115566"/>
              <a:ext cx="899770" cy="12070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22" name="221 CuadroTexto"/>
            <p:cNvSpPr txBox="1"/>
            <p:nvPr/>
          </p:nvSpPr>
          <p:spPr>
            <a:xfrm>
              <a:off x="5425930" y="1119435"/>
              <a:ext cx="841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Core C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27" name="226 Rectángulo"/>
            <p:cNvSpPr/>
            <p:nvPr/>
          </p:nvSpPr>
          <p:spPr bwMode="auto">
            <a:xfrm>
              <a:off x="5506397" y="1819040"/>
              <a:ext cx="665683" cy="3877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228 CuadroTexto"/>
            <p:cNvSpPr txBox="1"/>
            <p:nvPr/>
          </p:nvSpPr>
          <p:spPr>
            <a:xfrm>
              <a:off x="5630107" y="1832375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L1</a:t>
              </a:r>
              <a:endParaRPr lang="en-US" b="1" baseline="-25000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15" name="214 Grupo"/>
          <p:cNvGrpSpPr/>
          <p:nvPr/>
        </p:nvGrpSpPr>
        <p:grpSpPr>
          <a:xfrm>
            <a:off x="7498083" y="2911450"/>
            <a:ext cx="822960" cy="1188720"/>
            <a:chOff x="7498083" y="2911450"/>
            <a:chExt cx="822960" cy="1188720"/>
          </a:xfrm>
        </p:grpSpPr>
        <p:sp>
          <p:nvSpPr>
            <p:cNvPr id="213" name="212 Rectángulo"/>
            <p:cNvSpPr/>
            <p:nvPr/>
          </p:nvSpPr>
          <p:spPr bwMode="auto">
            <a:xfrm>
              <a:off x="7498083" y="2911450"/>
              <a:ext cx="822960" cy="1188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14" name="213 CuadroTexto"/>
            <p:cNvSpPr txBox="1"/>
            <p:nvPr/>
          </p:nvSpPr>
          <p:spPr>
            <a:xfrm>
              <a:off x="7686408" y="2996717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L2</a:t>
              </a:r>
              <a:endParaRPr lang="en-US" b="1" baseline="-250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08" name="207 Grupo"/>
          <p:cNvGrpSpPr/>
          <p:nvPr/>
        </p:nvGrpSpPr>
        <p:grpSpPr>
          <a:xfrm>
            <a:off x="5820511" y="4620772"/>
            <a:ext cx="899770" cy="1207008"/>
            <a:chOff x="4109973" y="4614676"/>
            <a:chExt cx="899770" cy="1207008"/>
          </a:xfrm>
        </p:grpSpPr>
        <p:sp>
          <p:nvSpPr>
            <p:cNvPr id="209" name="208 Rectángulo redondeado"/>
            <p:cNvSpPr/>
            <p:nvPr/>
          </p:nvSpPr>
          <p:spPr bwMode="auto">
            <a:xfrm>
              <a:off x="4109973" y="4614676"/>
              <a:ext cx="899770" cy="12070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10" name="209 CuadroTexto"/>
            <p:cNvSpPr txBox="1"/>
            <p:nvPr/>
          </p:nvSpPr>
          <p:spPr>
            <a:xfrm>
              <a:off x="4147719" y="4618545"/>
              <a:ext cx="841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  <a:latin typeface="+mn-lt"/>
                </a:rPr>
                <a:t>Core B</a:t>
              </a:r>
              <a:endParaRPr lang="en-US" sz="140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11" name="210 Rectángulo"/>
            <p:cNvSpPr/>
            <p:nvPr/>
          </p:nvSpPr>
          <p:spPr bwMode="auto">
            <a:xfrm>
              <a:off x="4228186" y="5318150"/>
              <a:ext cx="665683" cy="3877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12" name="211 CuadroTexto"/>
            <p:cNvSpPr txBox="1"/>
            <p:nvPr/>
          </p:nvSpPr>
          <p:spPr>
            <a:xfrm>
              <a:off x="4351896" y="5331485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L1</a:t>
              </a:r>
              <a:endParaRPr lang="en-US" b="1" baseline="-250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07" name="206 Grupo"/>
          <p:cNvGrpSpPr/>
          <p:nvPr/>
        </p:nvGrpSpPr>
        <p:grpSpPr>
          <a:xfrm>
            <a:off x="4109973" y="4614676"/>
            <a:ext cx="899770" cy="1207008"/>
            <a:chOff x="4109973" y="4614676"/>
            <a:chExt cx="899770" cy="1207008"/>
          </a:xfrm>
        </p:grpSpPr>
        <p:sp>
          <p:nvSpPr>
            <p:cNvPr id="203" name="202 Rectángulo redondeado"/>
            <p:cNvSpPr/>
            <p:nvPr/>
          </p:nvSpPr>
          <p:spPr bwMode="auto">
            <a:xfrm>
              <a:off x="4109973" y="4614676"/>
              <a:ext cx="899770" cy="120700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04" name="203 CuadroTexto"/>
            <p:cNvSpPr txBox="1"/>
            <p:nvPr/>
          </p:nvSpPr>
          <p:spPr>
            <a:xfrm>
              <a:off x="4147719" y="4618545"/>
              <a:ext cx="841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  <a:latin typeface="+mn-lt"/>
                </a:rPr>
                <a:t>Core A</a:t>
              </a:r>
              <a:endParaRPr lang="en-US" sz="140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05" name="204 Rectángulo"/>
            <p:cNvSpPr/>
            <p:nvPr/>
          </p:nvSpPr>
          <p:spPr bwMode="auto">
            <a:xfrm>
              <a:off x="4228186" y="5318150"/>
              <a:ext cx="665683" cy="3877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06" name="205 CuadroTexto"/>
            <p:cNvSpPr txBox="1"/>
            <p:nvPr/>
          </p:nvSpPr>
          <p:spPr>
            <a:xfrm>
              <a:off x="4351896" y="5331485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L1</a:t>
              </a:r>
              <a:endParaRPr lang="en-US" b="1" baseline="-25000" dirty="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2"/>
                </a:solidFill>
                <a:latin typeface="Calibri" pitchFamily="34" charset="0"/>
              </a:rPr>
              <a:t>Problem: </a:t>
            </a:r>
            <a:r>
              <a:rPr lang="en-US" sz="4000" b="1" dirty="0" smtClean="0">
                <a:solidFill>
                  <a:schemeClr val="bg2"/>
                </a:solidFill>
                <a:latin typeface="Calibri" pitchFamily="34" charset="0"/>
              </a:rPr>
              <a:t>DOR </a:t>
            </a:r>
            <a:r>
              <a:rPr lang="en-US" sz="4000" b="1" dirty="0" smtClean="0">
                <a:solidFill>
                  <a:schemeClr val="bg2"/>
                </a:solidFill>
                <a:latin typeface="Calibri" pitchFamily="34" charset="0"/>
              </a:rPr>
              <a:t>wastes Bandwidth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6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BIXBAR@ICCD12</a:t>
            </a:r>
            <a:endParaRPr lang="es-ES" dirty="0"/>
          </a:p>
        </p:txBody>
      </p:sp>
      <p:graphicFrame>
        <p:nvGraphicFramePr>
          <p:cNvPr id="99" name="1 Gráfico"/>
          <p:cNvGraphicFramePr>
            <a:graphicFrameLocks noGrp="1"/>
          </p:cNvGraphicFramePr>
          <p:nvPr/>
        </p:nvGraphicFramePr>
        <p:xfrm>
          <a:off x="192294" y="1046637"/>
          <a:ext cx="4070948" cy="3620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2" name="121 Conector recto de flecha"/>
          <p:cNvCxnSpPr/>
          <p:nvPr/>
        </p:nvCxnSpPr>
        <p:spPr bwMode="auto">
          <a:xfrm flipV="1">
            <a:off x="5519939" y="2545621"/>
            <a:ext cx="1188720" cy="1097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3" name="122 Conector recto de flecha"/>
          <p:cNvCxnSpPr/>
          <p:nvPr/>
        </p:nvCxnSpPr>
        <p:spPr bwMode="auto">
          <a:xfrm>
            <a:off x="7198495" y="2546717"/>
            <a:ext cx="1188720" cy="1753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4" name="123 Conector recto de flecha"/>
          <p:cNvCxnSpPr/>
          <p:nvPr/>
        </p:nvCxnSpPr>
        <p:spPr bwMode="auto">
          <a:xfrm flipH="1">
            <a:off x="5521035" y="2726892"/>
            <a:ext cx="1188720" cy="1097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5" name="124 Conector recto de flecha"/>
          <p:cNvCxnSpPr/>
          <p:nvPr/>
        </p:nvCxnSpPr>
        <p:spPr bwMode="auto">
          <a:xfrm flipH="1" flipV="1">
            <a:off x="7199591" y="2727988"/>
            <a:ext cx="1188720" cy="1753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6" name="125 Conector recto de flecha"/>
          <p:cNvCxnSpPr/>
          <p:nvPr/>
        </p:nvCxnSpPr>
        <p:spPr bwMode="auto">
          <a:xfrm flipV="1">
            <a:off x="5521362" y="4216216"/>
            <a:ext cx="1188720" cy="1942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7" name="126 Conector recto de flecha"/>
          <p:cNvCxnSpPr/>
          <p:nvPr/>
        </p:nvCxnSpPr>
        <p:spPr bwMode="auto">
          <a:xfrm>
            <a:off x="7200129" y="4217312"/>
            <a:ext cx="1188720" cy="1753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8" name="127 Conector recto de flecha"/>
          <p:cNvCxnSpPr/>
          <p:nvPr/>
        </p:nvCxnSpPr>
        <p:spPr bwMode="auto">
          <a:xfrm flipH="1" flipV="1">
            <a:off x="7201225" y="4398583"/>
            <a:ext cx="1188720" cy="1753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9" name="128 Conector recto de flecha"/>
          <p:cNvCxnSpPr/>
          <p:nvPr/>
        </p:nvCxnSpPr>
        <p:spPr bwMode="auto">
          <a:xfrm flipH="1">
            <a:off x="5522458" y="4397487"/>
            <a:ext cx="1188720" cy="1942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0" name="129 Conector recto de flecha"/>
          <p:cNvCxnSpPr/>
          <p:nvPr/>
        </p:nvCxnSpPr>
        <p:spPr bwMode="auto">
          <a:xfrm>
            <a:off x="5520390" y="5850699"/>
            <a:ext cx="1188720" cy="0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1" name="130 Conector recto de flecha"/>
          <p:cNvCxnSpPr/>
          <p:nvPr/>
        </p:nvCxnSpPr>
        <p:spPr bwMode="auto">
          <a:xfrm>
            <a:off x="7200129" y="5858408"/>
            <a:ext cx="1188720" cy="1752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2" name="131 Conector recto de flecha"/>
          <p:cNvCxnSpPr>
            <a:stCxn id="161" idx="1"/>
            <a:endCxn id="174" idx="3"/>
          </p:cNvCxnSpPr>
          <p:nvPr/>
        </p:nvCxnSpPr>
        <p:spPr bwMode="auto">
          <a:xfrm flipH="1" flipV="1">
            <a:off x="5521486" y="6031970"/>
            <a:ext cx="1188720" cy="0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3" name="132 Conector recto de flecha"/>
          <p:cNvCxnSpPr>
            <a:stCxn id="157" idx="1"/>
            <a:endCxn id="162" idx="3"/>
          </p:cNvCxnSpPr>
          <p:nvPr/>
        </p:nvCxnSpPr>
        <p:spPr bwMode="auto">
          <a:xfrm flipH="1" flipV="1">
            <a:off x="7201225" y="6039679"/>
            <a:ext cx="1188720" cy="1752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4" name="133 Conector recto de flecha"/>
          <p:cNvCxnSpPr/>
          <p:nvPr/>
        </p:nvCxnSpPr>
        <p:spPr bwMode="auto">
          <a:xfrm flipV="1">
            <a:off x="5185919" y="4560119"/>
            <a:ext cx="2068" cy="1234440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5" name="134 Conector recto de flecha"/>
          <p:cNvCxnSpPr/>
          <p:nvPr/>
        </p:nvCxnSpPr>
        <p:spPr bwMode="auto">
          <a:xfrm flipH="1">
            <a:off x="5370479" y="4561215"/>
            <a:ext cx="2068" cy="1234440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6" name="135 Conector recto de flecha"/>
          <p:cNvCxnSpPr/>
          <p:nvPr/>
        </p:nvCxnSpPr>
        <p:spPr bwMode="auto">
          <a:xfrm flipV="1">
            <a:off x="6865659" y="4559272"/>
            <a:ext cx="1096" cy="1234440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7" name="136 Conector recto de flecha"/>
          <p:cNvCxnSpPr/>
          <p:nvPr/>
        </p:nvCxnSpPr>
        <p:spPr bwMode="auto">
          <a:xfrm flipH="1">
            <a:off x="7050219" y="4560368"/>
            <a:ext cx="1096" cy="1234440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8" name="137 Conector recto de flecha"/>
          <p:cNvCxnSpPr/>
          <p:nvPr/>
        </p:nvCxnSpPr>
        <p:spPr bwMode="auto">
          <a:xfrm flipV="1">
            <a:off x="8483419" y="4562122"/>
            <a:ext cx="1096" cy="1234440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9" name="138 Conector recto de flecha"/>
          <p:cNvCxnSpPr>
            <a:stCxn id="166" idx="2"/>
            <a:endCxn id="156" idx="0"/>
          </p:cNvCxnSpPr>
          <p:nvPr/>
        </p:nvCxnSpPr>
        <p:spPr bwMode="auto">
          <a:xfrm flipH="1">
            <a:off x="8667979" y="4563218"/>
            <a:ext cx="1096" cy="1234440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40" name="139 Conector recto de flecha"/>
          <p:cNvCxnSpPr/>
          <p:nvPr/>
        </p:nvCxnSpPr>
        <p:spPr bwMode="auto">
          <a:xfrm flipH="1" flipV="1">
            <a:off x="5186564" y="2888678"/>
            <a:ext cx="327" cy="1234440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41" name="140 Conector recto de flecha"/>
          <p:cNvCxnSpPr/>
          <p:nvPr/>
        </p:nvCxnSpPr>
        <p:spPr bwMode="auto">
          <a:xfrm>
            <a:off x="5371124" y="2889774"/>
            <a:ext cx="327" cy="1234440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42" name="141 Conector recto de flecha"/>
          <p:cNvCxnSpPr/>
          <p:nvPr/>
        </p:nvCxnSpPr>
        <p:spPr bwMode="auto">
          <a:xfrm flipH="1" flipV="1">
            <a:off x="6865120" y="2888678"/>
            <a:ext cx="539" cy="1234440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43" name="142 Conector recto de flecha"/>
          <p:cNvCxnSpPr/>
          <p:nvPr/>
        </p:nvCxnSpPr>
        <p:spPr bwMode="auto">
          <a:xfrm>
            <a:off x="7049680" y="2889774"/>
            <a:ext cx="539" cy="1234440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44" name="143 Conector recto de flecha"/>
          <p:cNvCxnSpPr/>
          <p:nvPr/>
        </p:nvCxnSpPr>
        <p:spPr bwMode="auto">
          <a:xfrm flipH="1" flipV="1">
            <a:off x="8482881" y="2891527"/>
            <a:ext cx="538" cy="1234440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45" name="144 Conector recto de flecha"/>
          <p:cNvCxnSpPr>
            <a:stCxn id="182" idx="2"/>
            <a:endCxn id="164" idx="0"/>
          </p:cNvCxnSpPr>
          <p:nvPr/>
        </p:nvCxnSpPr>
        <p:spPr bwMode="auto">
          <a:xfrm>
            <a:off x="8667441" y="2892623"/>
            <a:ext cx="538" cy="1234440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46" name="145 Rectángulo redondeado"/>
          <p:cNvSpPr/>
          <p:nvPr/>
        </p:nvSpPr>
        <p:spPr bwMode="auto">
          <a:xfrm>
            <a:off x="5058926" y="2424135"/>
            <a:ext cx="457200" cy="457200"/>
          </a:xfrm>
          <a:prstGeom prst="roundRect">
            <a:avLst>
              <a:gd name="adj" fmla="val 5442"/>
            </a:avLst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47" name="146 Rectángulo redondeado"/>
          <p:cNvSpPr/>
          <p:nvPr/>
        </p:nvSpPr>
        <p:spPr bwMode="auto">
          <a:xfrm>
            <a:off x="6729042" y="2449456"/>
            <a:ext cx="457200" cy="457200"/>
          </a:xfrm>
          <a:prstGeom prst="roundRect">
            <a:avLst>
              <a:gd name="adj" fmla="val 5442"/>
            </a:avLst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48" name="147 Rectángulo redondeado"/>
          <p:cNvSpPr/>
          <p:nvPr/>
        </p:nvSpPr>
        <p:spPr bwMode="auto">
          <a:xfrm>
            <a:off x="8413297" y="4124285"/>
            <a:ext cx="457200" cy="457200"/>
          </a:xfrm>
          <a:prstGeom prst="roundRect">
            <a:avLst>
              <a:gd name="adj" fmla="val 5442"/>
            </a:avLst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49" name="148 Rectángulo redondeado"/>
          <p:cNvSpPr/>
          <p:nvPr/>
        </p:nvSpPr>
        <p:spPr bwMode="auto">
          <a:xfrm>
            <a:off x="6736898" y="4125856"/>
            <a:ext cx="457200" cy="457200"/>
          </a:xfrm>
          <a:prstGeom prst="roundRect">
            <a:avLst>
              <a:gd name="adj" fmla="val 5442"/>
            </a:avLst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50" name="149 Rectángulo redondeado"/>
          <p:cNvSpPr/>
          <p:nvPr/>
        </p:nvSpPr>
        <p:spPr bwMode="auto">
          <a:xfrm>
            <a:off x="5062946" y="4106126"/>
            <a:ext cx="457200" cy="457200"/>
          </a:xfrm>
          <a:prstGeom prst="roundRect">
            <a:avLst>
              <a:gd name="adj" fmla="val 5442"/>
            </a:avLst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51" name="150 Rectángulo redondeado"/>
          <p:cNvSpPr/>
          <p:nvPr/>
        </p:nvSpPr>
        <p:spPr bwMode="auto">
          <a:xfrm>
            <a:off x="8413297" y="2451027"/>
            <a:ext cx="457200" cy="457200"/>
          </a:xfrm>
          <a:prstGeom prst="roundRect">
            <a:avLst>
              <a:gd name="adj" fmla="val 5442"/>
            </a:avLst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52" name="151 Rectángulo redondeado"/>
          <p:cNvSpPr/>
          <p:nvPr/>
        </p:nvSpPr>
        <p:spPr bwMode="auto">
          <a:xfrm>
            <a:off x="8413297" y="5811683"/>
            <a:ext cx="457200" cy="457200"/>
          </a:xfrm>
          <a:prstGeom prst="roundRect">
            <a:avLst>
              <a:gd name="adj" fmla="val 5442"/>
            </a:avLst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53" name="152 Rectángulo redondeado"/>
          <p:cNvSpPr/>
          <p:nvPr/>
        </p:nvSpPr>
        <p:spPr bwMode="auto">
          <a:xfrm>
            <a:off x="6736898" y="5813255"/>
            <a:ext cx="457200" cy="457200"/>
          </a:xfrm>
          <a:prstGeom prst="roundRect">
            <a:avLst>
              <a:gd name="adj" fmla="val 5442"/>
            </a:avLst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54" name="153 Rectángulo redondeado"/>
          <p:cNvSpPr/>
          <p:nvPr/>
        </p:nvSpPr>
        <p:spPr bwMode="auto">
          <a:xfrm>
            <a:off x="5055784" y="5805399"/>
            <a:ext cx="457200" cy="457200"/>
          </a:xfrm>
          <a:prstGeom prst="roundRect">
            <a:avLst>
              <a:gd name="adj" fmla="val 5442"/>
            </a:avLst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91" name="190 CuadroTexto"/>
          <p:cNvSpPr txBox="1"/>
          <p:nvPr/>
        </p:nvSpPr>
        <p:spPr>
          <a:xfrm>
            <a:off x="5018799" y="5895975"/>
            <a:ext cx="447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R</a:t>
            </a:r>
            <a:r>
              <a:rPr lang="en-US" sz="1600" b="1" baseline="-25000" dirty="0" smtClean="0">
                <a:latin typeface="+mj-lt"/>
              </a:rPr>
              <a:t>6</a:t>
            </a:r>
            <a:endParaRPr lang="en-US" b="1" baseline="-25000" dirty="0">
              <a:latin typeface="+mj-lt"/>
            </a:endParaRPr>
          </a:p>
        </p:txBody>
      </p:sp>
      <p:sp>
        <p:nvSpPr>
          <p:cNvPr id="192" name="191 CuadroTexto"/>
          <p:cNvSpPr txBox="1"/>
          <p:nvPr/>
        </p:nvSpPr>
        <p:spPr>
          <a:xfrm>
            <a:off x="6685674" y="5915025"/>
            <a:ext cx="447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R</a:t>
            </a:r>
            <a:r>
              <a:rPr lang="en-US" sz="1600" b="1" baseline="-25000" dirty="0" smtClean="0">
                <a:latin typeface="+mj-lt"/>
              </a:rPr>
              <a:t>7</a:t>
            </a:r>
            <a:endParaRPr lang="en-US" b="1" baseline="-25000" dirty="0">
              <a:latin typeface="+mj-lt"/>
            </a:endParaRPr>
          </a:p>
        </p:txBody>
      </p:sp>
      <p:sp>
        <p:nvSpPr>
          <p:cNvPr id="193" name="192 CuadroTexto"/>
          <p:cNvSpPr txBox="1"/>
          <p:nvPr/>
        </p:nvSpPr>
        <p:spPr>
          <a:xfrm>
            <a:off x="4985524" y="2571750"/>
            <a:ext cx="447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R</a:t>
            </a:r>
            <a:r>
              <a:rPr lang="en-US" sz="1600" b="1" baseline="-25000" dirty="0" smtClean="0">
                <a:latin typeface="+mj-lt"/>
              </a:rPr>
              <a:t>0</a:t>
            </a:r>
            <a:endParaRPr lang="en-US" b="1" baseline="-25000" dirty="0">
              <a:latin typeface="+mj-lt"/>
            </a:endParaRPr>
          </a:p>
        </p:txBody>
      </p:sp>
      <p:sp>
        <p:nvSpPr>
          <p:cNvPr id="194" name="193 CuadroTexto"/>
          <p:cNvSpPr txBox="1"/>
          <p:nvPr/>
        </p:nvSpPr>
        <p:spPr>
          <a:xfrm>
            <a:off x="6676149" y="2562225"/>
            <a:ext cx="447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R</a:t>
            </a:r>
            <a:r>
              <a:rPr lang="en-US" sz="1600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sp>
        <p:nvSpPr>
          <p:cNvPr id="195" name="194 CuadroTexto"/>
          <p:cNvSpPr txBox="1"/>
          <p:nvPr/>
        </p:nvSpPr>
        <p:spPr>
          <a:xfrm>
            <a:off x="8347849" y="2571750"/>
            <a:ext cx="447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R</a:t>
            </a:r>
            <a:r>
              <a:rPr lang="en-US" sz="1600" b="1" baseline="-25000" dirty="0" smtClean="0">
                <a:latin typeface="+mj-lt"/>
              </a:rPr>
              <a:t>2</a:t>
            </a:r>
            <a:endParaRPr lang="en-US" b="1" baseline="-25000" dirty="0">
              <a:latin typeface="+mj-lt"/>
            </a:endParaRPr>
          </a:p>
        </p:txBody>
      </p:sp>
      <p:sp>
        <p:nvSpPr>
          <p:cNvPr id="196" name="195 CuadroTexto"/>
          <p:cNvSpPr txBox="1"/>
          <p:nvPr/>
        </p:nvSpPr>
        <p:spPr>
          <a:xfrm>
            <a:off x="4985524" y="4229100"/>
            <a:ext cx="447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R</a:t>
            </a:r>
            <a:r>
              <a:rPr lang="en-US" sz="1600" b="1" baseline="-25000" dirty="0" smtClean="0">
                <a:latin typeface="+mj-lt"/>
              </a:rPr>
              <a:t>3</a:t>
            </a:r>
            <a:endParaRPr lang="en-US" b="1" baseline="-25000" dirty="0">
              <a:latin typeface="+mj-lt"/>
            </a:endParaRPr>
          </a:p>
        </p:txBody>
      </p:sp>
      <p:sp>
        <p:nvSpPr>
          <p:cNvPr id="197" name="196 CuadroTexto"/>
          <p:cNvSpPr txBox="1"/>
          <p:nvPr/>
        </p:nvSpPr>
        <p:spPr>
          <a:xfrm>
            <a:off x="6671449" y="4238625"/>
            <a:ext cx="447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R</a:t>
            </a:r>
            <a:r>
              <a:rPr lang="en-US" sz="1600" b="1" baseline="-25000" dirty="0" smtClean="0">
                <a:latin typeface="+mj-lt"/>
              </a:rPr>
              <a:t>4</a:t>
            </a:r>
            <a:endParaRPr lang="en-US" b="1" baseline="-25000" dirty="0">
              <a:latin typeface="+mj-lt"/>
            </a:endParaRPr>
          </a:p>
        </p:txBody>
      </p:sp>
      <p:sp>
        <p:nvSpPr>
          <p:cNvPr id="198" name="197 CuadroTexto"/>
          <p:cNvSpPr txBox="1"/>
          <p:nvPr/>
        </p:nvSpPr>
        <p:spPr>
          <a:xfrm>
            <a:off x="8362074" y="4252850"/>
            <a:ext cx="447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R</a:t>
            </a:r>
            <a:r>
              <a:rPr lang="en-US" sz="1600" b="1" baseline="-25000" dirty="0" smtClean="0">
                <a:latin typeface="+mj-lt"/>
              </a:rPr>
              <a:t>5</a:t>
            </a:r>
            <a:endParaRPr lang="en-US" b="1" baseline="-25000" dirty="0">
              <a:latin typeface="+mj-lt"/>
            </a:endParaRPr>
          </a:p>
        </p:txBody>
      </p:sp>
      <p:sp>
        <p:nvSpPr>
          <p:cNvPr id="199" name="198 CuadroTexto"/>
          <p:cNvSpPr txBox="1"/>
          <p:nvPr/>
        </p:nvSpPr>
        <p:spPr>
          <a:xfrm>
            <a:off x="8362074" y="5915025"/>
            <a:ext cx="447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R</a:t>
            </a:r>
            <a:r>
              <a:rPr lang="en-US" sz="1600" b="1" baseline="-25000" dirty="0" smtClean="0">
                <a:latin typeface="+mj-lt"/>
              </a:rPr>
              <a:t>8</a:t>
            </a:r>
            <a:endParaRPr lang="en-US" b="1" baseline="-25000" dirty="0">
              <a:latin typeface="+mj-lt"/>
            </a:endParaRPr>
          </a:p>
        </p:txBody>
      </p:sp>
      <p:sp>
        <p:nvSpPr>
          <p:cNvPr id="200" name="199 Forma libre"/>
          <p:cNvSpPr/>
          <p:nvPr/>
        </p:nvSpPr>
        <p:spPr bwMode="auto">
          <a:xfrm>
            <a:off x="4704725" y="3775975"/>
            <a:ext cx="3781425" cy="2066925"/>
          </a:xfrm>
          <a:custGeom>
            <a:avLst/>
            <a:gdLst>
              <a:gd name="connsiteX0" fmla="*/ 0 w 3781425"/>
              <a:gd name="connsiteY0" fmla="*/ 1638300 h 2066925"/>
              <a:gd name="connsiteX1" fmla="*/ 390525 w 3781425"/>
              <a:gd name="connsiteY1" fmla="*/ 2066925 h 2066925"/>
              <a:gd name="connsiteX2" fmla="*/ 3781425 w 3781425"/>
              <a:gd name="connsiteY2" fmla="*/ 2066925 h 2066925"/>
              <a:gd name="connsiteX3" fmla="*/ 3781425 w 3781425"/>
              <a:gd name="connsiteY3" fmla="*/ 409575 h 2066925"/>
              <a:gd name="connsiteX4" fmla="*/ 3409950 w 3781425"/>
              <a:gd name="connsiteY4" fmla="*/ 0 h 206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425" h="2066925">
                <a:moveTo>
                  <a:pt x="0" y="1638300"/>
                </a:moveTo>
                <a:lnTo>
                  <a:pt x="390525" y="2066925"/>
                </a:lnTo>
                <a:lnTo>
                  <a:pt x="3781425" y="2066925"/>
                </a:lnTo>
                <a:lnTo>
                  <a:pt x="3781425" y="409575"/>
                </a:lnTo>
                <a:lnTo>
                  <a:pt x="3409950" y="0"/>
                </a:lnTo>
              </a:path>
            </a:pathLst>
          </a:custGeom>
          <a:noFill/>
          <a:ln w="1016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201" name="200 Forma libre"/>
          <p:cNvSpPr/>
          <p:nvPr/>
        </p:nvSpPr>
        <p:spPr bwMode="auto">
          <a:xfrm>
            <a:off x="6362200" y="2080525"/>
            <a:ext cx="2133600" cy="3762375"/>
          </a:xfrm>
          <a:custGeom>
            <a:avLst/>
            <a:gdLst>
              <a:gd name="connsiteX0" fmla="*/ 0 w 2133600"/>
              <a:gd name="connsiteY0" fmla="*/ 3362325 h 3762375"/>
              <a:gd name="connsiteX1" fmla="*/ 419100 w 2133600"/>
              <a:gd name="connsiteY1" fmla="*/ 3762375 h 3762375"/>
              <a:gd name="connsiteX2" fmla="*/ 2133600 w 2133600"/>
              <a:gd name="connsiteY2" fmla="*/ 3752850 h 3762375"/>
              <a:gd name="connsiteX3" fmla="*/ 2133600 w 2133600"/>
              <a:gd name="connsiteY3" fmla="*/ 438150 h 3762375"/>
              <a:gd name="connsiteX4" fmla="*/ 2000250 w 2133600"/>
              <a:gd name="connsiteY4" fmla="*/ 285750 h 3762375"/>
              <a:gd name="connsiteX5" fmla="*/ 1752600 w 2133600"/>
              <a:gd name="connsiteY5" fmla="*/ 0 h 37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3600" h="3762375">
                <a:moveTo>
                  <a:pt x="0" y="3362325"/>
                </a:moveTo>
                <a:lnTo>
                  <a:pt x="419100" y="3762375"/>
                </a:lnTo>
                <a:lnTo>
                  <a:pt x="2133600" y="3752850"/>
                </a:lnTo>
                <a:lnTo>
                  <a:pt x="2133600" y="438150"/>
                </a:lnTo>
                <a:lnTo>
                  <a:pt x="2000250" y="285750"/>
                </a:lnTo>
                <a:lnTo>
                  <a:pt x="1752600" y="0"/>
                </a:lnTo>
              </a:path>
            </a:pathLst>
          </a:custGeom>
          <a:noFill/>
          <a:ln w="101600" cap="flat" cmpd="sng" algn="ctr">
            <a:solidFill>
              <a:srgbClr val="00B050">
                <a:alpha val="50000"/>
              </a:srgb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grpSp>
        <p:nvGrpSpPr>
          <p:cNvPr id="14" name="247 Grupo"/>
          <p:cNvGrpSpPr/>
          <p:nvPr/>
        </p:nvGrpSpPr>
        <p:grpSpPr>
          <a:xfrm>
            <a:off x="53788" y="4549588"/>
            <a:ext cx="3912570" cy="1782471"/>
            <a:chOff x="53788" y="4549588"/>
            <a:chExt cx="4329953" cy="1782471"/>
          </a:xfrm>
        </p:grpSpPr>
        <p:cxnSp>
          <p:nvCxnSpPr>
            <p:cNvPr id="220" name="219 Conector recto de flecha"/>
            <p:cNvCxnSpPr/>
            <p:nvPr/>
          </p:nvCxnSpPr>
          <p:spPr bwMode="auto">
            <a:xfrm flipV="1">
              <a:off x="434094" y="4825767"/>
              <a:ext cx="0" cy="1200646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3" name="222 Conector recto de flecha"/>
            <p:cNvCxnSpPr/>
            <p:nvPr/>
          </p:nvCxnSpPr>
          <p:spPr bwMode="auto">
            <a:xfrm>
              <a:off x="434093" y="6026414"/>
              <a:ext cx="3625795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4" name="223 Conector recto de flecha"/>
            <p:cNvCxnSpPr/>
            <p:nvPr/>
          </p:nvCxnSpPr>
          <p:spPr bwMode="auto">
            <a:xfrm flipV="1">
              <a:off x="976093" y="4835049"/>
              <a:ext cx="0" cy="120064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5" name="224 Conector recto de flecha"/>
            <p:cNvCxnSpPr/>
            <p:nvPr/>
          </p:nvCxnSpPr>
          <p:spPr bwMode="auto">
            <a:xfrm flipV="1">
              <a:off x="976093" y="4835049"/>
              <a:ext cx="0" cy="120064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6" name="225 Conector recto de flecha"/>
            <p:cNvCxnSpPr/>
            <p:nvPr/>
          </p:nvCxnSpPr>
          <p:spPr bwMode="auto">
            <a:xfrm flipV="1">
              <a:off x="1518092" y="4844331"/>
              <a:ext cx="0" cy="120064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8" name="227 Conector recto de flecha"/>
            <p:cNvCxnSpPr/>
            <p:nvPr/>
          </p:nvCxnSpPr>
          <p:spPr bwMode="auto">
            <a:xfrm flipV="1">
              <a:off x="2058798" y="4836376"/>
              <a:ext cx="0" cy="120064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230" name="229 Conector recto de flecha"/>
            <p:cNvCxnSpPr/>
            <p:nvPr/>
          </p:nvCxnSpPr>
          <p:spPr bwMode="auto">
            <a:xfrm flipV="1">
              <a:off x="2600797" y="4821805"/>
              <a:ext cx="0" cy="120064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233" name="232 Conector recto de flecha"/>
            <p:cNvCxnSpPr/>
            <p:nvPr/>
          </p:nvCxnSpPr>
          <p:spPr bwMode="auto">
            <a:xfrm flipV="1">
              <a:off x="3141500" y="4829752"/>
              <a:ext cx="0" cy="120064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235" name="234 Conector recto de flecha"/>
            <p:cNvCxnSpPr/>
            <p:nvPr/>
          </p:nvCxnSpPr>
          <p:spPr bwMode="auto">
            <a:xfrm flipV="1">
              <a:off x="3683499" y="4831083"/>
              <a:ext cx="0" cy="120064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sp>
          <p:nvSpPr>
            <p:cNvPr id="239" name="238 CuadroTexto"/>
            <p:cNvSpPr txBox="1"/>
            <p:nvPr/>
          </p:nvSpPr>
          <p:spPr>
            <a:xfrm>
              <a:off x="3590364" y="6024282"/>
              <a:ext cx="7933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+mn-lt"/>
                </a:rPr>
                <a:t>Cycle</a:t>
              </a:r>
              <a:endParaRPr lang="en-US" sz="1400" b="1" dirty="0">
                <a:latin typeface="+mn-lt"/>
              </a:endParaRPr>
            </a:p>
          </p:txBody>
        </p:sp>
        <p:sp>
          <p:nvSpPr>
            <p:cNvPr id="240" name="239 CuadroTexto"/>
            <p:cNvSpPr txBox="1"/>
            <p:nvPr/>
          </p:nvSpPr>
          <p:spPr>
            <a:xfrm>
              <a:off x="53788" y="4549588"/>
              <a:ext cx="7933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+mn-lt"/>
                </a:rPr>
                <a:t>Link</a:t>
              </a:r>
              <a:endParaRPr lang="en-US" sz="1400" b="1" dirty="0">
                <a:latin typeface="+mn-lt"/>
              </a:endParaRPr>
            </a:p>
          </p:txBody>
        </p:sp>
        <p:sp>
          <p:nvSpPr>
            <p:cNvPr id="241" name="240 CuadroTexto"/>
            <p:cNvSpPr txBox="1"/>
            <p:nvPr/>
          </p:nvSpPr>
          <p:spPr>
            <a:xfrm>
              <a:off x="407893" y="6028764"/>
              <a:ext cx="3290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latin typeface="+mn-lt"/>
                </a:rPr>
                <a:t>    1           2           3           4            5           6 </a:t>
              </a:r>
              <a:endParaRPr lang="en-US" sz="1100" b="1" dirty="0">
                <a:latin typeface="+mn-lt"/>
              </a:endParaRPr>
            </a:p>
          </p:txBody>
        </p:sp>
      </p:grpSp>
      <p:sp>
        <p:nvSpPr>
          <p:cNvPr id="242" name="241 CuadroTexto"/>
          <p:cNvSpPr txBox="1"/>
          <p:nvPr/>
        </p:nvSpPr>
        <p:spPr>
          <a:xfrm>
            <a:off x="4581661" y="5701181"/>
            <a:ext cx="793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7979"/>
                </a:solidFill>
                <a:latin typeface="+mn-lt"/>
              </a:rPr>
              <a:t>M</a:t>
            </a:r>
            <a:r>
              <a:rPr lang="en-US" sz="2000" b="1" baseline="-25000" dirty="0" smtClean="0">
                <a:solidFill>
                  <a:srgbClr val="FF7979"/>
                </a:solidFill>
                <a:latin typeface="+mn-lt"/>
              </a:rPr>
              <a:t>1</a:t>
            </a:r>
            <a:endParaRPr lang="en-US" sz="1400" b="1" baseline="-25000" dirty="0">
              <a:solidFill>
                <a:srgbClr val="FF7979"/>
              </a:solidFill>
              <a:latin typeface="+mn-lt"/>
            </a:endParaRPr>
          </a:p>
        </p:txBody>
      </p:sp>
      <p:sp>
        <p:nvSpPr>
          <p:cNvPr id="243" name="242 CuadroTexto"/>
          <p:cNvSpPr txBox="1"/>
          <p:nvPr/>
        </p:nvSpPr>
        <p:spPr>
          <a:xfrm>
            <a:off x="6211501" y="5784853"/>
            <a:ext cx="793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B8E08C"/>
                </a:solidFill>
                <a:latin typeface="+mn-lt"/>
              </a:rPr>
              <a:t>M</a:t>
            </a:r>
            <a:r>
              <a:rPr lang="en-US" sz="2000" b="1" baseline="-25000" dirty="0" smtClean="0">
                <a:solidFill>
                  <a:srgbClr val="B8E08C"/>
                </a:solidFill>
                <a:latin typeface="+mn-lt"/>
              </a:rPr>
              <a:t>2</a:t>
            </a:r>
            <a:endParaRPr lang="en-US" sz="1400" b="1" baseline="-25000" dirty="0">
              <a:solidFill>
                <a:srgbClr val="B8E08C"/>
              </a:solidFill>
              <a:latin typeface="+mn-lt"/>
            </a:endParaRPr>
          </a:p>
        </p:txBody>
      </p:sp>
      <p:grpSp>
        <p:nvGrpSpPr>
          <p:cNvPr id="15" name="246 Grupo"/>
          <p:cNvGrpSpPr/>
          <p:nvPr/>
        </p:nvGrpSpPr>
        <p:grpSpPr>
          <a:xfrm>
            <a:off x="406420" y="4970930"/>
            <a:ext cx="1453716" cy="413142"/>
            <a:chOff x="442045" y="4970930"/>
            <a:chExt cx="1608794" cy="413142"/>
          </a:xfrm>
        </p:grpSpPr>
        <p:sp>
          <p:nvSpPr>
            <p:cNvPr id="236" name="235 Preparación"/>
            <p:cNvSpPr/>
            <p:nvPr/>
          </p:nvSpPr>
          <p:spPr bwMode="auto">
            <a:xfrm>
              <a:off x="442045" y="5014740"/>
              <a:ext cx="524786" cy="369332"/>
            </a:xfrm>
            <a:prstGeom prst="flowChartPreparation">
              <a:avLst/>
            </a:prstGeom>
            <a:solidFill>
              <a:srgbClr val="FF0000">
                <a:alpha val="50000"/>
              </a:srgb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37" name="236 Preparación"/>
            <p:cNvSpPr/>
            <p:nvPr/>
          </p:nvSpPr>
          <p:spPr bwMode="auto">
            <a:xfrm>
              <a:off x="982615" y="5011872"/>
              <a:ext cx="524786" cy="369332"/>
            </a:xfrm>
            <a:prstGeom prst="flowChartPreparation">
              <a:avLst/>
            </a:prstGeom>
            <a:solidFill>
              <a:srgbClr val="FF0000">
                <a:alpha val="50000"/>
              </a:srgb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38" name="237 Preparación"/>
            <p:cNvSpPr/>
            <p:nvPr/>
          </p:nvSpPr>
          <p:spPr bwMode="auto">
            <a:xfrm>
              <a:off x="1526053" y="5011872"/>
              <a:ext cx="524786" cy="369332"/>
            </a:xfrm>
            <a:prstGeom prst="flowChartPreparation">
              <a:avLst/>
            </a:prstGeom>
            <a:solidFill>
              <a:srgbClr val="FF0000">
                <a:alpha val="50000"/>
              </a:srgb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44" name="243 CuadroTexto"/>
            <p:cNvSpPr txBox="1"/>
            <p:nvPr/>
          </p:nvSpPr>
          <p:spPr>
            <a:xfrm>
              <a:off x="519953" y="497093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+mn-lt"/>
                </a:rPr>
                <a:t>H</a:t>
              </a:r>
              <a:endParaRPr lang="en-US" sz="1400" b="1" baseline="-25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45" name="244 CuadroTexto"/>
            <p:cNvSpPr txBox="1"/>
            <p:nvPr/>
          </p:nvSpPr>
          <p:spPr>
            <a:xfrm>
              <a:off x="1062316" y="4975413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+mn-lt"/>
                </a:rPr>
                <a:t>D</a:t>
              </a:r>
              <a:endParaRPr lang="en-US" sz="1400" b="1" baseline="-25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46" name="245 CuadroTexto"/>
            <p:cNvSpPr txBox="1"/>
            <p:nvPr/>
          </p:nvSpPr>
          <p:spPr>
            <a:xfrm>
              <a:off x="1600196" y="4975413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+mn-lt"/>
                </a:rPr>
                <a:t>T</a:t>
              </a:r>
              <a:endParaRPr lang="en-US" sz="1400" b="1" baseline="-25000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16" name="262 Grupo"/>
          <p:cNvGrpSpPr/>
          <p:nvPr/>
        </p:nvGrpSpPr>
        <p:grpSpPr>
          <a:xfrm>
            <a:off x="422778" y="5472952"/>
            <a:ext cx="2878563" cy="413142"/>
            <a:chOff x="446528" y="5472952"/>
            <a:chExt cx="3235881" cy="413142"/>
          </a:xfrm>
        </p:grpSpPr>
        <p:sp>
          <p:nvSpPr>
            <p:cNvPr id="250" name="249 Preparación"/>
            <p:cNvSpPr/>
            <p:nvPr/>
          </p:nvSpPr>
          <p:spPr bwMode="auto">
            <a:xfrm>
              <a:off x="446528" y="5516762"/>
              <a:ext cx="524786" cy="369332"/>
            </a:xfrm>
            <a:prstGeom prst="flowChartPreparation">
              <a:avLst/>
            </a:prstGeom>
            <a:solidFill>
              <a:srgbClr val="FF0000">
                <a:alpha val="50000"/>
              </a:srgb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51" name="250 Preparación"/>
            <p:cNvSpPr/>
            <p:nvPr/>
          </p:nvSpPr>
          <p:spPr bwMode="auto">
            <a:xfrm>
              <a:off x="987098" y="5513894"/>
              <a:ext cx="524786" cy="369332"/>
            </a:xfrm>
            <a:prstGeom prst="flowChartPreparation">
              <a:avLst/>
            </a:prstGeom>
            <a:solidFill>
              <a:srgbClr val="00B050">
                <a:alpha val="50000"/>
              </a:srgbClr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52" name="251 Preparación"/>
            <p:cNvSpPr/>
            <p:nvPr/>
          </p:nvSpPr>
          <p:spPr bwMode="auto">
            <a:xfrm>
              <a:off x="1530536" y="5513894"/>
              <a:ext cx="524786" cy="369332"/>
            </a:xfrm>
            <a:prstGeom prst="flowChartPreparation">
              <a:avLst/>
            </a:prstGeom>
            <a:solidFill>
              <a:srgbClr val="FF0000">
                <a:alpha val="50000"/>
              </a:srgb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53" name="252 CuadroTexto"/>
            <p:cNvSpPr txBox="1"/>
            <p:nvPr/>
          </p:nvSpPr>
          <p:spPr>
            <a:xfrm>
              <a:off x="524436" y="5472952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+mn-lt"/>
                </a:rPr>
                <a:t>H</a:t>
              </a:r>
              <a:endParaRPr lang="en-US" sz="1400" b="1" baseline="-25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54" name="253 CuadroTexto"/>
            <p:cNvSpPr txBox="1"/>
            <p:nvPr/>
          </p:nvSpPr>
          <p:spPr>
            <a:xfrm>
              <a:off x="1066799" y="5477435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+mn-lt"/>
                </a:rPr>
                <a:t>H</a:t>
              </a:r>
              <a:endParaRPr lang="en-US" sz="1400" b="1" baseline="-25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55" name="254 CuadroTexto"/>
            <p:cNvSpPr txBox="1"/>
            <p:nvPr/>
          </p:nvSpPr>
          <p:spPr>
            <a:xfrm>
              <a:off x="1604679" y="5477435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+mn-lt"/>
                </a:rPr>
                <a:t>D</a:t>
              </a:r>
              <a:endParaRPr lang="en-US" sz="1400" b="1" baseline="-25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57" name="256 Preparación"/>
            <p:cNvSpPr/>
            <p:nvPr/>
          </p:nvSpPr>
          <p:spPr bwMode="auto">
            <a:xfrm>
              <a:off x="2073615" y="5516762"/>
              <a:ext cx="524786" cy="369332"/>
            </a:xfrm>
            <a:prstGeom prst="flowChartPreparation">
              <a:avLst/>
            </a:prstGeom>
            <a:solidFill>
              <a:srgbClr val="00B050">
                <a:alpha val="50000"/>
              </a:srgbClr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58" name="257 Preparación"/>
            <p:cNvSpPr/>
            <p:nvPr/>
          </p:nvSpPr>
          <p:spPr bwMode="auto">
            <a:xfrm>
              <a:off x="2614185" y="5513894"/>
              <a:ext cx="524786" cy="369332"/>
            </a:xfrm>
            <a:prstGeom prst="flowChartPreparation">
              <a:avLst/>
            </a:prstGeom>
            <a:solidFill>
              <a:srgbClr val="FF0000">
                <a:alpha val="50000"/>
              </a:srgb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59" name="258 Preparación"/>
            <p:cNvSpPr/>
            <p:nvPr/>
          </p:nvSpPr>
          <p:spPr bwMode="auto">
            <a:xfrm>
              <a:off x="3157623" y="5513894"/>
              <a:ext cx="524786" cy="369332"/>
            </a:xfrm>
            <a:prstGeom prst="flowChartPreparation">
              <a:avLst/>
            </a:prstGeom>
            <a:solidFill>
              <a:srgbClr val="00B050">
                <a:alpha val="50000"/>
              </a:srgbClr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60" name="259 CuadroTexto"/>
            <p:cNvSpPr txBox="1"/>
            <p:nvPr/>
          </p:nvSpPr>
          <p:spPr>
            <a:xfrm>
              <a:off x="2151523" y="5472952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+mn-lt"/>
                </a:rPr>
                <a:t>D</a:t>
              </a:r>
              <a:endParaRPr lang="en-US" sz="1400" b="1" baseline="-25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61" name="260 CuadroTexto"/>
            <p:cNvSpPr txBox="1"/>
            <p:nvPr/>
          </p:nvSpPr>
          <p:spPr>
            <a:xfrm>
              <a:off x="2693886" y="5477435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+mn-lt"/>
                </a:rPr>
                <a:t>T</a:t>
              </a:r>
              <a:endParaRPr lang="en-US" sz="1400" b="1" baseline="-25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62" name="261 CuadroTexto"/>
            <p:cNvSpPr txBox="1"/>
            <p:nvPr/>
          </p:nvSpPr>
          <p:spPr>
            <a:xfrm>
              <a:off x="3231766" y="5477435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latin typeface="+mn-lt"/>
                </a:rPr>
                <a:t>T</a:t>
              </a:r>
              <a:endParaRPr lang="en-US" sz="1400" b="1" baseline="-25000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216" name="215 Grupo"/>
          <p:cNvGrpSpPr/>
          <p:nvPr/>
        </p:nvGrpSpPr>
        <p:grpSpPr>
          <a:xfrm>
            <a:off x="7496864" y="1191174"/>
            <a:ext cx="822960" cy="1188720"/>
            <a:chOff x="7498083" y="2911450"/>
            <a:chExt cx="822960" cy="1188720"/>
          </a:xfrm>
        </p:grpSpPr>
        <p:sp>
          <p:nvSpPr>
            <p:cNvPr id="217" name="216 Rectángulo"/>
            <p:cNvSpPr/>
            <p:nvPr/>
          </p:nvSpPr>
          <p:spPr bwMode="auto">
            <a:xfrm>
              <a:off x="7498083" y="2911450"/>
              <a:ext cx="822960" cy="1188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18" name="217 CuadroTexto"/>
            <p:cNvSpPr txBox="1"/>
            <p:nvPr/>
          </p:nvSpPr>
          <p:spPr>
            <a:xfrm>
              <a:off x="7686408" y="2996717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+mj-lt"/>
                </a:rPr>
                <a:t>L2</a:t>
              </a:r>
              <a:endParaRPr lang="en-US" b="1" baseline="-250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74" name="273 Grupo"/>
          <p:cNvGrpSpPr/>
          <p:nvPr/>
        </p:nvGrpSpPr>
        <p:grpSpPr>
          <a:xfrm>
            <a:off x="5853580" y="2914995"/>
            <a:ext cx="822960" cy="1188720"/>
            <a:chOff x="5789785" y="1107460"/>
            <a:chExt cx="822960" cy="1188720"/>
          </a:xfrm>
        </p:grpSpPr>
        <p:sp>
          <p:nvSpPr>
            <p:cNvPr id="275" name="274 Rectángulo"/>
            <p:cNvSpPr/>
            <p:nvPr/>
          </p:nvSpPr>
          <p:spPr bwMode="auto">
            <a:xfrm>
              <a:off x="5789785" y="1107460"/>
              <a:ext cx="822960" cy="1188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76" name="275 CuadroTexto"/>
            <p:cNvSpPr txBox="1"/>
            <p:nvPr/>
          </p:nvSpPr>
          <p:spPr>
            <a:xfrm>
              <a:off x="5978110" y="1192727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L2</a:t>
              </a:r>
              <a:endParaRPr lang="en-US" b="1" baseline="-25000" dirty="0">
                <a:solidFill>
                  <a:schemeClr val="bg1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77" name="276 Grupo"/>
          <p:cNvGrpSpPr/>
          <p:nvPr/>
        </p:nvGrpSpPr>
        <p:grpSpPr>
          <a:xfrm>
            <a:off x="5846491" y="1206698"/>
            <a:ext cx="822960" cy="1188720"/>
            <a:chOff x="5789785" y="1107460"/>
            <a:chExt cx="822960" cy="1188720"/>
          </a:xfrm>
        </p:grpSpPr>
        <p:sp>
          <p:nvSpPr>
            <p:cNvPr id="278" name="277 Rectángulo"/>
            <p:cNvSpPr/>
            <p:nvPr/>
          </p:nvSpPr>
          <p:spPr bwMode="auto">
            <a:xfrm>
              <a:off x="5789785" y="1107460"/>
              <a:ext cx="822960" cy="1188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79" name="278 CuadroTexto"/>
            <p:cNvSpPr txBox="1"/>
            <p:nvPr/>
          </p:nvSpPr>
          <p:spPr>
            <a:xfrm>
              <a:off x="5978110" y="1192727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L2</a:t>
              </a:r>
              <a:endParaRPr lang="en-US" b="1" baseline="-25000" dirty="0">
                <a:solidFill>
                  <a:schemeClr val="bg1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80" name="279 Grupo"/>
          <p:cNvGrpSpPr/>
          <p:nvPr/>
        </p:nvGrpSpPr>
        <p:grpSpPr>
          <a:xfrm>
            <a:off x="4134650" y="1196065"/>
            <a:ext cx="822960" cy="1188720"/>
            <a:chOff x="5789785" y="1107460"/>
            <a:chExt cx="822960" cy="1188720"/>
          </a:xfrm>
        </p:grpSpPr>
        <p:sp>
          <p:nvSpPr>
            <p:cNvPr id="281" name="280 Rectángulo"/>
            <p:cNvSpPr/>
            <p:nvPr/>
          </p:nvSpPr>
          <p:spPr bwMode="auto">
            <a:xfrm>
              <a:off x="5789785" y="1107460"/>
              <a:ext cx="822960" cy="1188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82" name="281 CuadroTexto"/>
            <p:cNvSpPr txBox="1"/>
            <p:nvPr/>
          </p:nvSpPr>
          <p:spPr>
            <a:xfrm>
              <a:off x="5978110" y="1192727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L2</a:t>
              </a:r>
              <a:endParaRPr lang="en-US" b="1" baseline="-25000" dirty="0">
                <a:solidFill>
                  <a:schemeClr val="bg1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83" name="282 Grupo"/>
          <p:cNvGrpSpPr/>
          <p:nvPr/>
        </p:nvGrpSpPr>
        <p:grpSpPr>
          <a:xfrm>
            <a:off x="4134650" y="2939804"/>
            <a:ext cx="822960" cy="1188720"/>
            <a:chOff x="5789785" y="1107460"/>
            <a:chExt cx="822960" cy="1188720"/>
          </a:xfrm>
        </p:grpSpPr>
        <p:sp>
          <p:nvSpPr>
            <p:cNvPr id="284" name="283 Rectángulo"/>
            <p:cNvSpPr/>
            <p:nvPr/>
          </p:nvSpPr>
          <p:spPr bwMode="auto">
            <a:xfrm>
              <a:off x="5789785" y="1107460"/>
              <a:ext cx="822960" cy="1188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285" name="284 CuadroTexto"/>
            <p:cNvSpPr txBox="1"/>
            <p:nvPr/>
          </p:nvSpPr>
          <p:spPr>
            <a:xfrm>
              <a:off x="5978110" y="1192727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L2</a:t>
              </a:r>
              <a:endParaRPr lang="en-US" b="1" baseline="-25000" dirty="0">
                <a:solidFill>
                  <a:schemeClr val="bg1">
                    <a:lumMod val="75000"/>
                  </a:schemeClr>
                </a:solidFill>
                <a:latin typeface="+mj-lt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9" grpId="0">
        <p:bldAsOne/>
      </p:bldGraphic>
      <p:bldP spid="200" grpId="0" animBg="1"/>
      <p:bldP spid="201" grpId="0" animBg="1"/>
      <p:bldP spid="242" grpId="0"/>
      <p:bldP spid="2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620125" cy="5105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/>
              <a:t>Bi-directional </a:t>
            </a:r>
            <a:r>
              <a:rPr lang="en-US" sz="3600" b="1" dirty="0" smtClean="0"/>
              <a:t>Networks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00"/>
                </a:solidFill>
              </a:rPr>
              <a:t>Bi-directional crossbar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rgbClr val="000000"/>
                </a:solidFill>
              </a:rPr>
              <a:t>Structure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rgbClr val="000000"/>
                </a:solidFill>
              </a:rPr>
              <a:t>Arbitration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rgbClr val="000000"/>
                </a:solidFill>
              </a:rPr>
              <a:t>Area &amp; Energy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solidFill>
                  <a:srgbClr val="000000"/>
                </a:solidFill>
              </a:rPr>
              <a:t>Router Structure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00"/>
                </a:solidFill>
              </a:rPr>
              <a:t>Evaluation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00"/>
                </a:solidFill>
              </a:rPr>
              <a:t>Conclusions &amp; Future work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931943EE-988D-4546-9720-D9BB483CA6A3}" type="slidenum">
              <a:rPr lang="es-ES"/>
              <a:pPr>
                <a:defRPr/>
              </a:pPr>
              <a:t>4</a:t>
            </a:fld>
            <a:endParaRPr lang="es-E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2"/>
                </a:solidFill>
                <a:latin typeface="Calibri" pitchFamily="34" charset="0"/>
              </a:rPr>
              <a:t>Outline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BIXBAR@ICCD12</a:t>
            </a:r>
            <a:endParaRPr lang="es-ES" dirty="0"/>
          </a:p>
        </p:txBody>
      </p:sp>
    </p:spTree>
  </p:cSld>
  <p:clrMapOvr>
    <a:masterClrMapping/>
  </p:clrMapOvr>
  <p:transition advTm="5318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2"/>
                </a:solidFill>
                <a:latin typeface="Calibri" pitchFamily="34" charset="0"/>
              </a:rPr>
              <a:t>Solution: Adapt Bandwidth to Traffic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6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BIXBAR@ICCD12</a:t>
            </a:r>
            <a:endParaRPr lang="es-ES" dirty="0"/>
          </a:p>
        </p:txBody>
      </p:sp>
      <p:grpSp>
        <p:nvGrpSpPr>
          <p:cNvPr id="3" name="9 Grupo"/>
          <p:cNvGrpSpPr/>
          <p:nvPr/>
        </p:nvGrpSpPr>
        <p:grpSpPr>
          <a:xfrm>
            <a:off x="4679307" y="2051336"/>
            <a:ext cx="841728" cy="838439"/>
            <a:chOff x="843148" y="1721922"/>
            <a:chExt cx="1170155" cy="1165583"/>
          </a:xfrm>
        </p:grpSpPr>
        <p:sp>
          <p:nvSpPr>
            <p:cNvPr id="187" name="5 Rectángulo"/>
            <p:cNvSpPr/>
            <p:nvPr/>
          </p:nvSpPr>
          <p:spPr bwMode="auto">
            <a:xfrm>
              <a:off x="843148" y="1721922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88" name="6 Rectángulo"/>
            <p:cNvSpPr/>
            <p:nvPr/>
          </p:nvSpPr>
          <p:spPr bwMode="auto">
            <a:xfrm>
              <a:off x="1429888" y="1723446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89" name="7 Rectángulo"/>
            <p:cNvSpPr/>
            <p:nvPr/>
          </p:nvSpPr>
          <p:spPr bwMode="auto">
            <a:xfrm>
              <a:off x="844672" y="2304090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90" name="8 Rectángulo"/>
            <p:cNvSpPr/>
            <p:nvPr/>
          </p:nvSpPr>
          <p:spPr bwMode="auto">
            <a:xfrm>
              <a:off x="1431412" y="2305614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20 Grupo"/>
          <p:cNvGrpSpPr/>
          <p:nvPr/>
        </p:nvGrpSpPr>
        <p:grpSpPr>
          <a:xfrm>
            <a:off x="6357863" y="2051335"/>
            <a:ext cx="841728" cy="838439"/>
            <a:chOff x="843148" y="1721922"/>
            <a:chExt cx="1170155" cy="1165583"/>
          </a:xfrm>
        </p:grpSpPr>
        <p:sp>
          <p:nvSpPr>
            <p:cNvPr id="183" name="182 Rectángulo"/>
            <p:cNvSpPr/>
            <p:nvPr/>
          </p:nvSpPr>
          <p:spPr bwMode="auto">
            <a:xfrm>
              <a:off x="843148" y="1721922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183 Rectángulo"/>
            <p:cNvSpPr/>
            <p:nvPr/>
          </p:nvSpPr>
          <p:spPr bwMode="auto">
            <a:xfrm>
              <a:off x="1429888" y="1723446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85" name="184 Rectángulo"/>
            <p:cNvSpPr/>
            <p:nvPr/>
          </p:nvSpPr>
          <p:spPr bwMode="auto">
            <a:xfrm>
              <a:off x="844672" y="2304090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185 Rectángulo"/>
            <p:cNvSpPr/>
            <p:nvPr/>
          </p:nvSpPr>
          <p:spPr bwMode="auto">
            <a:xfrm>
              <a:off x="1431412" y="2305614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25 Grupo"/>
          <p:cNvGrpSpPr/>
          <p:nvPr/>
        </p:nvGrpSpPr>
        <p:grpSpPr>
          <a:xfrm>
            <a:off x="8034999" y="2054184"/>
            <a:ext cx="841728" cy="838439"/>
            <a:chOff x="843148" y="1721922"/>
            <a:chExt cx="1170155" cy="1165583"/>
          </a:xfrm>
        </p:grpSpPr>
        <p:sp>
          <p:nvSpPr>
            <p:cNvPr id="179" name="178 Rectángulo"/>
            <p:cNvSpPr/>
            <p:nvPr/>
          </p:nvSpPr>
          <p:spPr bwMode="auto">
            <a:xfrm>
              <a:off x="843148" y="1721922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179 Rectángulo"/>
            <p:cNvSpPr/>
            <p:nvPr/>
          </p:nvSpPr>
          <p:spPr bwMode="auto">
            <a:xfrm>
              <a:off x="1429888" y="1723446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81" name="180 Rectángulo"/>
            <p:cNvSpPr/>
            <p:nvPr/>
          </p:nvSpPr>
          <p:spPr bwMode="auto">
            <a:xfrm>
              <a:off x="844672" y="2304090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82" name="181 Rectángulo"/>
            <p:cNvSpPr/>
            <p:nvPr/>
          </p:nvSpPr>
          <p:spPr bwMode="auto">
            <a:xfrm>
              <a:off x="1431412" y="2305614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30 Grupo"/>
          <p:cNvGrpSpPr/>
          <p:nvPr/>
        </p:nvGrpSpPr>
        <p:grpSpPr>
          <a:xfrm>
            <a:off x="4680730" y="3722776"/>
            <a:ext cx="841728" cy="838439"/>
            <a:chOff x="843148" y="1721922"/>
            <a:chExt cx="1170155" cy="1165583"/>
          </a:xfrm>
        </p:grpSpPr>
        <p:sp>
          <p:nvSpPr>
            <p:cNvPr id="175" name="174 Rectángulo"/>
            <p:cNvSpPr/>
            <p:nvPr/>
          </p:nvSpPr>
          <p:spPr bwMode="auto">
            <a:xfrm>
              <a:off x="843148" y="1721922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175 Rectángulo"/>
            <p:cNvSpPr/>
            <p:nvPr/>
          </p:nvSpPr>
          <p:spPr bwMode="auto">
            <a:xfrm>
              <a:off x="1429888" y="1723446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176 Rectángulo"/>
            <p:cNvSpPr/>
            <p:nvPr/>
          </p:nvSpPr>
          <p:spPr bwMode="auto">
            <a:xfrm>
              <a:off x="844672" y="2304090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78" name="177 Rectángulo"/>
            <p:cNvSpPr/>
            <p:nvPr/>
          </p:nvSpPr>
          <p:spPr bwMode="auto">
            <a:xfrm>
              <a:off x="1431412" y="2305614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" name="40 Grupo"/>
          <p:cNvGrpSpPr/>
          <p:nvPr/>
        </p:nvGrpSpPr>
        <p:grpSpPr>
          <a:xfrm>
            <a:off x="4679758" y="5402817"/>
            <a:ext cx="841728" cy="838439"/>
            <a:chOff x="843148" y="1721922"/>
            <a:chExt cx="1170155" cy="1165583"/>
          </a:xfrm>
        </p:grpSpPr>
        <p:sp>
          <p:nvSpPr>
            <p:cNvPr id="171" name="170 Rectángulo"/>
            <p:cNvSpPr/>
            <p:nvPr/>
          </p:nvSpPr>
          <p:spPr bwMode="auto">
            <a:xfrm>
              <a:off x="843148" y="1721922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171 Rectángulo"/>
            <p:cNvSpPr/>
            <p:nvPr/>
          </p:nvSpPr>
          <p:spPr bwMode="auto">
            <a:xfrm>
              <a:off x="1429888" y="1723446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73" name="172 Rectángulo"/>
            <p:cNvSpPr/>
            <p:nvPr/>
          </p:nvSpPr>
          <p:spPr bwMode="auto">
            <a:xfrm>
              <a:off x="844672" y="2304090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74" name="173 Rectángulo"/>
            <p:cNvSpPr/>
            <p:nvPr/>
          </p:nvSpPr>
          <p:spPr bwMode="auto">
            <a:xfrm>
              <a:off x="1431412" y="2305614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55 Grupo"/>
          <p:cNvGrpSpPr/>
          <p:nvPr/>
        </p:nvGrpSpPr>
        <p:grpSpPr>
          <a:xfrm>
            <a:off x="6359498" y="3721930"/>
            <a:ext cx="841728" cy="838439"/>
            <a:chOff x="843148" y="1721922"/>
            <a:chExt cx="1170155" cy="1165583"/>
          </a:xfrm>
        </p:grpSpPr>
        <p:sp>
          <p:nvSpPr>
            <p:cNvPr id="167" name="166 Rectángulo"/>
            <p:cNvSpPr/>
            <p:nvPr/>
          </p:nvSpPr>
          <p:spPr bwMode="auto">
            <a:xfrm>
              <a:off x="843148" y="1721922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68" name="167 Rectángulo"/>
            <p:cNvSpPr/>
            <p:nvPr/>
          </p:nvSpPr>
          <p:spPr bwMode="auto">
            <a:xfrm>
              <a:off x="1429888" y="1723446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69" name="168 Rectángulo"/>
            <p:cNvSpPr/>
            <p:nvPr/>
          </p:nvSpPr>
          <p:spPr bwMode="auto">
            <a:xfrm>
              <a:off x="844672" y="2304090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70" name="169 Rectángulo"/>
            <p:cNvSpPr/>
            <p:nvPr/>
          </p:nvSpPr>
          <p:spPr bwMode="auto">
            <a:xfrm>
              <a:off x="1431412" y="2305614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60 Grupo"/>
          <p:cNvGrpSpPr/>
          <p:nvPr/>
        </p:nvGrpSpPr>
        <p:grpSpPr>
          <a:xfrm>
            <a:off x="8036633" y="3724779"/>
            <a:ext cx="841728" cy="838439"/>
            <a:chOff x="843148" y="1721922"/>
            <a:chExt cx="1170155" cy="1165583"/>
          </a:xfrm>
        </p:grpSpPr>
        <p:sp>
          <p:nvSpPr>
            <p:cNvPr id="163" name="162 Rectángulo"/>
            <p:cNvSpPr/>
            <p:nvPr/>
          </p:nvSpPr>
          <p:spPr bwMode="auto">
            <a:xfrm>
              <a:off x="843148" y="1721922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163 Rectángulo"/>
            <p:cNvSpPr/>
            <p:nvPr/>
          </p:nvSpPr>
          <p:spPr bwMode="auto">
            <a:xfrm>
              <a:off x="1429888" y="1723446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164 Rectángulo"/>
            <p:cNvSpPr/>
            <p:nvPr/>
          </p:nvSpPr>
          <p:spPr bwMode="auto">
            <a:xfrm>
              <a:off x="844672" y="2304090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165 Rectángulo"/>
            <p:cNvSpPr/>
            <p:nvPr/>
          </p:nvSpPr>
          <p:spPr bwMode="auto">
            <a:xfrm>
              <a:off x="1431412" y="2305614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70 Grupo"/>
          <p:cNvGrpSpPr/>
          <p:nvPr/>
        </p:nvGrpSpPr>
        <p:grpSpPr>
          <a:xfrm>
            <a:off x="6359498" y="5410526"/>
            <a:ext cx="841728" cy="838439"/>
            <a:chOff x="843148" y="1721922"/>
            <a:chExt cx="1170155" cy="1165583"/>
          </a:xfrm>
        </p:grpSpPr>
        <p:sp>
          <p:nvSpPr>
            <p:cNvPr id="159" name="158 Rectángulo"/>
            <p:cNvSpPr/>
            <p:nvPr/>
          </p:nvSpPr>
          <p:spPr bwMode="auto">
            <a:xfrm>
              <a:off x="843148" y="1721922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60" name="159 Rectángulo"/>
            <p:cNvSpPr/>
            <p:nvPr/>
          </p:nvSpPr>
          <p:spPr bwMode="auto">
            <a:xfrm>
              <a:off x="1429888" y="1723446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160 Rectángulo"/>
            <p:cNvSpPr/>
            <p:nvPr/>
          </p:nvSpPr>
          <p:spPr bwMode="auto">
            <a:xfrm>
              <a:off x="844672" y="2304090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62" name="161 Rectángulo"/>
            <p:cNvSpPr/>
            <p:nvPr/>
          </p:nvSpPr>
          <p:spPr bwMode="auto">
            <a:xfrm>
              <a:off x="1431412" y="2305614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75 Grupo"/>
          <p:cNvGrpSpPr/>
          <p:nvPr/>
        </p:nvGrpSpPr>
        <p:grpSpPr>
          <a:xfrm>
            <a:off x="8036633" y="5413374"/>
            <a:ext cx="841728" cy="838439"/>
            <a:chOff x="843148" y="1721922"/>
            <a:chExt cx="1170155" cy="1165583"/>
          </a:xfrm>
        </p:grpSpPr>
        <p:sp>
          <p:nvSpPr>
            <p:cNvPr id="155" name="154 Rectángulo"/>
            <p:cNvSpPr/>
            <p:nvPr/>
          </p:nvSpPr>
          <p:spPr bwMode="auto">
            <a:xfrm>
              <a:off x="843148" y="1721922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155 Rectángulo"/>
            <p:cNvSpPr/>
            <p:nvPr/>
          </p:nvSpPr>
          <p:spPr bwMode="auto">
            <a:xfrm>
              <a:off x="1429888" y="1723446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156 Rectángulo"/>
            <p:cNvSpPr/>
            <p:nvPr/>
          </p:nvSpPr>
          <p:spPr bwMode="auto">
            <a:xfrm>
              <a:off x="844672" y="2304090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157 Rectángulo"/>
            <p:cNvSpPr/>
            <p:nvPr/>
          </p:nvSpPr>
          <p:spPr bwMode="auto">
            <a:xfrm>
              <a:off x="1431412" y="2305614"/>
              <a:ext cx="581891" cy="581891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22" name="121 Conector recto de flecha"/>
          <p:cNvCxnSpPr>
            <a:endCxn id="183" idx="1"/>
          </p:cNvCxnSpPr>
          <p:nvPr/>
        </p:nvCxnSpPr>
        <p:spPr bwMode="auto">
          <a:xfrm flipV="1">
            <a:off x="5519939" y="2260621"/>
            <a:ext cx="837924" cy="1097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3" name="122 Conector recto de flecha"/>
          <p:cNvCxnSpPr>
            <a:stCxn id="184" idx="3"/>
            <a:endCxn id="179" idx="1"/>
          </p:cNvCxnSpPr>
          <p:nvPr/>
        </p:nvCxnSpPr>
        <p:spPr bwMode="auto">
          <a:xfrm>
            <a:off x="7198495" y="2261717"/>
            <a:ext cx="836504" cy="1753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4" name="123 Conector recto de flecha"/>
          <p:cNvCxnSpPr>
            <a:stCxn id="185" idx="1"/>
          </p:cNvCxnSpPr>
          <p:nvPr/>
        </p:nvCxnSpPr>
        <p:spPr bwMode="auto">
          <a:xfrm flipH="1">
            <a:off x="5521035" y="2679392"/>
            <a:ext cx="837924" cy="1097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5" name="124 Conector recto de flecha"/>
          <p:cNvCxnSpPr>
            <a:stCxn id="181" idx="1"/>
            <a:endCxn id="186" idx="3"/>
          </p:cNvCxnSpPr>
          <p:nvPr/>
        </p:nvCxnSpPr>
        <p:spPr bwMode="auto">
          <a:xfrm flipH="1" flipV="1">
            <a:off x="7199591" y="2680488"/>
            <a:ext cx="836504" cy="1753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6" name="125 Conector recto de flecha"/>
          <p:cNvCxnSpPr>
            <a:stCxn id="176" idx="3"/>
            <a:endCxn id="167" idx="1"/>
          </p:cNvCxnSpPr>
          <p:nvPr/>
        </p:nvCxnSpPr>
        <p:spPr bwMode="auto">
          <a:xfrm flipV="1">
            <a:off x="5521362" y="3931216"/>
            <a:ext cx="838136" cy="1942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7" name="126 Conector recto de flecha"/>
          <p:cNvCxnSpPr>
            <a:stCxn id="168" idx="3"/>
            <a:endCxn id="163" idx="1"/>
          </p:cNvCxnSpPr>
          <p:nvPr/>
        </p:nvCxnSpPr>
        <p:spPr bwMode="auto">
          <a:xfrm>
            <a:off x="7200130" y="3932312"/>
            <a:ext cx="836503" cy="1753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8" name="127 Conector recto de flecha"/>
          <p:cNvCxnSpPr>
            <a:stCxn id="165" idx="1"/>
            <a:endCxn id="170" idx="3"/>
          </p:cNvCxnSpPr>
          <p:nvPr/>
        </p:nvCxnSpPr>
        <p:spPr bwMode="auto">
          <a:xfrm flipH="1" flipV="1">
            <a:off x="7201226" y="4351083"/>
            <a:ext cx="836503" cy="1753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9" name="128 Conector recto de flecha"/>
          <p:cNvCxnSpPr>
            <a:stCxn id="169" idx="1"/>
            <a:endCxn id="178" idx="3"/>
          </p:cNvCxnSpPr>
          <p:nvPr/>
        </p:nvCxnSpPr>
        <p:spPr bwMode="auto">
          <a:xfrm flipH="1">
            <a:off x="5522458" y="4349987"/>
            <a:ext cx="838136" cy="1942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0" name="129 Conector recto de flecha"/>
          <p:cNvCxnSpPr>
            <a:stCxn id="172" idx="3"/>
            <a:endCxn id="159" idx="1"/>
          </p:cNvCxnSpPr>
          <p:nvPr/>
        </p:nvCxnSpPr>
        <p:spPr bwMode="auto">
          <a:xfrm>
            <a:off x="5520390" y="5613199"/>
            <a:ext cx="839108" cy="6613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1" name="130 Conector recto de flecha"/>
          <p:cNvCxnSpPr>
            <a:stCxn id="160" idx="3"/>
            <a:endCxn id="155" idx="1"/>
          </p:cNvCxnSpPr>
          <p:nvPr/>
        </p:nvCxnSpPr>
        <p:spPr bwMode="auto">
          <a:xfrm>
            <a:off x="7200130" y="5620908"/>
            <a:ext cx="836503" cy="1752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2" name="131 Conector recto de flecha"/>
          <p:cNvCxnSpPr>
            <a:stCxn id="161" idx="1"/>
            <a:endCxn id="174" idx="3"/>
          </p:cNvCxnSpPr>
          <p:nvPr/>
        </p:nvCxnSpPr>
        <p:spPr bwMode="auto">
          <a:xfrm flipH="1" flipV="1">
            <a:off x="5521486" y="6031970"/>
            <a:ext cx="839108" cy="6613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3" name="132 Conector recto de flecha"/>
          <p:cNvCxnSpPr>
            <a:stCxn id="157" idx="1"/>
            <a:endCxn id="162" idx="3"/>
          </p:cNvCxnSpPr>
          <p:nvPr/>
        </p:nvCxnSpPr>
        <p:spPr bwMode="auto">
          <a:xfrm flipH="1" flipV="1">
            <a:off x="7201226" y="6039679"/>
            <a:ext cx="836503" cy="1752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4" name="133 Conector recto de flecha"/>
          <p:cNvCxnSpPr>
            <a:stCxn id="171" idx="0"/>
            <a:endCxn id="177" idx="2"/>
          </p:cNvCxnSpPr>
          <p:nvPr/>
        </p:nvCxnSpPr>
        <p:spPr bwMode="auto">
          <a:xfrm flipV="1">
            <a:off x="4889044" y="4560119"/>
            <a:ext cx="2068" cy="842698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5" name="134 Conector recto de flecha"/>
          <p:cNvCxnSpPr>
            <a:stCxn id="178" idx="2"/>
            <a:endCxn id="172" idx="0"/>
          </p:cNvCxnSpPr>
          <p:nvPr/>
        </p:nvCxnSpPr>
        <p:spPr bwMode="auto">
          <a:xfrm flipH="1">
            <a:off x="5311104" y="4561215"/>
            <a:ext cx="2068" cy="842698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6" name="135 Conector recto de flecha"/>
          <p:cNvCxnSpPr>
            <a:stCxn id="159" idx="0"/>
            <a:endCxn id="169" idx="2"/>
          </p:cNvCxnSpPr>
          <p:nvPr/>
        </p:nvCxnSpPr>
        <p:spPr bwMode="auto">
          <a:xfrm flipV="1">
            <a:off x="6568784" y="4559273"/>
            <a:ext cx="1096" cy="851253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7" name="136 Conector recto de flecha"/>
          <p:cNvCxnSpPr>
            <a:stCxn id="170" idx="2"/>
            <a:endCxn id="160" idx="0"/>
          </p:cNvCxnSpPr>
          <p:nvPr/>
        </p:nvCxnSpPr>
        <p:spPr bwMode="auto">
          <a:xfrm flipH="1">
            <a:off x="6990844" y="4560369"/>
            <a:ext cx="1096" cy="851253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8" name="137 Conector recto de flecha"/>
          <p:cNvCxnSpPr>
            <a:stCxn id="155" idx="0"/>
            <a:endCxn id="165" idx="2"/>
          </p:cNvCxnSpPr>
          <p:nvPr/>
        </p:nvCxnSpPr>
        <p:spPr bwMode="auto">
          <a:xfrm flipV="1">
            <a:off x="8245919" y="4562122"/>
            <a:ext cx="1096" cy="851252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9" name="138 Conector recto de flecha"/>
          <p:cNvCxnSpPr>
            <a:stCxn id="166" idx="2"/>
            <a:endCxn id="156" idx="0"/>
          </p:cNvCxnSpPr>
          <p:nvPr/>
        </p:nvCxnSpPr>
        <p:spPr bwMode="auto">
          <a:xfrm flipH="1">
            <a:off x="8667979" y="4563218"/>
            <a:ext cx="1096" cy="851252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40" name="139 Conector recto de flecha"/>
          <p:cNvCxnSpPr>
            <a:stCxn id="175" idx="0"/>
          </p:cNvCxnSpPr>
          <p:nvPr/>
        </p:nvCxnSpPr>
        <p:spPr bwMode="auto">
          <a:xfrm flipH="1" flipV="1">
            <a:off x="4889689" y="2888679"/>
            <a:ext cx="327" cy="834097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41" name="140 Conector recto de flecha"/>
          <p:cNvCxnSpPr>
            <a:endCxn id="176" idx="0"/>
          </p:cNvCxnSpPr>
          <p:nvPr/>
        </p:nvCxnSpPr>
        <p:spPr bwMode="auto">
          <a:xfrm>
            <a:off x="5311749" y="2889775"/>
            <a:ext cx="327" cy="834097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42" name="141 Conector recto de flecha"/>
          <p:cNvCxnSpPr>
            <a:stCxn id="167" idx="0"/>
            <a:endCxn id="185" idx="2"/>
          </p:cNvCxnSpPr>
          <p:nvPr/>
        </p:nvCxnSpPr>
        <p:spPr bwMode="auto">
          <a:xfrm flipH="1" flipV="1">
            <a:off x="6568245" y="2888678"/>
            <a:ext cx="539" cy="833252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43" name="142 Conector recto de flecha"/>
          <p:cNvCxnSpPr>
            <a:stCxn id="186" idx="2"/>
            <a:endCxn id="168" idx="0"/>
          </p:cNvCxnSpPr>
          <p:nvPr/>
        </p:nvCxnSpPr>
        <p:spPr bwMode="auto">
          <a:xfrm>
            <a:off x="6990305" y="2889774"/>
            <a:ext cx="539" cy="833252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44" name="143 Conector recto de flecha"/>
          <p:cNvCxnSpPr>
            <a:stCxn id="163" idx="0"/>
            <a:endCxn id="181" idx="2"/>
          </p:cNvCxnSpPr>
          <p:nvPr/>
        </p:nvCxnSpPr>
        <p:spPr bwMode="auto">
          <a:xfrm flipH="1" flipV="1">
            <a:off x="8245381" y="2891527"/>
            <a:ext cx="538" cy="833252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45" name="144 Conector recto de flecha"/>
          <p:cNvCxnSpPr>
            <a:stCxn id="182" idx="2"/>
            <a:endCxn id="164" idx="0"/>
          </p:cNvCxnSpPr>
          <p:nvPr/>
        </p:nvCxnSpPr>
        <p:spPr bwMode="auto">
          <a:xfrm>
            <a:off x="8667441" y="2892623"/>
            <a:ext cx="538" cy="833252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46" name="145 Rectángulo redondeado"/>
          <p:cNvSpPr/>
          <p:nvPr/>
        </p:nvSpPr>
        <p:spPr bwMode="auto">
          <a:xfrm>
            <a:off x="4667051" y="2032260"/>
            <a:ext cx="868680" cy="868680"/>
          </a:xfrm>
          <a:prstGeom prst="roundRect">
            <a:avLst>
              <a:gd name="adj" fmla="val 5442"/>
            </a:avLst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47" name="146 Rectángulo redondeado"/>
          <p:cNvSpPr/>
          <p:nvPr/>
        </p:nvSpPr>
        <p:spPr bwMode="auto">
          <a:xfrm>
            <a:off x="6337167" y="2033831"/>
            <a:ext cx="868680" cy="868680"/>
          </a:xfrm>
          <a:prstGeom prst="roundRect">
            <a:avLst>
              <a:gd name="adj" fmla="val 5442"/>
            </a:avLst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48" name="147 Rectángulo redondeado"/>
          <p:cNvSpPr/>
          <p:nvPr/>
        </p:nvSpPr>
        <p:spPr bwMode="auto">
          <a:xfrm>
            <a:off x="8021422" y="3708660"/>
            <a:ext cx="868680" cy="868680"/>
          </a:xfrm>
          <a:prstGeom prst="roundRect">
            <a:avLst>
              <a:gd name="adj" fmla="val 5442"/>
            </a:avLst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49" name="148 Rectángulo redondeado"/>
          <p:cNvSpPr/>
          <p:nvPr/>
        </p:nvSpPr>
        <p:spPr bwMode="auto">
          <a:xfrm>
            <a:off x="6345023" y="3710231"/>
            <a:ext cx="868680" cy="868680"/>
          </a:xfrm>
          <a:prstGeom prst="roundRect">
            <a:avLst>
              <a:gd name="adj" fmla="val 5442"/>
            </a:avLst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50" name="149 Rectángulo redondeado"/>
          <p:cNvSpPr/>
          <p:nvPr/>
        </p:nvSpPr>
        <p:spPr bwMode="auto">
          <a:xfrm>
            <a:off x="4659196" y="3702376"/>
            <a:ext cx="868680" cy="868680"/>
          </a:xfrm>
          <a:prstGeom prst="roundRect">
            <a:avLst>
              <a:gd name="adj" fmla="val 5442"/>
            </a:avLst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51" name="150 Rectángulo redondeado"/>
          <p:cNvSpPr/>
          <p:nvPr/>
        </p:nvSpPr>
        <p:spPr bwMode="auto">
          <a:xfrm>
            <a:off x="8021422" y="2035402"/>
            <a:ext cx="868680" cy="868680"/>
          </a:xfrm>
          <a:prstGeom prst="roundRect">
            <a:avLst>
              <a:gd name="adj" fmla="val 5442"/>
            </a:avLst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52" name="151 Rectángulo redondeado"/>
          <p:cNvSpPr/>
          <p:nvPr/>
        </p:nvSpPr>
        <p:spPr bwMode="auto">
          <a:xfrm>
            <a:off x="8021422" y="5396058"/>
            <a:ext cx="868680" cy="868680"/>
          </a:xfrm>
          <a:prstGeom prst="roundRect">
            <a:avLst>
              <a:gd name="adj" fmla="val 5442"/>
            </a:avLst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53" name="152 Rectángulo redondeado"/>
          <p:cNvSpPr/>
          <p:nvPr/>
        </p:nvSpPr>
        <p:spPr bwMode="auto">
          <a:xfrm>
            <a:off x="6345023" y="5397630"/>
            <a:ext cx="868680" cy="868680"/>
          </a:xfrm>
          <a:prstGeom prst="roundRect">
            <a:avLst>
              <a:gd name="adj" fmla="val 5442"/>
            </a:avLst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54" name="153 Rectángulo redondeado"/>
          <p:cNvSpPr/>
          <p:nvPr/>
        </p:nvSpPr>
        <p:spPr bwMode="auto">
          <a:xfrm>
            <a:off x="4663909" y="5389774"/>
            <a:ext cx="868680" cy="868680"/>
          </a:xfrm>
          <a:prstGeom prst="roundRect">
            <a:avLst>
              <a:gd name="adj" fmla="val 5442"/>
            </a:avLst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91" name="190 CuadroTexto"/>
          <p:cNvSpPr txBox="1"/>
          <p:nvPr/>
        </p:nvSpPr>
        <p:spPr>
          <a:xfrm>
            <a:off x="4686299" y="5895975"/>
            <a:ext cx="447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R</a:t>
            </a:r>
            <a:r>
              <a:rPr lang="en-US" sz="1600" b="1" baseline="-25000" dirty="0" smtClean="0">
                <a:latin typeface="+mj-lt"/>
              </a:rPr>
              <a:t>6</a:t>
            </a:r>
            <a:endParaRPr lang="en-US" b="1" baseline="-25000" dirty="0">
              <a:latin typeface="+mj-lt"/>
            </a:endParaRPr>
          </a:p>
        </p:txBody>
      </p:sp>
      <p:sp>
        <p:nvSpPr>
          <p:cNvPr id="192" name="191 CuadroTexto"/>
          <p:cNvSpPr txBox="1"/>
          <p:nvPr/>
        </p:nvSpPr>
        <p:spPr>
          <a:xfrm>
            <a:off x="6353174" y="5915025"/>
            <a:ext cx="447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R</a:t>
            </a:r>
            <a:r>
              <a:rPr lang="en-US" sz="1600" b="1" baseline="-25000" dirty="0" smtClean="0">
                <a:latin typeface="+mj-lt"/>
              </a:rPr>
              <a:t>7</a:t>
            </a:r>
            <a:endParaRPr lang="en-US" b="1" baseline="-25000" dirty="0">
              <a:latin typeface="+mj-lt"/>
            </a:endParaRPr>
          </a:p>
        </p:txBody>
      </p:sp>
      <p:sp>
        <p:nvSpPr>
          <p:cNvPr id="193" name="192 CuadroTexto"/>
          <p:cNvSpPr txBox="1"/>
          <p:nvPr/>
        </p:nvSpPr>
        <p:spPr>
          <a:xfrm>
            <a:off x="4676774" y="2571750"/>
            <a:ext cx="447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R</a:t>
            </a:r>
            <a:r>
              <a:rPr lang="en-US" sz="1600" b="1" baseline="-25000" dirty="0" smtClean="0">
                <a:latin typeface="+mj-lt"/>
              </a:rPr>
              <a:t>0</a:t>
            </a:r>
            <a:endParaRPr lang="en-US" b="1" baseline="-25000" dirty="0">
              <a:latin typeface="+mj-lt"/>
            </a:endParaRPr>
          </a:p>
        </p:txBody>
      </p:sp>
      <p:sp>
        <p:nvSpPr>
          <p:cNvPr id="194" name="193 CuadroTexto"/>
          <p:cNvSpPr txBox="1"/>
          <p:nvPr/>
        </p:nvSpPr>
        <p:spPr>
          <a:xfrm>
            <a:off x="6343649" y="2562225"/>
            <a:ext cx="447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R</a:t>
            </a:r>
            <a:r>
              <a:rPr lang="en-US" sz="1600" b="1" baseline="-25000" dirty="0" smtClean="0">
                <a:latin typeface="+mj-lt"/>
              </a:rPr>
              <a:t>1</a:t>
            </a:r>
            <a:endParaRPr lang="en-US" b="1" baseline="-25000" dirty="0">
              <a:latin typeface="+mj-lt"/>
            </a:endParaRPr>
          </a:p>
        </p:txBody>
      </p:sp>
      <p:sp>
        <p:nvSpPr>
          <p:cNvPr id="195" name="194 CuadroTexto"/>
          <p:cNvSpPr txBox="1"/>
          <p:nvPr/>
        </p:nvSpPr>
        <p:spPr>
          <a:xfrm>
            <a:off x="8039099" y="2571750"/>
            <a:ext cx="447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R</a:t>
            </a:r>
            <a:r>
              <a:rPr lang="en-US" sz="1600" b="1" baseline="-25000" dirty="0" smtClean="0">
                <a:latin typeface="+mj-lt"/>
              </a:rPr>
              <a:t>2</a:t>
            </a:r>
            <a:endParaRPr lang="en-US" b="1" baseline="-25000" dirty="0">
              <a:latin typeface="+mj-lt"/>
            </a:endParaRPr>
          </a:p>
        </p:txBody>
      </p:sp>
      <p:sp>
        <p:nvSpPr>
          <p:cNvPr id="196" name="195 CuadroTexto"/>
          <p:cNvSpPr txBox="1"/>
          <p:nvPr/>
        </p:nvSpPr>
        <p:spPr>
          <a:xfrm>
            <a:off x="4676774" y="4229100"/>
            <a:ext cx="447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R</a:t>
            </a:r>
            <a:r>
              <a:rPr lang="en-US" sz="1600" b="1" baseline="-25000" dirty="0" smtClean="0">
                <a:latin typeface="+mj-lt"/>
              </a:rPr>
              <a:t>3</a:t>
            </a:r>
            <a:endParaRPr lang="en-US" b="1" baseline="-25000" dirty="0">
              <a:latin typeface="+mj-lt"/>
            </a:endParaRPr>
          </a:p>
        </p:txBody>
      </p:sp>
      <p:sp>
        <p:nvSpPr>
          <p:cNvPr id="197" name="196 CuadroTexto"/>
          <p:cNvSpPr txBox="1"/>
          <p:nvPr/>
        </p:nvSpPr>
        <p:spPr>
          <a:xfrm>
            <a:off x="6362699" y="4238625"/>
            <a:ext cx="447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R</a:t>
            </a:r>
            <a:r>
              <a:rPr lang="en-US" sz="1600" b="1" baseline="-25000" dirty="0" smtClean="0">
                <a:latin typeface="+mj-lt"/>
              </a:rPr>
              <a:t>4</a:t>
            </a:r>
            <a:endParaRPr lang="en-US" b="1" baseline="-25000" dirty="0">
              <a:latin typeface="+mj-lt"/>
            </a:endParaRPr>
          </a:p>
        </p:txBody>
      </p:sp>
      <p:sp>
        <p:nvSpPr>
          <p:cNvPr id="198" name="197 CuadroTexto"/>
          <p:cNvSpPr txBox="1"/>
          <p:nvPr/>
        </p:nvSpPr>
        <p:spPr>
          <a:xfrm>
            <a:off x="8029574" y="4229100"/>
            <a:ext cx="447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R</a:t>
            </a:r>
            <a:r>
              <a:rPr lang="en-US" sz="1600" b="1" baseline="-25000" dirty="0" smtClean="0">
                <a:latin typeface="+mj-lt"/>
              </a:rPr>
              <a:t>5</a:t>
            </a:r>
            <a:endParaRPr lang="en-US" b="1" baseline="-25000" dirty="0">
              <a:latin typeface="+mj-lt"/>
            </a:endParaRPr>
          </a:p>
        </p:txBody>
      </p:sp>
      <p:sp>
        <p:nvSpPr>
          <p:cNvPr id="199" name="198 CuadroTexto"/>
          <p:cNvSpPr txBox="1"/>
          <p:nvPr/>
        </p:nvSpPr>
        <p:spPr>
          <a:xfrm>
            <a:off x="8029574" y="5915025"/>
            <a:ext cx="447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R</a:t>
            </a:r>
            <a:r>
              <a:rPr lang="en-US" sz="1600" b="1" baseline="-25000" dirty="0" smtClean="0">
                <a:latin typeface="+mj-lt"/>
              </a:rPr>
              <a:t>8</a:t>
            </a:r>
            <a:endParaRPr lang="en-US" b="1" baseline="-25000" dirty="0">
              <a:latin typeface="+mj-lt"/>
            </a:endParaRPr>
          </a:p>
        </p:txBody>
      </p:sp>
      <p:sp>
        <p:nvSpPr>
          <p:cNvPr id="200" name="199 Forma libre"/>
          <p:cNvSpPr/>
          <p:nvPr/>
        </p:nvSpPr>
        <p:spPr bwMode="auto">
          <a:xfrm>
            <a:off x="4467225" y="3514725"/>
            <a:ext cx="3781425" cy="2066925"/>
          </a:xfrm>
          <a:custGeom>
            <a:avLst/>
            <a:gdLst>
              <a:gd name="connsiteX0" fmla="*/ 0 w 3781425"/>
              <a:gd name="connsiteY0" fmla="*/ 1638300 h 2066925"/>
              <a:gd name="connsiteX1" fmla="*/ 390525 w 3781425"/>
              <a:gd name="connsiteY1" fmla="*/ 2066925 h 2066925"/>
              <a:gd name="connsiteX2" fmla="*/ 3781425 w 3781425"/>
              <a:gd name="connsiteY2" fmla="*/ 2066925 h 2066925"/>
              <a:gd name="connsiteX3" fmla="*/ 3781425 w 3781425"/>
              <a:gd name="connsiteY3" fmla="*/ 409575 h 2066925"/>
              <a:gd name="connsiteX4" fmla="*/ 3409950 w 3781425"/>
              <a:gd name="connsiteY4" fmla="*/ 0 h 206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425" h="2066925">
                <a:moveTo>
                  <a:pt x="0" y="1638300"/>
                </a:moveTo>
                <a:lnTo>
                  <a:pt x="390525" y="2066925"/>
                </a:lnTo>
                <a:lnTo>
                  <a:pt x="3781425" y="2066925"/>
                </a:lnTo>
                <a:lnTo>
                  <a:pt x="3781425" y="409575"/>
                </a:lnTo>
                <a:lnTo>
                  <a:pt x="3409950" y="0"/>
                </a:lnTo>
              </a:path>
            </a:pathLst>
          </a:custGeom>
          <a:noFill/>
          <a:ln w="1016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242" name="241 CuadroTexto"/>
          <p:cNvSpPr txBox="1"/>
          <p:nvPr/>
        </p:nvSpPr>
        <p:spPr>
          <a:xfrm>
            <a:off x="3971364" y="4764741"/>
            <a:ext cx="793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7979"/>
                </a:solidFill>
                <a:latin typeface="+mn-lt"/>
              </a:rPr>
              <a:t>M</a:t>
            </a:r>
            <a:r>
              <a:rPr lang="en-US" sz="2000" b="1" baseline="-25000" dirty="0" smtClean="0">
                <a:solidFill>
                  <a:srgbClr val="FF7979"/>
                </a:solidFill>
                <a:latin typeface="+mn-lt"/>
              </a:rPr>
              <a:t>1</a:t>
            </a:r>
            <a:endParaRPr lang="en-US" sz="1400" b="1" baseline="-25000" dirty="0">
              <a:solidFill>
                <a:srgbClr val="FF7979"/>
              </a:solidFill>
              <a:latin typeface="+mn-lt"/>
            </a:endParaRPr>
          </a:p>
        </p:txBody>
      </p:sp>
      <p:sp>
        <p:nvSpPr>
          <p:cNvPr id="243" name="242 CuadroTexto"/>
          <p:cNvSpPr txBox="1"/>
          <p:nvPr/>
        </p:nvSpPr>
        <p:spPr>
          <a:xfrm>
            <a:off x="5670176" y="4782671"/>
            <a:ext cx="793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B8E08C"/>
                </a:solidFill>
                <a:latin typeface="+mn-lt"/>
              </a:rPr>
              <a:t>M</a:t>
            </a:r>
            <a:r>
              <a:rPr lang="en-US" sz="2000" b="1" baseline="-25000" dirty="0" smtClean="0">
                <a:solidFill>
                  <a:srgbClr val="B8E08C"/>
                </a:solidFill>
                <a:latin typeface="+mn-lt"/>
              </a:rPr>
              <a:t>2</a:t>
            </a:r>
            <a:endParaRPr lang="en-US" sz="1400" b="1" baseline="-25000" dirty="0">
              <a:solidFill>
                <a:srgbClr val="B8E08C"/>
              </a:solidFill>
              <a:latin typeface="+mn-lt"/>
            </a:endParaRPr>
          </a:p>
        </p:txBody>
      </p:sp>
      <p:sp>
        <p:nvSpPr>
          <p:cNvPr id="204" name="203 Flecha derecha"/>
          <p:cNvSpPr/>
          <p:nvPr/>
        </p:nvSpPr>
        <p:spPr bwMode="auto">
          <a:xfrm>
            <a:off x="7242048" y="5961888"/>
            <a:ext cx="782726" cy="153619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205" name="204 Flecha derecha"/>
          <p:cNvSpPr/>
          <p:nvPr/>
        </p:nvSpPr>
        <p:spPr bwMode="auto">
          <a:xfrm rot="16200000">
            <a:off x="8280809" y="4907279"/>
            <a:ext cx="782726" cy="153619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206" name="205 Forma libre"/>
          <p:cNvSpPr/>
          <p:nvPr/>
        </p:nvSpPr>
        <p:spPr bwMode="auto">
          <a:xfrm>
            <a:off x="6155140" y="1774209"/>
            <a:ext cx="2511188" cy="4258101"/>
          </a:xfrm>
          <a:custGeom>
            <a:avLst/>
            <a:gdLst>
              <a:gd name="connsiteX0" fmla="*/ 0 w 2511188"/>
              <a:gd name="connsiteY0" fmla="*/ 3357349 h 4258101"/>
              <a:gd name="connsiteX1" fmla="*/ 682388 w 2511188"/>
              <a:gd name="connsiteY1" fmla="*/ 4244454 h 4258101"/>
              <a:gd name="connsiteX2" fmla="*/ 2511188 w 2511188"/>
              <a:gd name="connsiteY2" fmla="*/ 4258101 h 4258101"/>
              <a:gd name="connsiteX3" fmla="*/ 2511188 w 2511188"/>
              <a:gd name="connsiteY3" fmla="*/ 764275 h 4258101"/>
              <a:gd name="connsiteX4" fmla="*/ 1705970 w 2511188"/>
              <a:gd name="connsiteY4" fmla="*/ 0 h 425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1188" h="4258101">
                <a:moveTo>
                  <a:pt x="0" y="3357349"/>
                </a:moveTo>
                <a:lnTo>
                  <a:pt x="682388" y="4244454"/>
                </a:lnTo>
                <a:lnTo>
                  <a:pt x="2511188" y="4258101"/>
                </a:lnTo>
                <a:lnTo>
                  <a:pt x="2511188" y="764275"/>
                </a:lnTo>
                <a:lnTo>
                  <a:pt x="1705970" y="0"/>
                </a:lnTo>
              </a:path>
            </a:pathLst>
          </a:custGeom>
          <a:noFill/>
          <a:ln w="101600" cap="flat" cmpd="sng" algn="ctr">
            <a:solidFill>
              <a:srgbClr val="00B050">
                <a:alpha val="50000"/>
              </a:srgb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graphicFrame>
        <p:nvGraphicFramePr>
          <p:cNvPr id="100" name="1 Gráfico"/>
          <p:cNvGraphicFramePr>
            <a:graphicFrameLocks noGrp="1"/>
          </p:cNvGraphicFramePr>
          <p:nvPr/>
        </p:nvGraphicFramePr>
        <p:xfrm>
          <a:off x="192294" y="1046637"/>
          <a:ext cx="4070948" cy="3620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1" name="1 Gráfico"/>
          <p:cNvGraphicFramePr>
            <a:graphicFrameLocks noGrp="1"/>
          </p:cNvGraphicFramePr>
          <p:nvPr/>
        </p:nvGraphicFramePr>
        <p:xfrm>
          <a:off x="163773" y="2702255"/>
          <a:ext cx="4069080" cy="362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  <p:bldP spid="204" grpId="0" animBg="1"/>
      <p:bldP spid="205" grpId="0" animBg="1"/>
      <p:bldP spid="206" grpId="0" animBg="1"/>
      <p:bldGraphic spid="100" grpId="0">
        <p:bldAsOne/>
      </p:bldGraphic>
      <p:bldGraphic spid="10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2"/>
                </a:solidFill>
                <a:latin typeface="Calibri" pitchFamily="34" charset="0"/>
              </a:rPr>
              <a:t>Bi-directional Networks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6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BIXBAR@ICCD12</a:t>
            </a:r>
            <a:endParaRPr lang="es-ES" dirty="0"/>
          </a:p>
        </p:txBody>
      </p:sp>
      <p:grpSp>
        <p:nvGrpSpPr>
          <p:cNvPr id="102" name="101 Grupo"/>
          <p:cNvGrpSpPr/>
          <p:nvPr/>
        </p:nvGrpSpPr>
        <p:grpSpPr>
          <a:xfrm>
            <a:off x="4659196" y="2032260"/>
            <a:ext cx="4230906" cy="4234050"/>
            <a:chOff x="4659196" y="2032260"/>
            <a:chExt cx="4230906" cy="4234050"/>
          </a:xfrm>
        </p:grpSpPr>
        <p:grpSp>
          <p:nvGrpSpPr>
            <p:cNvPr id="2" name="9 Grupo"/>
            <p:cNvGrpSpPr/>
            <p:nvPr/>
          </p:nvGrpSpPr>
          <p:grpSpPr>
            <a:xfrm>
              <a:off x="4679307" y="2051336"/>
              <a:ext cx="841728" cy="838439"/>
              <a:chOff x="843148" y="1721922"/>
              <a:chExt cx="1170155" cy="1165583"/>
            </a:xfrm>
          </p:grpSpPr>
          <p:sp>
            <p:nvSpPr>
              <p:cNvPr id="187" name="5 Rectángulo"/>
              <p:cNvSpPr/>
              <p:nvPr/>
            </p:nvSpPr>
            <p:spPr bwMode="auto">
              <a:xfrm>
                <a:off x="843148" y="1721922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8" name="6 Rectángulo"/>
              <p:cNvSpPr/>
              <p:nvPr/>
            </p:nvSpPr>
            <p:spPr bwMode="auto">
              <a:xfrm>
                <a:off x="1429888" y="1723446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9" name="7 Rectángulo"/>
              <p:cNvSpPr/>
              <p:nvPr/>
            </p:nvSpPr>
            <p:spPr bwMode="auto">
              <a:xfrm>
                <a:off x="844672" y="2304090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0" name="8 Rectángulo"/>
              <p:cNvSpPr/>
              <p:nvPr/>
            </p:nvSpPr>
            <p:spPr bwMode="auto">
              <a:xfrm>
                <a:off x="1431412" y="2305614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" name="20 Grupo"/>
            <p:cNvGrpSpPr/>
            <p:nvPr/>
          </p:nvGrpSpPr>
          <p:grpSpPr>
            <a:xfrm>
              <a:off x="6357863" y="2051335"/>
              <a:ext cx="841728" cy="838439"/>
              <a:chOff x="843148" y="1721922"/>
              <a:chExt cx="1170155" cy="1165583"/>
            </a:xfrm>
          </p:grpSpPr>
          <p:sp>
            <p:nvSpPr>
              <p:cNvPr id="183" name="182 Rectángulo"/>
              <p:cNvSpPr/>
              <p:nvPr/>
            </p:nvSpPr>
            <p:spPr bwMode="auto">
              <a:xfrm>
                <a:off x="843148" y="1721922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4" name="183 Rectángulo"/>
              <p:cNvSpPr/>
              <p:nvPr/>
            </p:nvSpPr>
            <p:spPr bwMode="auto">
              <a:xfrm>
                <a:off x="1429888" y="1723446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5" name="184 Rectángulo"/>
              <p:cNvSpPr/>
              <p:nvPr/>
            </p:nvSpPr>
            <p:spPr bwMode="auto">
              <a:xfrm>
                <a:off x="844672" y="2304090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6" name="185 Rectángulo"/>
              <p:cNvSpPr/>
              <p:nvPr/>
            </p:nvSpPr>
            <p:spPr bwMode="auto">
              <a:xfrm>
                <a:off x="1431412" y="2305614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" name="25 Grupo"/>
            <p:cNvGrpSpPr/>
            <p:nvPr/>
          </p:nvGrpSpPr>
          <p:grpSpPr>
            <a:xfrm>
              <a:off x="8034999" y="2054184"/>
              <a:ext cx="841728" cy="838439"/>
              <a:chOff x="843148" y="1721922"/>
              <a:chExt cx="1170155" cy="1165583"/>
            </a:xfrm>
          </p:grpSpPr>
          <p:sp>
            <p:nvSpPr>
              <p:cNvPr id="179" name="178 Rectángulo"/>
              <p:cNvSpPr/>
              <p:nvPr/>
            </p:nvSpPr>
            <p:spPr bwMode="auto">
              <a:xfrm>
                <a:off x="843148" y="1721922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0" name="179 Rectángulo"/>
              <p:cNvSpPr/>
              <p:nvPr/>
            </p:nvSpPr>
            <p:spPr bwMode="auto">
              <a:xfrm>
                <a:off x="1429888" y="1723446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1" name="180 Rectángulo"/>
              <p:cNvSpPr/>
              <p:nvPr/>
            </p:nvSpPr>
            <p:spPr bwMode="auto">
              <a:xfrm>
                <a:off x="844672" y="2304090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2" name="181 Rectángulo"/>
              <p:cNvSpPr/>
              <p:nvPr/>
            </p:nvSpPr>
            <p:spPr bwMode="auto">
              <a:xfrm>
                <a:off x="1431412" y="2305614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" name="30 Grupo"/>
            <p:cNvGrpSpPr/>
            <p:nvPr/>
          </p:nvGrpSpPr>
          <p:grpSpPr>
            <a:xfrm>
              <a:off x="4680730" y="3722776"/>
              <a:ext cx="841728" cy="838439"/>
              <a:chOff x="843148" y="1721922"/>
              <a:chExt cx="1170155" cy="1165583"/>
            </a:xfrm>
          </p:grpSpPr>
          <p:sp>
            <p:nvSpPr>
              <p:cNvPr id="175" name="174 Rectángulo"/>
              <p:cNvSpPr/>
              <p:nvPr/>
            </p:nvSpPr>
            <p:spPr bwMode="auto">
              <a:xfrm>
                <a:off x="843148" y="1721922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6" name="175 Rectángulo"/>
              <p:cNvSpPr/>
              <p:nvPr/>
            </p:nvSpPr>
            <p:spPr bwMode="auto">
              <a:xfrm>
                <a:off x="1429888" y="1723446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7" name="176 Rectángulo"/>
              <p:cNvSpPr/>
              <p:nvPr/>
            </p:nvSpPr>
            <p:spPr bwMode="auto">
              <a:xfrm>
                <a:off x="844672" y="2304090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8" name="177 Rectángulo"/>
              <p:cNvSpPr/>
              <p:nvPr/>
            </p:nvSpPr>
            <p:spPr bwMode="auto">
              <a:xfrm>
                <a:off x="1431412" y="2305614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" name="40 Grupo"/>
            <p:cNvGrpSpPr/>
            <p:nvPr/>
          </p:nvGrpSpPr>
          <p:grpSpPr>
            <a:xfrm>
              <a:off x="4679758" y="5402817"/>
              <a:ext cx="841728" cy="838439"/>
              <a:chOff x="843148" y="1721922"/>
              <a:chExt cx="1170155" cy="1165583"/>
            </a:xfrm>
          </p:grpSpPr>
          <p:sp>
            <p:nvSpPr>
              <p:cNvPr id="171" name="170 Rectángulo"/>
              <p:cNvSpPr/>
              <p:nvPr/>
            </p:nvSpPr>
            <p:spPr bwMode="auto">
              <a:xfrm>
                <a:off x="843148" y="1721922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171 Rectángulo"/>
              <p:cNvSpPr/>
              <p:nvPr/>
            </p:nvSpPr>
            <p:spPr bwMode="auto">
              <a:xfrm>
                <a:off x="1429888" y="1723446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3" name="172 Rectángulo"/>
              <p:cNvSpPr/>
              <p:nvPr/>
            </p:nvSpPr>
            <p:spPr bwMode="auto">
              <a:xfrm>
                <a:off x="844672" y="2304090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4" name="173 Rectángulo"/>
              <p:cNvSpPr/>
              <p:nvPr/>
            </p:nvSpPr>
            <p:spPr bwMode="auto">
              <a:xfrm>
                <a:off x="1431412" y="2305614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" name="55 Grupo"/>
            <p:cNvGrpSpPr/>
            <p:nvPr/>
          </p:nvGrpSpPr>
          <p:grpSpPr>
            <a:xfrm>
              <a:off x="6359498" y="3721930"/>
              <a:ext cx="841728" cy="838439"/>
              <a:chOff x="843148" y="1721922"/>
              <a:chExt cx="1170155" cy="1165583"/>
            </a:xfrm>
          </p:grpSpPr>
          <p:sp>
            <p:nvSpPr>
              <p:cNvPr id="167" name="166 Rectángulo"/>
              <p:cNvSpPr/>
              <p:nvPr/>
            </p:nvSpPr>
            <p:spPr bwMode="auto">
              <a:xfrm>
                <a:off x="843148" y="1721922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167 Rectángulo"/>
              <p:cNvSpPr/>
              <p:nvPr/>
            </p:nvSpPr>
            <p:spPr bwMode="auto">
              <a:xfrm>
                <a:off x="1429888" y="1723446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9" name="168 Rectángulo"/>
              <p:cNvSpPr/>
              <p:nvPr/>
            </p:nvSpPr>
            <p:spPr bwMode="auto">
              <a:xfrm>
                <a:off x="844672" y="2304090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0" name="169 Rectángulo"/>
              <p:cNvSpPr/>
              <p:nvPr/>
            </p:nvSpPr>
            <p:spPr bwMode="auto">
              <a:xfrm>
                <a:off x="1431412" y="2305614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" name="60 Grupo"/>
            <p:cNvGrpSpPr/>
            <p:nvPr/>
          </p:nvGrpSpPr>
          <p:grpSpPr>
            <a:xfrm>
              <a:off x="8036633" y="3724779"/>
              <a:ext cx="841728" cy="838439"/>
              <a:chOff x="843148" y="1721922"/>
              <a:chExt cx="1170155" cy="1165583"/>
            </a:xfrm>
          </p:grpSpPr>
          <p:sp>
            <p:nvSpPr>
              <p:cNvPr id="163" name="162 Rectángulo"/>
              <p:cNvSpPr/>
              <p:nvPr/>
            </p:nvSpPr>
            <p:spPr bwMode="auto">
              <a:xfrm>
                <a:off x="843148" y="1721922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163 Rectángulo"/>
              <p:cNvSpPr/>
              <p:nvPr/>
            </p:nvSpPr>
            <p:spPr bwMode="auto">
              <a:xfrm>
                <a:off x="1429888" y="1723446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164 Rectángulo"/>
              <p:cNvSpPr/>
              <p:nvPr/>
            </p:nvSpPr>
            <p:spPr bwMode="auto">
              <a:xfrm>
                <a:off x="844672" y="2304090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165 Rectángulo"/>
              <p:cNvSpPr/>
              <p:nvPr/>
            </p:nvSpPr>
            <p:spPr bwMode="auto">
              <a:xfrm>
                <a:off x="1431412" y="2305614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1" name="70 Grupo"/>
            <p:cNvGrpSpPr/>
            <p:nvPr/>
          </p:nvGrpSpPr>
          <p:grpSpPr>
            <a:xfrm>
              <a:off x="6359498" y="5410526"/>
              <a:ext cx="841728" cy="838439"/>
              <a:chOff x="843148" y="1721922"/>
              <a:chExt cx="1170155" cy="1165583"/>
            </a:xfrm>
          </p:grpSpPr>
          <p:sp>
            <p:nvSpPr>
              <p:cNvPr id="159" name="158 Rectángulo"/>
              <p:cNvSpPr/>
              <p:nvPr/>
            </p:nvSpPr>
            <p:spPr bwMode="auto">
              <a:xfrm>
                <a:off x="843148" y="1721922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0" name="159 Rectángulo"/>
              <p:cNvSpPr/>
              <p:nvPr/>
            </p:nvSpPr>
            <p:spPr bwMode="auto">
              <a:xfrm>
                <a:off x="1429888" y="1723446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1" name="160 Rectángulo"/>
              <p:cNvSpPr/>
              <p:nvPr/>
            </p:nvSpPr>
            <p:spPr bwMode="auto">
              <a:xfrm>
                <a:off x="844672" y="2304090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2" name="161 Rectángulo"/>
              <p:cNvSpPr/>
              <p:nvPr/>
            </p:nvSpPr>
            <p:spPr bwMode="auto">
              <a:xfrm>
                <a:off x="1431412" y="2305614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" name="75 Grupo"/>
            <p:cNvGrpSpPr/>
            <p:nvPr/>
          </p:nvGrpSpPr>
          <p:grpSpPr>
            <a:xfrm>
              <a:off x="8036633" y="5413374"/>
              <a:ext cx="841728" cy="838439"/>
              <a:chOff x="843148" y="1721922"/>
              <a:chExt cx="1170155" cy="1165583"/>
            </a:xfrm>
          </p:grpSpPr>
          <p:sp>
            <p:nvSpPr>
              <p:cNvPr id="155" name="154 Rectángulo"/>
              <p:cNvSpPr/>
              <p:nvPr/>
            </p:nvSpPr>
            <p:spPr bwMode="auto">
              <a:xfrm>
                <a:off x="843148" y="1721922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6" name="155 Rectángulo"/>
              <p:cNvSpPr/>
              <p:nvPr/>
            </p:nvSpPr>
            <p:spPr bwMode="auto">
              <a:xfrm>
                <a:off x="1429888" y="1723446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7" name="156 Rectángulo"/>
              <p:cNvSpPr/>
              <p:nvPr/>
            </p:nvSpPr>
            <p:spPr bwMode="auto">
              <a:xfrm>
                <a:off x="844672" y="2304090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8" name="157 Rectángulo"/>
              <p:cNvSpPr/>
              <p:nvPr/>
            </p:nvSpPr>
            <p:spPr bwMode="auto">
              <a:xfrm>
                <a:off x="1431412" y="2305614"/>
                <a:ext cx="581891" cy="581891"/>
              </a:xfrm>
              <a:prstGeom prst="rect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22" name="121 Conector recto de flecha"/>
            <p:cNvCxnSpPr>
              <a:endCxn id="183" idx="1"/>
            </p:cNvCxnSpPr>
            <p:nvPr/>
          </p:nvCxnSpPr>
          <p:spPr bwMode="auto">
            <a:xfrm flipV="1">
              <a:off x="5519939" y="2260621"/>
              <a:ext cx="837924" cy="1097"/>
            </a:xfrm>
            <a:prstGeom prst="straightConnector1">
              <a:avLst/>
            </a:prstGeom>
            <a:noFill/>
            <a:ln w="349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cxnSp>
          <p:nvCxnSpPr>
            <p:cNvPr id="123" name="122 Conector recto de flecha"/>
            <p:cNvCxnSpPr>
              <a:stCxn id="184" idx="3"/>
              <a:endCxn id="179" idx="1"/>
            </p:cNvCxnSpPr>
            <p:nvPr/>
          </p:nvCxnSpPr>
          <p:spPr bwMode="auto">
            <a:xfrm>
              <a:off x="7198495" y="2261717"/>
              <a:ext cx="836504" cy="1753"/>
            </a:xfrm>
            <a:prstGeom prst="straightConnector1">
              <a:avLst/>
            </a:prstGeom>
            <a:noFill/>
            <a:ln w="349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cxnSp>
          <p:nvCxnSpPr>
            <p:cNvPr id="124" name="123 Conector recto de flecha"/>
            <p:cNvCxnSpPr>
              <a:stCxn id="185" idx="1"/>
            </p:cNvCxnSpPr>
            <p:nvPr/>
          </p:nvCxnSpPr>
          <p:spPr bwMode="auto">
            <a:xfrm flipH="1">
              <a:off x="5521035" y="2679392"/>
              <a:ext cx="837924" cy="1097"/>
            </a:xfrm>
            <a:prstGeom prst="straightConnector1">
              <a:avLst/>
            </a:prstGeom>
            <a:noFill/>
            <a:ln w="349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cxnSp>
          <p:nvCxnSpPr>
            <p:cNvPr id="125" name="124 Conector recto de flecha"/>
            <p:cNvCxnSpPr>
              <a:stCxn id="181" idx="1"/>
              <a:endCxn id="186" idx="3"/>
            </p:cNvCxnSpPr>
            <p:nvPr/>
          </p:nvCxnSpPr>
          <p:spPr bwMode="auto">
            <a:xfrm flipH="1" flipV="1">
              <a:off x="7199591" y="2680488"/>
              <a:ext cx="836504" cy="1753"/>
            </a:xfrm>
            <a:prstGeom prst="straightConnector1">
              <a:avLst/>
            </a:prstGeom>
            <a:noFill/>
            <a:ln w="349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cxnSp>
          <p:nvCxnSpPr>
            <p:cNvPr id="126" name="125 Conector recto de flecha"/>
            <p:cNvCxnSpPr>
              <a:stCxn id="176" idx="3"/>
              <a:endCxn id="167" idx="1"/>
            </p:cNvCxnSpPr>
            <p:nvPr/>
          </p:nvCxnSpPr>
          <p:spPr bwMode="auto">
            <a:xfrm flipV="1">
              <a:off x="5521362" y="3931216"/>
              <a:ext cx="838136" cy="1942"/>
            </a:xfrm>
            <a:prstGeom prst="straightConnector1">
              <a:avLst/>
            </a:prstGeom>
            <a:noFill/>
            <a:ln w="349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cxnSp>
          <p:nvCxnSpPr>
            <p:cNvPr id="127" name="126 Conector recto de flecha"/>
            <p:cNvCxnSpPr>
              <a:stCxn id="168" idx="3"/>
              <a:endCxn id="163" idx="1"/>
            </p:cNvCxnSpPr>
            <p:nvPr/>
          </p:nvCxnSpPr>
          <p:spPr bwMode="auto">
            <a:xfrm>
              <a:off x="7200130" y="3932312"/>
              <a:ext cx="836503" cy="1753"/>
            </a:xfrm>
            <a:prstGeom prst="straightConnector1">
              <a:avLst/>
            </a:prstGeom>
            <a:noFill/>
            <a:ln w="349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cxnSp>
          <p:nvCxnSpPr>
            <p:cNvPr id="128" name="127 Conector recto de flecha"/>
            <p:cNvCxnSpPr>
              <a:stCxn id="165" idx="1"/>
              <a:endCxn id="170" idx="3"/>
            </p:cNvCxnSpPr>
            <p:nvPr/>
          </p:nvCxnSpPr>
          <p:spPr bwMode="auto">
            <a:xfrm flipH="1" flipV="1">
              <a:off x="7201226" y="4351083"/>
              <a:ext cx="836503" cy="1753"/>
            </a:xfrm>
            <a:prstGeom prst="straightConnector1">
              <a:avLst/>
            </a:prstGeom>
            <a:noFill/>
            <a:ln w="349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cxnSp>
          <p:nvCxnSpPr>
            <p:cNvPr id="129" name="128 Conector recto de flecha"/>
            <p:cNvCxnSpPr>
              <a:stCxn id="169" idx="1"/>
              <a:endCxn id="178" idx="3"/>
            </p:cNvCxnSpPr>
            <p:nvPr/>
          </p:nvCxnSpPr>
          <p:spPr bwMode="auto">
            <a:xfrm flipH="1">
              <a:off x="5522458" y="4349987"/>
              <a:ext cx="838136" cy="1942"/>
            </a:xfrm>
            <a:prstGeom prst="straightConnector1">
              <a:avLst/>
            </a:prstGeom>
            <a:noFill/>
            <a:ln w="349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cxnSp>
          <p:nvCxnSpPr>
            <p:cNvPr id="130" name="129 Conector recto de flecha"/>
            <p:cNvCxnSpPr>
              <a:stCxn id="172" idx="3"/>
              <a:endCxn id="159" idx="1"/>
            </p:cNvCxnSpPr>
            <p:nvPr/>
          </p:nvCxnSpPr>
          <p:spPr bwMode="auto">
            <a:xfrm>
              <a:off x="5520390" y="5613199"/>
              <a:ext cx="839108" cy="6613"/>
            </a:xfrm>
            <a:prstGeom prst="straightConnector1">
              <a:avLst/>
            </a:prstGeom>
            <a:noFill/>
            <a:ln w="349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cxnSp>
          <p:nvCxnSpPr>
            <p:cNvPr id="131" name="130 Conector recto de flecha"/>
            <p:cNvCxnSpPr>
              <a:stCxn id="160" idx="3"/>
              <a:endCxn id="155" idx="1"/>
            </p:cNvCxnSpPr>
            <p:nvPr/>
          </p:nvCxnSpPr>
          <p:spPr bwMode="auto">
            <a:xfrm>
              <a:off x="7200130" y="5620908"/>
              <a:ext cx="836503" cy="1752"/>
            </a:xfrm>
            <a:prstGeom prst="straightConnector1">
              <a:avLst/>
            </a:prstGeom>
            <a:noFill/>
            <a:ln w="349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cxnSp>
          <p:nvCxnSpPr>
            <p:cNvPr id="132" name="131 Conector recto de flecha"/>
            <p:cNvCxnSpPr>
              <a:stCxn id="161" idx="1"/>
              <a:endCxn id="174" idx="3"/>
            </p:cNvCxnSpPr>
            <p:nvPr/>
          </p:nvCxnSpPr>
          <p:spPr bwMode="auto">
            <a:xfrm flipH="1" flipV="1">
              <a:off x="5521486" y="6031970"/>
              <a:ext cx="839108" cy="6613"/>
            </a:xfrm>
            <a:prstGeom prst="straightConnector1">
              <a:avLst/>
            </a:prstGeom>
            <a:noFill/>
            <a:ln w="349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cxnSp>
          <p:nvCxnSpPr>
            <p:cNvPr id="133" name="132 Conector recto de flecha"/>
            <p:cNvCxnSpPr>
              <a:stCxn id="157" idx="1"/>
              <a:endCxn id="162" idx="3"/>
            </p:cNvCxnSpPr>
            <p:nvPr/>
          </p:nvCxnSpPr>
          <p:spPr bwMode="auto">
            <a:xfrm flipH="1" flipV="1">
              <a:off x="7201226" y="6039679"/>
              <a:ext cx="836503" cy="1752"/>
            </a:xfrm>
            <a:prstGeom prst="straightConnector1">
              <a:avLst/>
            </a:prstGeom>
            <a:noFill/>
            <a:ln w="349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cxnSp>
          <p:nvCxnSpPr>
            <p:cNvPr id="134" name="133 Conector recto de flecha"/>
            <p:cNvCxnSpPr>
              <a:stCxn id="171" idx="0"/>
              <a:endCxn id="177" idx="2"/>
            </p:cNvCxnSpPr>
            <p:nvPr/>
          </p:nvCxnSpPr>
          <p:spPr bwMode="auto">
            <a:xfrm flipV="1">
              <a:off x="4889044" y="4560119"/>
              <a:ext cx="2068" cy="842698"/>
            </a:xfrm>
            <a:prstGeom prst="straightConnector1">
              <a:avLst/>
            </a:prstGeom>
            <a:noFill/>
            <a:ln w="349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cxnSp>
          <p:nvCxnSpPr>
            <p:cNvPr id="135" name="134 Conector recto de flecha"/>
            <p:cNvCxnSpPr>
              <a:stCxn id="178" idx="2"/>
              <a:endCxn id="172" idx="0"/>
            </p:cNvCxnSpPr>
            <p:nvPr/>
          </p:nvCxnSpPr>
          <p:spPr bwMode="auto">
            <a:xfrm flipH="1">
              <a:off x="5311104" y="4561215"/>
              <a:ext cx="2068" cy="842698"/>
            </a:xfrm>
            <a:prstGeom prst="straightConnector1">
              <a:avLst/>
            </a:prstGeom>
            <a:noFill/>
            <a:ln w="349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cxnSp>
          <p:nvCxnSpPr>
            <p:cNvPr id="136" name="135 Conector recto de flecha"/>
            <p:cNvCxnSpPr>
              <a:stCxn id="159" idx="0"/>
              <a:endCxn id="169" idx="2"/>
            </p:cNvCxnSpPr>
            <p:nvPr/>
          </p:nvCxnSpPr>
          <p:spPr bwMode="auto">
            <a:xfrm flipV="1">
              <a:off x="6568784" y="4559273"/>
              <a:ext cx="1096" cy="851253"/>
            </a:xfrm>
            <a:prstGeom prst="straightConnector1">
              <a:avLst/>
            </a:prstGeom>
            <a:noFill/>
            <a:ln w="349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cxnSp>
          <p:nvCxnSpPr>
            <p:cNvPr id="137" name="136 Conector recto de flecha"/>
            <p:cNvCxnSpPr>
              <a:stCxn id="170" idx="2"/>
              <a:endCxn id="160" idx="0"/>
            </p:cNvCxnSpPr>
            <p:nvPr/>
          </p:nvCxnSpPr>
          <p:spPr bwMode="auto">
            <a:xfrm flipH="1">
              <a:off x="6990844" y="4560369"/>
              <a:ext cx="1096" cy="851253"/>
            </a:xfrm>
            <a:prstGeom prst="straightConnector1">
              <a:avLst/>
            </a:prstGeom>
            <a:noFill/>
            <a:ln w="349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cxnSp>
          <p:nvCxnSpPr>
            <p:cNvPr id="138" name="137 Conector recto de flecha"/>
            <p:cNvCxnSpPr>
              <a:stCxn id="155" idx="0"/>
              <a:endCxn id="165" idx="2"/>
            </p:cNvCxnSpPr>
            <p:nvPr/>
          </p:nvCxnSpPr>
          <p:spPr bwMode="auto">
            <a:xfrm flipV="1">
              <a:off x="8245919" y="4562122"/>
              <a:ext cx="1096" cy="851252"/>
            </a:xfrm>
            <a:prstGeom prst="straightConnector1">
              <a:avLst/>
            </a:prstGeom>
            <a:noFill/>
            <a:ln w="349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cxnSp>
          <p:nvCxnSpPr>
            <p:cNvPr id="139" name="138 Conector recto de flecha"/>
            <p:cNvCxnSpPr>
              <a:stCxn id="166" idx="2"/>
              <a:endCxn id="156" idx="0"/>
            </p:cNvCxnSpPr>
            <p:nvPr/>
          </p:nvCxnSpPr>
          <p:spPr bwMode="auto">
            <a:xfrm flipH="1">
              <a:off x="8667979" y="4563218"/>
              <a:ext cx="1096" cy="851252"/>
            </a:xfrm>
            <a:prstGeom prst="straightConnector1">
              <a:avLst/>
            </a:prstGeom>
            <a:noFill/>
            <a:ln w="349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cxnSp>
          <p:nvCxnSpPr>
            <p:cNvPr id="140" name="139 Conector recto de flecha"/>
            <p:cNvCxnSpPr>
              <a:stCxn id="175" idx="0"/>
            </p:cNvCxnSpPr>
            <p:nvPr/>
          </p:nvCxnSpPr>
          <p:spPr bwMode="auto">
            <a:xfrm flipH="1" flipV="1">
              <a:off x="4889689" y="2888679"/>
              <a:ext cx="327" cy="834097"/>
            </a:xfrm>
            <a:prstGeom prst="straightConnector1">
              <a:avLst/>
            </a:prstGeom>
            <a:noFill/>
            <a:ln w="349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cxnSp>
          <p:nvCxnSpPr>
            <p:cNvPr id="141" name="140 Conector recto de flecha"/>
            <p:cNvCxnSpPr>
              <a:endCxn id="176" idx="0"/>
            </p:cNvCxnSpPr>
            <p:nvPr/>
          </p:nvCxnSpPr>
          <p:spPr bwMode="auto">
            <a:xfrm>
              <a:off x="5311749" y="2889775"/>
              <a:ext cx="327" cy="834097"/>
            </a:xfrm>
            <a:prstGeom prst="straightConnector1">
              <a:avLst/>
            </a:prstGeom>
            <a:noFill/>
            <a:ln w="349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cxnSp>
          <p:nvCxnSpPr>
            <p:cNvPr id="142" name="141 Conector recto de flecha"/>
            <p:cNvCxnSpPr>
              <a:stCxn id="167" idx="0"/>
              <a:endCxn id="185" idx="2"/>
            </p:cNvCxnSpPr>
            <p:nvPr/>
          </p:nvCxnSpPr>
          <p:spPr bwMode="auto">
            <a:xfrm flipH="1" flipV="1">
              <a:off x="6568245" y="2888678"/>
              <a:ext cx="539" cy="833252"/>
            </a:xfrm>
            <a:prstGeom prst="straightConnector1">
              <a:avLst/>
            </a:prstGeom>
            <a:noFill/>
            <a:ln w="349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cxnSp>
          <p:nvCxnSpPr>
            <p:cNvPr id="143" name="142 Conector recto de flecha"/>
            <p:cNvCxnSpPr>
              <a:stCxn id="186" idx="2"/>
              <a:endCxn id="168" idx="0"/>
            </p:cNvCxnSpPr>
            <p:nvPr/>
          </p:nvCxnSpPr>
          <p:spPr bwMode="auto">
            <a:xfrm>
              <a:off x="6990305" y="2889774"/>
              <a:ext cx="539" cy="833252"/>
            </a:xfrm>
            <a:prstGeom prst="straightConnector1">
              <a:avLst/>
            </a:prstGeom>
            <a:noFill/>
            <a:ln w="349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cxnSp>
          <p:nvCxnSpPr>
            <p:cNvPr id="144" name="143 Conector recto de flecha"/>
            <p:cNvCxnSpPr>
              <a:stCxn id="163" idx="0"/>
              <a:endCxn id="181" idx="2"/>
            </p:cNvCxnSpPr>
            <p:nvPr/>
          </p:nvCxnSpPr>
          <p:spPr bwMode="auto">
            <a:xfrm flipH="1" flipV="1">
              <a:off x="8245381" y="2891527"/>
              <a:ext cx="538" cy="833252"/>
            </a:xfrm>
            <a:prstGeom prst="straightConnector1">
              <a:avLst/>
            </a:prstGeom>
            <a:noFill/>
            <a:ln w="349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cxnSp>
          <p:nvCxnSpPr>
            <p:cNvPr id="145" name="144 Conector recto de flecha"/>
            <p:cNvCxnSpPr>
              <a:stCxn id="182" idx="2"/>
              <a:endCxn id="164" idx="0"/>
            </p:cNvCxnSpPr>
            <p:nvPr/>
          </p:nvCxnSpPr>
          <p:spPr bwMode="auto">
            <a:xfrm>
              <a:off x="8667441" y="2892623"/>
              <a:ext cx="538" cy="833252"/>
            </a:xfrm>
            <a:prstGeom prst="straightConnector1">
              <a:avLst/>
            </a:prstGeom>
            <a:noFill/>
            <a:ln w="349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sp>
          <p:nvSpPr>
            <p:cNvPr id="146" name="145 Rectángulo redondeado"/>
            <p:cNvSpPr/>
            <p:nvPr/>
          </p:nvSpPr>
          <p:spPr bwMode="auto">
            <a:xfrm>
              <a:off x="4667051" y="2032260"/>
              <a:ext cx="868680" cy="868680"/>
            </a:xfrm>
            <a:prstGeom prst="roundRect">
              <a:avLst>
                <a:gd name="adj" fmla="val 5442"/>
              </a:avLst>
            </a:prstGeom>
            <a:solidFill>
              <a:schemeClr val="tx1">
                <a:lumMod val="20000"/>
                <a:lumOff val="80000"/>
              </a:schemeClr>
            </a:solidFill>
            <a:ln w="285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146 Rectángulo redondeado"/>
            <p:cNvSpPr/>
            <p:nvPr/>
          </p:nvSpPr>
          <p:spPr bwMode="auto">
            <a:xfrm>
              <a:off x="6337167" y="2033831"/>
              <a:ext cx="868680" cy="868680"/>
            </a:xfrm>
            <a:prstGeom prst="roundRect">
              <a:avLst>
                <a:gd name="adj" fmla="val 5442"/>
              </a:avLst>
            </a:prstGeom>
            <a:solidFill>
              <a:schemeClr val="tx1">
                <a:lumMod val="20000"/>
                <a:lumOff val="80000"/>
              </a:schemeClr>
            </a:solidFill>
            <a:ln w="285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48" name="147 Rectángulo redondeado"/>
            <p:cNvSpPr/>
            <p:nvPr/>
          </p:nvSpPr>
          <p:spPr bwMode="auto">
            <a:xfrm>
              <a:off x="8021422" y="3708660"/>
              <a:ext cx="868680" cy="868680"/>
            </a:xfrm>
            <a:prstGeom prst="roundRect">
              <a:avLst>
                <a:gd name="adj" fmla="val 5442"/>
              </a:avLst>
            </a:prstGeom>
            <a:solidFill>
              <a:schemeClr val="tx1">
                <a:lumMod val="20000"/>
                <a:lumOff val="80000"/>
              </a:schemeClr>
            </a:solidFill>
            <a:ln w="285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148 Rectángulo redondeado"/>
            <p:cNvSpPr/>
            <p:nvPr/>
          </p:nvSpPr>
          <p:spPr bwMode="auto">
            <a:xfrm>
              <a:off x="6345023" y="3710231"/>
              <a:ext cx="868680" cy="868680"/>
            </a:xfrm>
            <a:prstGeom prst="roundRect">
              <a:avLst>
                <a:gd name="adj" fmla="val 5442"/>
              </a:avLst>
            </a:prstGeom>
            <a:solidFill>
              <a:schemeClr val="tx1">
                <a:lumMod val="20000"/>
                <a:lumOff val="80000"/>
              </a:schemeClr>
            </a:solidFill>
            <a:ln w="285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149 Rectángulo redondeado"/>
            <p:cNvSpPr/>
            <p:nvPr/>
          </p:nvSpPr>
          <p:spPr bwMode="auto">
            <a:xfrm>
              <a:off x="4659196" y="3702376"/>
              <a:ext cx="868680" cy="868680"/>
            </a:xfrm>
            <a:prstGeom prst="roundRect">
              <a:avLst>
                <a:gd name="adj" fmla="val 5442"/>
              </a:avLst>
            </a:prstGeom>
            <a:solidFill>
              <a:schemeClr val="tx1">
                <a:lumMod val="20000"/>
                <a:lumOff val="80000"/>
              </a:schemeClr>
            </a:solidFill>
            <a:ln w="285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150 Rectángulo redondeado"/>
            <p:cNvSpPr/>
            <p:nvPr/>
          </p:nvSpPr>
          <p:spPr bwMode="auto">
            <a:xfrm>
              <a:off x="8021422" y="2035402"/>
              <a:ext cx="868680" cy="868680"/>
            </a:xfrm>
            <a:prstGeom prst="roundRect">
              <a:avLst>
                <a:gd name="adj" fmla="val 5442"/>
              </a:avLst>
            </a:prstGeom>
            <a:solidFill>
              <a:schemeClr val="tx1">
                <a:lumMod val="20000"/>
                <a:lumOff val="80000"/>
              </a:schemeClr>
            </a:solidFill>
            <a:ln w="285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151 Rectángulo redondeado"/>
            <p:cNvSpPr/>
            <p:nvPr/>
          </p:nvSpPr>
          <p:spPr bwMode="auto">
            <a:xfrm>
              <a:off x="8021422" y="5396058"/>
              <a:ext cx="868680" cy="868680"/>
            </a:xfrm>
            <a:prstGeom prst="roundRect">
              <a:avLst>
                <a:gd name="adj" fmla="val 5442"/>
              </a:avLst>
            </a:prstGeom>
            <a:solidFill>
              <a:schemeClr val="tx1">
                <a:lumMod val="20000"/>
                <a:lumOff val="80000"/>
              </a:schemeClr>
            </a:solidFill>
            <a:ln w="285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152 Rectángulo redondeado"/>
            <p:cNvSpPr/>
            <p:nvPr/>
          </p:nvSpPr>
          <p:spPr bwMode="auto">
            <a:xfrm>
              <a:off x="6345023" y="5397630"/>
              <a:ext cx="868680" cy="868680"/>
            </a:xfrm>
            <a:prstGeom prst="roundRect">
              <a:avLst>
                <a:gd name="adj" fmla="val 5442"/>
              </a:avLst>
            </a:prstGeom>
            <a:solidFill>
              <a:schemeClr val="tx1">
                <a:lumMod val="20000"/>
                <a:lumOff val="80000"/>
              </a:schemeClr>
            </a:solidFill>
            <a:ln w="285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153 Rectángulo redondeado"/>
            <p:cNvSpPr/>
            <p:nvPr/>
          </p:nvSpPr>
          <p:spPr bwMode="auto">
            <a:xfrm>
              <a:off x="4663909" y="5389774"/>
              <a:ext cx="868680" cy="868680"/>
            </a:xfrm>
            <a:prstGeom prst="roundRect">
              <a:avLst>
                <a:gd name="adj" fmla="val 5442"/>
              </a:avLst>
            </a:prstGeom>
            <a:solidFill>
              <a:schemeClr val="tx1">
                <a:lumMod val="20000"/>
                <a:lumOff val="80000"/>
              </a:schemeClr>
            </a:solidFill>
            <a:ln w="285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91" name="190 CuadroTexto"/>
            <p:cNvSpPr txBox="1"/>
            <p:nvPr/>
          </p:nvSpPr>
          <p:spPr>
            <a:xfrm>
              <a:off x="4686299" y="5895975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6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92" name="191 CuadroTexto"/>
            <p:cNvSpPr txBox="1"/>
            <p:nvPr/>
          </p:nvSpPr>
          <p:spPr>
            <a:xfrm>
              <a:off x="6353174" y="5915025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7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93" name="192 CuadroTexto"/>
            <p:cNvSpPr txBox="1"/>
            <p:nvPr/>
          </p:nvSpPr>
          <p:spPr>
            <a:xfrm>
              <a:off x="4676774" y="2571750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0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94" name="193 CuadroTexto"/>
            <p:cNvSpPr txBox="1"/>
            <p:nvPr/>
          </p:nvSpPr>
          <p:spPr>
            <a:xfrm>
              <a:off x="6343649" y="2562225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1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95" name="194 CuadroTexto"/>
            <p:cNvSpPr txBox="1"/>
            <p:nvPr/>
          </p:nvSpPr>
          <p:spPr>
            <a:xfrm>
              <a:off x="8039099" y="2571750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2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96" name="195 CuadroTexto"/>
            <p:cNvSpPr txBox="1"/>
            <p:nvPr/>
          </p:nvSpPr>
          <p:spPr>
            <a:xfrm>
              <a:off x="4676774" y="4229100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3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97" name="196 CuadroTexto"/>
            <p:cNvSpPr txBox="1"/>
            <p:nvPr/>
          </p:nvSpPr>
          <p:spPr>
            <a:xfrm>
              <a:off x="6362699" y="4238625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4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98" name="197 CuadroTexto"/>
            <p:cNvSpPr txBox="1"/>
            <p:nvPr/>
          </p:nvSpPr>
          <p:spPr>
            <a:xfrm>
              <a:off x="8029574" y="4229100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5</a:t>
              </a:r>
              <a:endParaRPr lang="en-US" b="1" baseline="-25000" dirty="0">
                <a:latin typeface="+mj-lt"/>
              </a:endParaRPr>
            </a:p>
          </p:txBody>
        </p:sp>
        <p:sp>
          <p:nvSpPr>
            <p:cNvPr id="199" name="198 CuadroTexto"/>
            <p:cNvSpPr txBox="1"/>
            <p:nvPr/>
          </p:nvSpPr>
          <p:spPr>
            <a:xfrm>
              <a:off x="8029574" y="5915025"/>
              <a:ext cx="447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+mj-lt"/>
                </a:rPr>
                <a:t>R</a:t>
              </a:r>
              <a:r>
                <a:rPr lang="en-US" sz="1600" b="1" baseline="-25000" dirty="0" smtClean="0">
                  <a:latin typeface="+mj-lt"/>
                </a:rPr>
                <a:t>8</a:t>
              </a:r>
              <a:endParaRPr lang="en-US" b="1" baseline="-25000" dirty="0">
                <a:latin typeface="+mj-lt"/>
              </a:endParaRPr>
            </a:p>
          </p:txBody>
        </p:sp>
      </p:grpSp>
      <p:graphicFrame>
        <p:nvGraphicFramePr>
          <p:cNvPr id="100" name="1 Gráfico"/>
          <p:cNvGraphicFramePr>
            <a:graphicFrameLocks noGrp="1"/>
          </p:cNvGraphicFramePr>
          <p:nvPr/>
        </p:nvGraphicFramePr>
        <p:xfrm>
          <a:off x="163773" y="2702255"/>
          <a:ext cx="4069080" cy="362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1" name="100 CuadroTexto"/>
          <p:cNvSpPr txBox="1"/>
          <p:nvPr/>
        </p:nvSpPr>
        <p:spPr>
          <a:xfrm>
            <a:off x="150124" y="952927"/>
            <a:ext cx="8925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400" b="1" dirty="0" smtClean="0">
                <a:latin typeface="+mn-lt"/>
              </a:rPr>
              <a:t>[1] </a:t>
            </a:r>
            <a:r>
              <a:rPr lang="en-US" sz="1400" b="1" dirty="0" smtClean="0">
                <a:latin typeface="+mn-lt"/>
              </a:rPr>
              <a:t>Y. </a:t>
            </a:r>
            <a:r>
              <a:rPr lang="en-US" sz="1400" b="1" dirty="0" err="1" smtClean="0">
                <a:latin typeface="+mn-lt"/>
              </a:rPr>
              <a:t>Lan</a:t>
            </a:r>
            <a:r>
              <a:rPr lang="en-US" sz="1400" b="1" dirty="0" smtClean="0">
                <a:latin typeface="+mn-lt"/>
              </a:rPr>
              <a:t>, et.al. “BINOC: A Bi-directional </a:t>
            </a:r>
            <a:r>
              <a:rPr lang="en-US" sz="1400" b="1" dirty="0" err="1" smtClean="0">
                <a:latin typeface="+mn-lt"/>
              </a:rPr>
              <a:t>NoC</a:t>
            </a:r>
            <a:r>
              <a:rPr lang="en-US" sz="1400" b="1" dirty="0" smtClean="0">
                <a:latin typeface="+mn-lt"/>
              </a:rPr>
              <a:t> Architecture with Dynamic Self-Reconfigurable Channel”, NOCS 2009. 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latin typeface="+mn-lt"/>
              </a:rPr>
              <a:t>[2] M.H. Cho, et. al., “Oblivious Routing in On-Chip Bandwidth-Adaptive Networks”,  PACT 2009.</a:t>
            </a:r>
          </a:p>
          <a:p>
            <a:pPr>
              <a:spcAft>
                <a:spcPts val="600"/>
              </a:spcAft>
            </a:pPr>
            <a:r>
              <a:rPr lang="en-US" sz="1400" b="1" dirty="0" smtClean="0">
                <a:latin typeface="+mn-lt"/>
              </a:rPr>
              <a:t>[3]  R. </a:t>
            </a:r>
            <a:r>
              <a:rPr lang="en-US" sz="1400" b="1" dirty="0" err="1" smtClean="0">
                <a:latin typeface="+mn-lt"/>
              </a:rPr>
              <a:t>Hesse</a:t>
            </a:r>
            <a:r>
              <a:rPr lang="en-US" sz="1400" b="1" dirty="0" smtClean="0">
                <a:latin typeface="+mn-lt"/>
              </a:rPr>
              <a:t> et. al., “Fine-Grained Bandwidth </a:t>
            </a:r>
            <a:r>
              <a:rPr lang="en-US" sz="1400" b="1" dirty="0" err="1" smtClean="0">
                <a:latin typeface="+mn-lt"/>
              </a:rPr>
              <a:t>Adaptivity</a:t>
            </a:r>
            <a:r>
              <a:rPr lang="en-US" sz="1400" b="1" dirty="0" smtClean="0">
                <a:latin typeface="+mn-lt"/>
              </a:rPr>
              <a:t> in Networks-on-Chip Using Bidirectional Channels”, NOCS 2012.</a:t>
            </a:r>
            <a:endParaRPr lang="es-ES" sz="1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2"/>
                </a:solidFill>
                <a:latin typeface="Calibri" pitchFamily="34" charset="0"/>
              </a:rPr>
              <a:t>Problem: The crossbar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6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BIXBAR@ICCD12</a:t>
            </a:r>
            <a:endParaRPr lang="es-ES" dirty="0"/>
          </a:p>
        </p:txBody>
      </p:sp>
      <p:grpSp>
        <p:nvGrpSpPr>
          <p:cNvPr id="316" name="315 Grupo"/>
          <p:cNvGrpSpPr/>
          <p:nvPr/>
        </p:nvGrpSpPr>
        <p:grpSpPr>
          <a:xfrm>
            <a:off x="5049527" y="3049501"/>
            <a:ext cx="3330244" cy="3305301"/>
            <a:chOff x="5049527" y="2681005"/>
            <a:chExt cx="3330244" cy="3305301"/>
          </a:xfrm>
        </p:grpSpPr>
        <p:cxnSp>
          <p:nvCxnSpPr>
            <p:cNvPr id="312" name="AutoShape 721"/>
            <p:cNvCxnSpPr>
              <a:cxnSpLocks noChangeShapeType="1"/>
            </p:cNvCxnSpPr>
            <p:nvPr/>
          </p:nvCxnSpPr>
          <p:spPr bwMode="auto">
            <a:xfrm flipH="1" flipV="1">
              <a:off x="7015539" y="2681005"/>
              <a:ext cx="13146" cy="331260"/>
            </a:xfrm>
            <a:prstGeom prst="straightConnector1">
              <a:avLst/>
            </a:prstGeom>
            <a:noFill/>
            <a:ln w="38100">
              <a:solidFill>
                <a:schemeClr val="tx1">
                  <a:lumMod val="50000"/>
                </a:schemeClr>
              </a:solidFill>
              <a:round/>
              <a:headEnd type="triangle" w="lg" len="med"/>
              <a:tailEnd type="triangle" w="lg" len="med"/>
            </a:ln>
          </p:spPr>
        </p:cxnSp>
        <p:cxnSp>
          <p:nvCxnSpPr>
            <p:cNvPr id="313" name="AutoShape 722"/>
            <p:cNvCxnSpPr>
              <a:cxnSpLocks noChangeShapeType="1"/>
            </p:cNvCxnSpPr>
            <p:nvPr/>
          </p:nvCxnSpPr>
          <p:spPr bwMode="auto">
            <a:xfrm flipH="1" flipV="1">
              <a:off x="6302750" y="2681005"/>
              <a:ext cx="13146" cy="331260"/>
            </a:xfrm>
            <a:prstGeom prst="straightConnector1">
              <a:avLst/>
            </a:prstGeom>
            <a:noFill/>
            <a:ln w="38100">
              <a:solidFill>
                <a:schemeClr val="tx1">
                  <a:lumMod val="50000"/>
                </a:schemeClr>
              </a:solidFill>
              <a:round/>
              <a:headEnd type="triangle" w="lg" len="med"/>
              <a:tailEnd type="triangle" w="lg" len="med"/>
            </a:ln>
          </p:spPr>
        </p:cxnSp>
        <p:sp>
          <p:nvSpPr>
            <p:cNvPr id="208" name="Rectangle 586"/>
            <p:cNvSpPr>
              <a:spLocks noChangeArrowheads="1"/>
            </p:cNvSpPr>
            <p:nvPr/>
          </p:nvSpPr>
          <p:spPr bwMode="auto">
            <a:xfrm>
              <a:off x="5391315" y="3012264"/>
              <a:ext cx="2643746" cy="2642781"/>
            </a:xfrm>
            <a:prstGeom prst="rect">
              <a:avLst/>
            </a:prstGeom>
            <a:solidFill>
              <a:srgbClr val="F2F2F2"/>
            </a:solidFill>
            <a:ln w="25400">
              <a:solidFill>
                <a:srgbClr val="F2F2F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09" name="AutoShape 710"/>
            <p:cNvCxnSpPr>
              <a:cxnSpLocks noChangeShapeType="1"/>
            </p:cNvCxnSpPr>
            <p:nvPr/>
          </p:nvCxnSpPr>
          <p:spPr bwMode="auto">
            <a:xfrm rot="5400000" flipH="1">
              <a:off x="6919553" y="3657077"/>
              <a:ext cx="904762" cy="426505"/>
            </a:xfrm>
            <a:prstGeom prst="bentConnector2">
              <a:avLst/>
            </a:prstGeom>
            <a:noFill/>
            <a:ln w="31750">
              <a:solidFill>
                <a:srgbClr val="BFBFBF"/>
              </a:solidFill>
              <a:miter lim="800000"/>
              <a:headEnd/>
              <a:tailEnd type="triangle" w="sm" len="sm"/>
            </a:ln>
          </p:spPr>
        </p:cxnSp>
        <p:cxnSp>
          <p:nvCxnSpPr>
            <p:cNvPr id="210" name="AutoShape 711"/>
            <p:cNvCxnSpPr>
              <a:cxnSpLocks noChangeShapeType="1"/>
            </p:cNvCxnSpPr>
            <p:nvPr/>
          </p:nvCxnSpPr>
          <p:spPr bwMode="auto">
            <a:xfrm rot="10800000" flipV="1">
              <a:off x="5825123" y="3417948"/>
              <a:ext cx="902671" cy="192627"/>
            </a:xfrm>
            <a:prstGeom prst="bentConnector2">
              <a:avLst/>
            </a:prstGeom>
            <a:noFill/>
            <a:ln w="31750">
              <a:solidFill>
                <a:srgbClr val="BFBFBF"/>
              </a:solidFill>
              <a:miter lim="800000"/>
              <a:headEnd/>
              <a:tailEnd type="triangle" w="sm" len="sm"/>
            </a:ln>
          </p:spPr>
        </p:cxnSp>
        <p:cxnSp>
          <p:nvCxnSpPr>
            <p:cNvPr id="211" name="AutoShape 712"/>
            <p:cNvCxnSpPr>
              <a:cxnSpLocks noChangeShapeType="1"/>
            </p:cNvCxnSpPr>
            <p:nvPr/>
          </p:nvCxnSpPr>
          <p:spPr bwMode="auto">
            <a:xfrm rot="16200000" flipH="1">
              <a:off x="5348021" y="4534221"/>
              <a:ext cx="1142627" cy="189882"/>
            </a:xfrm>
            <a:prstGeom prst="bentConnector2">
              <a:avLst/>
            </a:prstGeom>
            <a:noFill/>
            <a:ln w="31750">
              <a:solidFill>
                <a:srgbClr val="BFBFBF"/>
              </a:solidFill>
              <a:miter lim="800000"/>
              <a:headEnd/>
              <a:tailEnd type="triangle" w="sm" len="sm"/>
            </a:ln>
          </p:spPr>
        </p:cxnSp>
        <p:cxnSp>
          <p:nvCxnSpPr>
            <p:cNvPr id="212" name="AutoShape 713"/>
            <p:cNvCxnSpPr>
              <a:cxnSpLocks noChangeShapeType="1"/>
            </p:cNvCxnSpPr>
            <p:nvPr/>
          </p:nvCxnSpPr>
          <p:spPr bwMode="auto">
            <a:xfrm flipV="1">
              <a:off x="6445892" y="5195368"/>
              <a:ext cx="996152" cy="4378"/>
            </a:xfrm>
            <a:prstGeom prst="straightConnector1">
              <a:avLst/>
            </a:prstGeom>
            <a:noFill/>
            <a:ln w="31750">
              <a:solidFill>
                <a:srgbClr val="BFBFBF"/>
              </a:solidFill>
              <a:round/>
              <a:headEnd/>
              <a:tailEnd type="triangle" w="sm" len="sm"/>
            </a:ln>
          </p:spPr>
        </p:cxnSp>
        <p:cxnSp>
          <p:nvCxnSpPr>
            <p:cNvPr id="213" name="AutoShape 705"/>
            <p:cNvCxnSpPr>
              <a:cxnSpLocks noChangeShapeType="1"/>
            </p:cNvCxnSpPr>
            <p:nvPr/>
          </p:nvCxnSpPr>
          <p:spPr bwMode="auto">
            <a:xfrm rot="5400000" flipH="1">
              <a:off x="7414528" y="3068918"/>
              <a:ext cx="513671" cy="565265"/>
            </a:xfrm>
            <a:prstGeom prst="bentConnector2">
              <a:avLst/>
            </a:prstGeom>
            <a:noFill/>
            <a:ln w="31750">
              <a:solidFill>
                <a:srgbClr val="BFBFBF"/>
              </a:solidFill>
              <a:miter lim="800000"/>
              <a:headEnd/>
              <a:tailEnd type="triangle" w="sm" len="sm"/>
            </a:ln>
          </p:spPr>
        </p:cxnSp>
        <p:cxnSp>
          <p:nvCxnSpPr>
            <p:cNvPr id="214" name="AutoShape 707"/>
            <p:cNvCxnSpPr>
              <a:cxnSpLocks noChangeShapeType="1"/>
            </p:cNvCxnSpPr>
            <p:nvPr/>
          </p:nvCxnSpPr>
          <p:spPr bwMode="auto">
            <a:xfrm rot="10800000" flipV="1">
              <a:off x="5474571" y="3095444"/>
              <a:ext cx="1247381" cy="509294"/>
            </a:xfrm>
            <a:prstGeom prst="bentConnector2">
              <a:avLst/>
            </a:prstGeom>
            <a:noFill/>
            <a:ln w="31750">
              <a:solidFill>
                <a:srgbClr val="BFBFBF"/>
              </a:solidFill>
              <a:miter lim="800000"/>
              <a:headEnd/>
              <a:tailEnd type="triangle" w="sm" len="sm"/>
            </a:ln>
          </p:spPr>
        </p:cxnSp>
        <p:cxnSp>
          <p:nvCxnSpPr>
            <p:cNvPr id="215" name="AutoShape 708"/>
            <p:cNvCxnSpPr>
              <a:cxnSpLocks noChangeShapeType="1"/>
            </p:cNvCxnSpPr>
            <p:nvPr/>
          </p:nvCxnSpPr>
          <p:spPr bwMode="auto">
            <a:xfrm rot="16200000" flipH="1">
              <a:off x="5086644" y="4658103"/>
              <a:ext cx="1308987" cy="533131"/>
            </a:xfrm>
            <a:prstGeom prst="bentConnector2">
              <a:avLst/>
            </a:prstGeom>
            <a:noFill/>
            <a:ln w="31750">
              <a:solidFill>
                <a:srgbClr val="BFBFBF"/>
              </a:solidFill>
              <a:miter lim="800000"/>
              <a:headEnd/>
              <a:tailEnd type="triangle" w="sm" len="sm"/>
            </a:ln>
          </p:spPr>
        </p:cxnSp>
        <p:cxnSp>
          <p:nvCxnSpPr>
            <p:cNvPr id="216" name="AutoShape 709"/>
            <p:cNvCxnSpPr>
              <a:cxnSpLocks noChangeShapeType="1"/>
            </p:cNvCxnSpPr>
            <p:nvPr/>
          </p:nvCxnSpPr>
          <p:spPr bwMode="auto">
            <a:xfrm flipV="1">
              <a:off x="6666448" y="5485767"/>
              <a:ext cx="775596" cy="93395"/>
            </a:xfrm>
            <a:prstGeom prst="straightConnector1">
              <a:avLst/>
            </a:prstGeom>
            <a:noFill/>
            <a:ln w="31750">
              <a:solidFill>
                <a:srgbClr val="7F7F7F"/>
              </a:solidFill>
              <a:round/>
              <a:headEnd/>
              <a:tailEnd type="triangle" w="sm" len="sm"/>
            </a:ln>
          </p:spPr>
        </p:cxnSp>
        <p:cxnSp>
          <p:nvCxnSpPr>
            <p:cNvPr id="217" name="AutoShape 591"/>
            <p:cNvCxnSpPr>
              <a:cxnSpLocks noChangeShapeType="1"/>
            </p:cNvCxnSpPr>
            <p:nvPr/>
          </p:nvCxnSpPr>
          <p:spPr bwMode="auto">
            <a:xfrm flipH="1" flipV="1">
              <a:off x="7385080" y="4853893"/>
              <a:ext cx="321339" cy="202842"/>
            </a:xfrm>
            <a:prstGeom prst="straightConnector1">
              <a:avLst/>
            </a:prstGeom>
            <a:noFill/>
            <a:ln w="31750">
              <a:solidFill>
                <a:srgbClr val="BFBFBF"/>
              </a:solidFill>
              <a:round/>
              <a:headEnd/>
              <a:tailEnd type="triangle" w="sm" len="sm"/>
            </a:ln>
          </p:spPr>
        </p:cxnSp>
        <p:sp>
          <p:nvSpPr>
            <p:cNvPr id="218" name="Rectangle 592"/>
            <p:cNvSpPr>
              <a:spLocks noChangeArrowheads="1"/>
            </p:cNvSpPr>
            <p:nvPr/>
          </p:nvSpPr>
          <p:spPr bwMode="auto">
            <a:xfrm>
              <a:off x="7463954" y="5078624"/>
              <a:ext cx="484930" cy="232028"/>
            </a:xfrm>
            <a:prstGeom prst="rect">
              <a:avLst/>
            </a:prstGeom>
            <a:solidFill>
              <a:srgbClr val="D8D8D8"/>
            </a:solidFill>
            <a:ln w="25400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0" name="Group 597"/>
            <p:cNvGrpSpPr>
              <a:grpSpLocks/>
            </p:cNvGrpSpPr>
            <p:nvPr/>
          </p:nvGrpSpPr>
          <p:grpSpPr bwMode="auto">
            <a:xfrm>
              <a:off x="6251628" y="3317307"/>
              <a:ext cx="404595" cy="151307"/>
              <a:chOff x="1646" y="4431"/>
              <a:chExt cx="366" cy="137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21" name="Rectangle 598"/>
              <p:cNvSpPr>
                <a:spLocks noChangeArrowheads="1"/>
              </p:cNvSpPr>
              <p:nvPr/>
            </p:nvSpPr>
            <p:spPr bwMode="auto">
              <a:xfrm>
                <a:off x="1646" y="4431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Rectangle 599"/>
              <p:cNvSpPr>
                <a:spLocks noChangeArrowheads="1"/>
              </p:cNvSpPr>
              <p:nvPr/>
            </p:nvSpPr>
            <p:spPr bwMode="auto">
              <a:xfrm>
                <a:off x="1646" y="4496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23" name="AutoShape 603"/>
            <p:cNvCxnSpPr>
              <a:cxnSpLocks noChangeShapeType="1"/>
            </p:cNvCxnSpPr>
            <p:nvPr/>
          </p:nvCxnSpPr>
          <p:spPr bwMode="auto">
            <a:xfrm>
              <a:off x="6449504" y="3190298"/>
              <a:ext cx="4422" cy="113756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24" name="AutoShape 604"/>
            <p:cNvCxnSpPr>
              <a:cxnSpLocks noChangeShapeType="1"/>
            </p:cNvCxnSpPr>
            <p:nvPr/>
          </p:nvCxnSpPr>
          <p:spPr bwMode="auto">
            <a:xfrm>
              <a:off x="6453926" y="3481867"/>
              <a:ext cx="5527" cy="153516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25" name="AutoShape 605"/>
            <p:cNvCxnSpPr>
              <a:cxnSpLocks noChangeShapeType="1"/>
            </p:cNvCxnSpPr>
            <p:nvPr/>
          </p:nvCxnSpPr>
          <p:spPr bwMode="auto">
            <a:xfrm flipH="1" flipV="1">
              <a:off x="7288678" y="3190298"/>
              <a:ext cx="8764" cy="445085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226" name="Rectangle 608"/>
            <p:cNvSpPr>
              <a:spLocks noChangeArrowheads="1"/>
            </p:cNvSpPr>
            <p:nvPr/>
          </p:nvSpPr>
          <p:spPr bwMode="auto">
            <a:xfrm rot="5400000">
              <a:off x="7632220" y="3860039"/>
              <a:ext cx="639171" cy="163591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254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610"/>
            <p:cNvSpPr>
              <a:spLocks noChangeArrowheads="1"/>
            </p:cNvSpPr>
            <p:nvPr/>
          </p:nvSpPr>
          <p:spPr bwMode="auto">
            <a:xfrm rot="5400000">
              <a:off x="5837063" y="4598441"/>
              <a:ext cx="554532" cy="1650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611"/>
            <p:cNvSpPr>
              <a:spLocks noChangeArrowheads="1"/>
            </p:cNvSpPr>
            <p:nvPr/>
          </p:nvSpPr>
          <p:spPr bwMode="auto">
            <a:xfrm rot="5400000">
              <a:off x="5838524" y="3816260"/>
              <a:ext cx="554532" cy="1650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612"/>
            <p:cNvSpPr>
              <a:spLocks noChangeArrowheads="1"/>
            </p:cNvSpPr>
            <p:nvPr/>
          </p:nvSpPr>
          <p:spPr bwMode="auto">
            <a:xfrm rot="5400000">
              <a:off x="7007030" y="4598441"/>
              <a:ext cx="554532" cy="1650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613"/>
            <p:cNvSpPr>
              <a:spLocks noChangeArrowheads="1"/>
            </p:cNvSpPr>
            <p:nvPr/>
          </p:nvSpPr>
          <p:spPr bwMode="auto">
            <a:xfrm rot="5400000">
              <a:off x="7008491" y="3816260"/>
              <a:ext cx="554532" cy="1650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614"/>
            <p:cNvSpPr>
              <a:spLocks noChangeArrowheads="1"/>
            </p:cNvSpPr>
            <p:nvPr/>
          </p:nvSpPr>
          <p:spPr bwMode="auto">
            <a:xfrm>
              <a:off x="6028151" y="4795521"/>
              <a:ext cx="555041" cy="1634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Rectangle 615"/>
            <p:cNvSpPr>
              <a:spLocks noChangeArrowheads="1"/>
            </p:cNvSpPr>
            <p:nvPr/>
          </p:nvSpPr>
          <p:spPr bwMode="auto">
            <a:xfrm>
              <a:off x="6813972" y="4795521"/>
              <a:ext cx="556501" cy="1634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616"/>
            <p:cNvSpPr>
              <a:spLocks noChangeArrowheads="1"/>
            </p:cNvSpPr>
            <p:nvPr/>
          </p:nvSpPr>
          <p:spPr bwMode="auto">
            <a:xfrm>
              <a:off x="6025230" y="3622249"/>
              <a:ext cx="555041" cy="1634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617"/>
            <p:cNvSpPr>
              <a:spLocks noChangeArrowheads="1"/>
            </p:cNvSpPr>
            <p:nvPr/>
          </p:nvSpPr>
          <p:spPr bwMode="auto">
            <a:xfrm>
              <a:off x="6811051" y="3622249"/>
              <a:ext cx="556501" cy="1634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5" name="Group 624"/>
            <p:cNvGrpSpPr>
              <a:grpSpLocks/>
            </p:cNvGrpSpPr>
            <p:nvPr/>
          </p:nvGrpSpPr>
          <p:grpSpPr bwMode="auto">
            <a:xfrm rot="8100000">
              <a:off x="5486256" y="3220943"/>
              <a:ext cx="156288" cy="141552"/>
              <a:chOff x="1646" y="4431"/>
              <a:chExt cx="366" cy="137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36" name="Rectangle 625"/>
              <p:cNvSpPr>
                <a:spLocks noChangeArrowheads="1"/>
              </p:cNvSpPr>
              <p:nvPr/>
            </p:nvSpPr>
            <p:spPr bwMode="auto">
              <a:xfrm>
                <a:off x="1646" y="4431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Rectangle 626"/>
              <p:cNvSpPr>
                <a:spLocks noChangeArrowheads="1"/>
              </p:cNvSpPr>
              <p:nvPr/>
            </p:nvSpPr>
            <p:spPr bwMode="auto">
              <a:xfrm>
                <a:off x="1646" y="4496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38" name="AutoShape 629"/>
            <p:cNvCxnSpPr>
              <a:cxnSpLocks noChangeShapeType="1"/>
            </p:cNvCxnSpPr>
            <p:nvPr/>
          </p:nvCxnSpPr>
          <p:spPr bwMode="auto">
            <a:xfrm flipH="1">
              <a:off x="6806669" y="4958962"/>
              <a:ext cx="2921" cy="520968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grpSp>
          <p:nvGrpSpPr>
            <p:cNvPr id="240" name="Group 600"/>
            <p:cNvGrpSpPr>
              <a:grpSpLocks/>
            </p:cNvGrpSpPr>
            <p:nvPr/>
          </p:nvGrpSpPr>
          <p:grpSpPr bwMode="auto">
            <a:xfrm>
              <a:off x="6964417" y="5160270"/>
              <a:ext cx="403135" cy="151534"/>
              <a:chOff x="1646" y="4431"/>
              <a:chExt cx="366" cy="137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41" name="Rectangle 601"/>
              <p:cNvSpPr>
                <a:spLocks noChangeArrowheads="1"/>
              </p:cNvSpPr>
              <p:nvPr/>
            </p:nvSpPr>
            <p:spPr bwMode="auto">
              <a:xfrm>
                <a:off x="1646" y="4431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Rectangle 602"/>
              <p:cNvSpPr>
                <a:spLocks noChangeArrowheads="1"/>
              </p:cNvSpPr>
              <p:nvPr/>
            </p:nvSpPr>
            <p:spPr bwMode="auto">
              <a:xfrm>
                <a:off x="1646" y="4496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43" name="AutoShape 634"/>
            <p:cNvCxnSpPr>
              <a:cxnSpLocks noChangeShapeType="1"/>
            </p:cNvCxnSpPr>
            <p:nvPr/>
          </p:nvCxnSpPr>
          <p:spPr bwMode="auto">
            <a:xfrm flipH="1" flipV="1">
              <a:off x="7165984" y="5325078"/>
              <a:ext cx="3304" cy="154852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44" name="AutoShape 635"/>
            <p:cNvCxnSpPr>
              <a:cxnSpLocks noChangeShapeType="1"/>
            </p:cNvCxnSpPr>
            <p:nvPr/>
          </p:nvCxnSpPr>
          <p:spPr bwMode="auto">
            <a:xfrm flipV="1">
              <a:off x="7165985" y="4958962"/>
              <a:ext cx="6609" cy="188035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45" name="AutoShape 636"/>
            <p:cNvCxnSpPr>
              <a:cxnSpLocks noChangeShapeType="1"/>
            </p:cNvCxnSpPr>
            <p:nvPr/>
          </p:nvCxnSpPr>
          <p:spPr bwMode="auto">
            <a:xfrm>
              <a:off x="5623556" y="3349361"/>
              <a:ext cx="401674" cy="354608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46" name="AutoShape 637"/>
            <p:cNvCxnSpPr>
              <a:cxnSpLocks noChangeShapeType="1"/>
            </p:cNvCxnSpPr>
            <p:nvPr/>
          </p:nvCxnSpPr>
          <p:spPr bwMode="auto">
            <a:xfrm flipH="1" flipV="1">
              <a:off x="5601646" y="3145060"/>
              <a:ext cx="517064" cy="465515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247" name="Rectangle 638"/>
            <p:cNvSpPr>
              <a:spLocks noChangeArrowheads="1"/>
            </p:cNvSpPr>
            <p:nvPr/>
          </p:nvSpPr>
          <p:spPr bwMode="auto">
            <a:xfrm>
              <a:off x="6032533" y="3622249"/>
              <a:ext cx="1339401" cy="13367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48" name="AutoShape 639"/>
            <p:cNvCxnSpPr>
              <a:cxnSpLocks noChangeShapeType="1"/>
            </p:cNvCxnSpPr>
            <p:nvPr/>
          </p:nvCxnSpPr>
          <p:spPr bwMode="auto">
            <a:xfrm flipH="1" flipV="1">
              <a:off x="8033601" y="3898056"/>
              <a:ext cx="338867" cy="1459"/>
            </a:xfrm>
            <a:prstGeom prst="straightConnector1">
              <a:avLst/>
            </a:prstGeom>
            <a:noFill/>
            <a:ln w="38100">
              <a:solidFill>
                <a:schemeClr val="tx1">
                  <a:lumMod val="50000"/>
                </a:schemeClr>
              </a:solidFill>
              <a:round/>
              <a:headEnd type="triangle" w="lg" len="med"/>
              <a:tailEnd type="triangle" w="lg" len="med"/>
            </a:ln>
          </p:spPr>
        </p:cxnSp>
        <p:cxnSp>
          <p:nvCxnSpPr>
            <p:cNvPr id="249" name="AutoShape 643"/>
            <p:cNvCxnSpPr>
              <a:cxnSpLocks noChangeShapeType="1"/>
            </p:cNvCxnSpPr>
            <p:nvPr/>
          </p:nvCxnSpPr>
          <p:spPr bwMode="auto">
            <a:xfrm flipH="1" flipV="1">
              <a:off x="7091492" y="5650668"/>
              <a:ext cx="13146" cy="331260"/>
            </a:xfrm>
            <a:prstGeom prst="straightConnector1">
              <a:avLst/>
            </a:prstGeom>
            <a:noFill/>
            <a:ln w="38100">
              <a:solidFill>
                <a:schemeClr val="tx1">
                  <a:lumMod val="50000"/>
                </a:schemeClr>
              </a:solidFill>
              <a:round/>
              <a:headEnd type="triangle" w="lg" len="med"/>
              <a:tailEnd type="triangle" w="lg" len="med"/>
            </a:ln>
          </p:spPr>
        </p:cxnSp>
        <p:sp>
          <p:nvSpPr>
            <p:cNvPr id="250" name="Text Box 650"/>
            <p:cNvSpPr txBox="1">
              <a:spLocks noChangeArrowheads="1"/>
            </p:cNvSpPr>
            <p:nvPr/>
          </p:nvSpPr>
          <p:spPr bwMode="auto">
            <a:xfrm>
              <a:off x="6118711" y="4071712"/>
              <a:ext cx="1183113" cy="637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10X10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CROSSBAR</a:t>
              </a:r>
              <a:endPara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255" name="Group 621"/>
            <p:cNvGrpSpPr>
              <a:grpSpLocks/>
            </p:cNvGrpSpPr>
            <p:nvPr/>
          </p:nvGrpSpPr>
          <p:grpSpPr bwMode="auto">
            <a:xfrm rot="5400000">
              <a:off x="7416416" y="3968254"/>
              <a:ext cx="404655" cy="151385"/>
              <a:chOff x="1646" y="4431"/>
              <a:chExt cx="366" cy="137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56" name="Rectangle 622"/>
              <p:cNvSpPr>
                <a:spLocks noChangeArrowheads="1"/>
              </p:cNvSpPr>
              <p:nvPr/>
            </p:nvSpPr>
            <p:spPr bwMode="auto">
              <a:xfrm>
                <a:off x="1646" y="4431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Rectangle 623"/>
              <p:cNvSpPr>
                <a:spLocks noChangeArrowheads="1"/>
              </p:cNvSpPr>
              <p:nvPr/>
            </p:nvSpPr>
            <p:spPr bwMode="auto">
              <a:xfrm>
                <a:off x="1646" y="4496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58" name="AutoShape 630"/>
            <p:cNvCxnSpPr>
              <a:cxnSpLocks noChangeShapeType="1"/>
            </p:cNvCxnSpPr>
            <p:nvPr/>
          </p:nvCxnSpPr>
          <p:spPr bwMode="auto">
            <a:xfrm flipH="1" flipV="1">
              <a:off x="7708248" y="4044500"/>
              <a:ext cx="150280" cy="1106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59" name="AutoShape 631"/>
            <p:cNvCxnSpPr>
              <a:cxnSpLocks noChangeShapeType="1"/>
            </p:cNvCxnSpPr>
            <p:nvPr/>
          </p:nvCxnSpPr>
          <p:spPr bwMode="auto">
            <a:xfrm flipH="1">
              <a:off x="7369013" y="4044500"/>
              <a:ext cx="161330" cy="1106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60" name="AutoShape 654"/>
            <p:cNvCxnSpPr>
              <a:cxnSpLocks noChangeShapeType="1"/>
            </p:cNvCxnSpPr>
            <p:nvPr/>
          </p:nvCxnSpPr>
          <p:spPr bwMode="auto">
            <a:xfrm>
              <a:off x="7392218" y="3703970"/>
              <a:ext cx="485095" cy="1106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grpSp>
          <p:nvGrpSpPr>
            <p:cNvPr id="261" name="Group 658"/>
            <p:cNvGrpSpPr>
              <a:grpSpLocks/>
            </p:cNvGrpSpPr>
            <p:nvPr/>
          </p:nvGrpSpPr>
          <p:grpSpPr bwMode="auto">
            <a:xfrm rot="16200000" flipV="1">
              <a:off x="5579930" y="3759357"/>
              <a:ext cx="420277" cy="144603"/>
              <a:chOff x="1646" y="4431"/>
              <a:chExt cx="366" cy="137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62" name="Rectangle 659"/>
              <p:cNvSpPr>
                <a:spLocks noChangeArrowheads="1"/>
              </p:cNvSpPr>
              <p:nvPr/>
            </p:nvSpPr>
            <p:spPr bwMode="auto">
              <a:xfrm>
                <a:off x="1646" y="4431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Rectangle 660"/>
              <p:cNvSpPr>
                <a:spLocks noChangeArrowheads="1"/>
              </p:cNvSpPr>
              <p:nvPr/>
            </p:nvSpPr>
            <p:spPr bwMode="auto">
              <a:xfrm>
                <a:off x="1646" y="4496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64" name="AutoShape 661"/>
            <p:cNvCxnSpPr>
              <a:cxnSpLocks noChangeShapeType="1"/>
            </p:cNvCxnSpPr>
            <p:nvPr/>
          </p:nvCxnSpPr>
          <p:spPr bwMode="auto">
            <a:xfrm flipH="1">
              <a:off x="5876245" y="3830928"/>
              <a:ext cx="144603" cy="2919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 type="triangle" w="sm" len="sm"/>
              <a:tailEnd type="none" w="med" len="med"/>
            </a:ln>
          </p:spPr>
        </p:cxnSp>
        <p:cxnSp>
          <p:nvCxnSpPr>
            <p:cNvPr id="265" name="AutoShape 662"/>
            <p:cNvCxnSpPr>
              <a:cxnSpLocks noChangeShapeType="1"/>
            </p:cNvCxnSpPr>
            <p:nvPr/>
          </p:nvCxnSpPr>
          <p:spPr bwMode="auto">
            <a:xfrm flipH="1" flipV="1">
              <a:off x="5551985" y="3830928"/>
              <a:ext cx="153367" cy="2919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 type="triangle" w="sm" len="sm"/>
              <a:tailEnd type="none" w="med" len="med"/>
            </a:ln>
          </p:spPr>
        </p:cxnSp>
        <p:cxnSp>
          <p:nvCxnSpPr>
            <p:cNvPr id="266" name="AutoShape 663"/>
            <p:cNvCxnSpPr>
              <a:cxnSpLocks noChangeShapeType="1"/>
            </p:cNvCxnSpPr>
            <p:nvPr/>
          </p:nvCxnSpPr>
          <p:spPr bwMode="auto">
            <a:xfrm flipV="1">
              <a:off x="5572434" y="4184077"/>
              <a:ext cx="463021" cy="1459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 type="triangle" w="sm" len="sm"/>
              <a:tailEnd type="none" w="med" len="med"/>
            </a:ln>
          </p:spPr>
        </p:cxnSp>
        <p:sp>
          <p:nvSpPr>
            <p:cNvPr id="267" name="Rectangle 664"/>
            <p:cNvSpPr>
              <a:spLocks noChangeArrowheads="1"/>
            </p:cNvSpPr>
            <p:nvPr/>
          </p:nvSpPr>
          <p:spPr bwMode="auto">
            <a:xfrm rot="5400000">
              <a:off x="5153525" y="3855661"/>
              <a:ext cx="639171" cy="163591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254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Rectangle 665"/>
            <p:cNvSpPr>
              <a:spLocks noChangeArrowheads="1"/>
            </p:cNvSpPr>
            <p:nvPr/>
          </p:nvSpPr>
          <p:spPr bwMode="auto">
            <a:xfrm rot="5400000">
              <a:off x="5154986" y="4556122"/>
              <a:ext cx="639171" cy="165052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254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1" name="Group 668"/>
            <p:cNvGrpSpPr>
              <a:grpSpLocks/>
            </p:cNvGrpSpPr>
            <p:nvPr/>
          </p:nvGrpSpPr>
          <p:grpSpPr bwMode="auto">
            <a:xfrm rot="16200000" flipV="1">
              <a:off x="7410287" y="4469643"/>
              <a:ext cx="419884" cy="150515"/>
              <a:chOff x="1646" y="4431"/>
              <a:chExt cx="366" cy="137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72" name="Rectangle 669"/>
              <p:cNvSpPr>
                <a:spLocks noChangeArrowheads="1"/>
              </p:cNvSpPr>
              <p:nvPr/>
            </p:nvSpPr>
            <p:spPr bwMode="auto">
              <a:xfrm>
                <a:off x="1646" y="4431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Rectangle 670"/>
              <p:cNvSpPr>
                <a:spLocks noChangeArrowheads="1"/>
              </p:cNvSpPr>
              <p:nvPr/>
            </p:nvSpPr>
            <p:spPr bwMode="auto">
              <a:xfrm>
                <a:off x="1646" y="4496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74" name="AutoShape 671"/>
            <p:cNvCxnSpPr>
              <a:cxnSpLocks noChangeShapeType="1"/>
            </p:cNvCxnSpPr>
            <p:nvPr/>
          </p:nvCxnSpPr>
          <p:spPr bwMode="auto">
            <a:xfrm flipH="1">
              <a:off x="7709220" y="4543180"/>
              <a:ext cx="149416" cy="1147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75" name="AutoShape 672"/>
            <p:cNvCxnSpPr>
              <a:cxnSpLocks noChangeShapeType="1"/>
            </p:cNvCxnSpPr>
            <p:nvPr/>
          </p:nvCxnSpPr>
          <p:spPr bwMode="auto">
            <a:xfrm flipH="1" flipV="1">
              <a:off x="7371934" y="4543180"/>
              <a:ext cx="160403" cy="1147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76" name="AutoShape 673"/>
            <p:cNvCxnSpPr>
              <a:cxnSpLocks noChangeShapeType="1"/>
            </p:cNvCxnSpPr>
            <p:nvPr/>
          </p:nvCxnSpPr>
          <p:spPr bwMode="auto">
            <a:xfrm flipV="1">
              <a:off x="7395006" y="4896525"/>
              <a:ext cx="482307" cy="1147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277" name="Rectangle 674"/>
            <p:cNvSpPr>
              <a:spLocks noChangeArrowheads="1"/>
            </p:cNvSpPr>
            <p:nvPr/>
          </p:nvSpPr>
          <p:spPr bwMode="auto">
            <a:xfrm rot="5400000">
              <a:off x="7635141" y="4556122"/>
              <a:ext cx="639171" cy="165052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254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9" name="Group 677"/>
            <p:cNvGrpSpPr>
              <a:grpSpLocks/>
            </p:cNvGrpSpPr>
            <p:nvPr/>
          </p:nvGrpSpPr>
          <p:grpSpPr bwMode="auto">
            <a:xfrm rot="5400000">
              <a:off x="5586353" y="4673341"/>
              <a:ext cx="404224" cy="151322"/>
              <a:chOff x="1646" y="4431"/>
              <a:chExt cx="366" cy="137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80" name="Rectangle 678"/>
              <p:cNvSpPr>
                <a:spLocks noChangeArrowheads="1"/>
              </p:cNvSpPr>
              <p:nvPr/>
            </p:nvSpPr>
            <p:spPr bwMode="auto">
              <a:xfrm>
                <a:off x="1646" y="4431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Rectangle 679"/>
              <p:cNvSpPr>
                <a:spLocks noChangeArrowheads="1"/>
              </p:cNvSpPr>
              <p:nvPr/>
            </p:nvSpPr>
            <p:spPr bwMode="auto">
              <a:xfrm>
                <a:off x="1646" y="4496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82" name="AutoShape 680"/>
            <p:cNvCxnSpPr>
              <a:cxnSpLocks noChangeShapeType="1"/>
            </p:cNvCxnSpPr>
            <p:nvPr/>
          </p:nvCxnSpPr>
          <p:spPr bwMode="auto">
            <a:xfrm flipH="1" flipV="1">
              <a:off x="5877933" y="4749554"/>
              <a:ext cx="150218" cy="1104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83" name="AutoShape 681"/>
            <p:cNvCxnSpPr>
              <a:cxnSpLocks noChangeShapeType="1"/>
            </p:cNvCxnSpPr>
            <p:nvPr/>
          </p:nvCxnSpPr>
          <p:spPr bwMode="auto">
            <a:xfrm flipH="1">
              <a:off x="5538839" y="4749554"/>
              <a:ext cx="161263" cy="1104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84" name="AutoShape 682"/>
            <p:cNvCxnSpPr>
              <a:cxnSpLocks noChangeShapeType="1"/>
            </p:cNvCxnSpPr>
            <p:nvPr/>
          </p:nvCxnSpPr>
          <p:spPr bwMode="auto">
            <a:xfrm>
              <a:off x="5562209" y="4410268"/>
              <a:ext cx="484930" cy="1459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 type="triangle" w="sm" len="sm"/>
              <a:tailEnd type="none" w="med" len="med"/>
            </a:ln>
          </p:spPr>
        </p:cxnSp>
        <p:sp>
          <p:nvSpPr>
            <p:cNvPr id="285" name="Rectangle 683"/>
            <p:cNvSpPr>
              <a:spLocks noChangeArrowheads="1"/>
            </p:cNvSpPr>
            <p:nvPr/>
          </p:nvSpPr>
          <p:spPr bwMode="auto">
            <a:xfrm>
              <a:off x="6732177" y="5497442"/>
              <a:ext cx="639757" cy="1649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254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86" name="AutoShape 685"/>
            <p:cNvCxnSpPr>
              <a:cxnSpLocks noChangeShapeType="1"/>
            </p:cNvCxnSpPr>
            <p:nvPr/>
          </p:nvCxnSpPr>
          <p:spPr bwMode="auto">
            <a:xfrm flipH="1">
              <a:off x="6583192" y="4958962"/>
              <a:ext cx="4382" cy="519509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287" name="Rectangle 686"/>
            <p:cNvSpPr>
              <a:spLocks noChangeArrowheads="1"/>
            </p:cNvSpPr>
            <p:nvPr/>
          </p:nvSpPr>
          <p:spPr bwMode="auto">
            <a:xfrm>
              <a:off x="6020848" y="5495983"/>
              <a:ext cx="639757" cy="1649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254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9" name="Group 688"/>
            <p:cNvGrpSpPr>
              <a:grpSpLocks/>
            </p:cNvGrpSpPr>
            <p:nvPr/>
          </p:nvGrpSpPr>
          <p:grpSpPr bwMode="auto">
            <a:xfrm>
              <a:off x="6028151" y="5159706"/>
              <a:ext cx="404595" cy="151110"/>
              <a:chOff x="1646" y="4431"/>
              <a:chExt cx="366" cy="137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90" name="Rectangle 689"/>
              <p:cNvSpPr>
                <a:spLocks noChangeArrowheads="1"/>
              </p:cNvSpPr>
              <p:nvPr/>
            </p:nvSpPr>
            <p:spPr bwMode="auto">
              <a:xfrm>
                <a:off x="1646" y="4431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Rectangle 690"/>
              <p:cNvSpPr>
                <a:spLocks noChangeArrowheads="1"/>
              </p:cNvSpPr>
              <p:nvPr/>
            </p:nvSpPr>
            <p:spPr bwMode="auto">
              <a:xfrm>
                <a:off x="1646" y="4496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92" name="AutoShape 691"/>
            <p:cNvCxnSpPr>
              <a:cxnSpLocks noChangeShapeType="1"/>
            </p:cNvCxnSpPr>
            <p:nvPr/>
          </p:nvCxnSpPr>
          <p:spPr bwMode="auto">
            <a:xfrm flipH="1" flipV="1">
              <a:off x="6230449" y="5324052"/>
              <a:ext cx="3316" cy="154419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93" name="AutoShape 692"/>
            <p:cNvCxnSpPr>
              <a:cxnSpLocks noChangeShapeType="1"/>
            </p:cNvCxnSpPr>
            <p:nvPr/>
          </p:nvCxnSpPr>
          <p:spPr bwMode="auto">
            <a:xfrm flipV="1">
              <a:off x="6230449" y="4958962"/>
              <a:ext cx="6633" cy="187509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294" name="Rectangle 693"/>
            <p:cNvSpPr>
              <a:spLocks noChangeArrowheads="1"/>
            </p:cNvSpPr>
            <p:nvPr/>
          </p:nvSpPr>
          <p:spPr bwMode="auto">
            <a:xfrm>
              <a:off x="6735098" y="3013724"/>
              <a:ext cx="639757" cy="163441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254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Rectangle 694"/>
            <p:cNvSpPr>
              <a:spLocks noChangeArrowheads="1"/>
            </p:cNvSpPr>
            <p:nvPr/>
          </p:nvSpPr>
          <p:spPr bwMode="auto">
            <a:xfrm>
              <a:off x="6022309" y="3012264"/>
              <a:ext cx="639757" cy="1649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254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96" name="AutoShape 695"/>
            <p:cNvCxnSpPr>
              <a:cxnSpLocks noChangeShapeType="1"/>
            </p:cNvCxnSpPr>
            <p:nvPr/>
          </p:nvCxnSpPr>
          <p:spPr bwMode="auto">
            <a:xfrm flipH="1" flipV="1">
              <a:off x="6130396" y="3165490"/>
              <a:ext cx="8764" cy="445085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grpSp>
          <p:nvGrpSpPr>
            <p:cNvPr id="298" name="Group 698"/>
            <p:cNvGrpSpPr>
              <a:grpSpLocks/>
            </p:cNvGrpSpPr>
            <p:nvPr/>
          </p:nvGrpSpPr>
          <p:grpSpPr bwMode="auto">
            <a:xfrm>
              <a:off x="6740940" y="3305633"/>
              <a:ext cx="404595" cy="151307"/>
              <a:chOff x="1646" y="4431"/>
              <a:chExt cx="366" cy="137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99" name="Rectangle 699"/>
              <p:cNvSpPr>
                <a:spLocks noChangeArrowheads="1"/>
              </p:cNvSpPr>
              <p:nvPr/>
            </p:nvSpPr>
            <p:spPr bwMode="auto">
              <a:xfrm>
                <a:off x="1646" y="4431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Rectangle 700"/>
              <p:cNvSpPr>
                <a:spLocks noChangeArrowheads="1"/>
              </p:cNvSpPr>
              <p:nvPr/>
            </p:nvSpPr>
            <p:spPr bwMode="auto">
              <a:xfrm>
                <a:off x="1646" y="4496"/>
                <a:ext cx="366" cy="72"/>
              </a:xfrm>
              <a:prstGeom prst="rect">
                <a:avLst/>
              </a:prstGeom>
              <a:grpFill/>
              <a:ln w="25400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301" name="AutoShape 701"/>
            <p:cNvCxnSpPr>
              <a:cxnSpLocks noChangeShapeType="1"/>
            </p:cNvCxnSpPr>
            <p:nvPr/>
          </p:nvCxnSpPr>
          <p:spPr bwMode="auto">
            <a:xfrm>
              <a:off x="6938816" y="3178624"/>
              <a:ext cx="4422" cy="113756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302" name="AutoShape 702"/>
            <p:cNvCxnSpPr>
              <a:cxnSpLocks noChangeShapeType="1"/>
            </p:cNvCxnSpPr>
            <p:nvPr/>
          </p:nvCxnSpPr>
          <p:spPr bwMode="auto">
            <a:xfrm>
              <a:off x="6943238" y="3470193"/>
              <a:ext cx="5527" cy="153516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303" name="Rectangle 703"/>
            <p:cNvSpPr>
              <a:spLocks noChangeArrowheads="1"/>
            </p:cNvSpPr>
            <p:nvPr/>
          </p:nvSpPr>
          <p:spPr bwMode="auto">
            <a:xfrm>
              <a:off x="7463954" y="5370483"/>
              <a:ext cx="484930" cy="232028"/>
            </a:xfrm>
            <a:prstGeom prst="rect">
              <a:avLst/>
            </a:prstGeom>
            <a:solidFill>
              <a:srgbClr val="D8D8D8"/>
            </a:solidFill>
            <a:ln w="25400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Text Box 648"/>
            <p:cNvSpPr txBox="1">
              <a:spLocks noChangeArrowheads="1"/>
            </p:cNvSpPr>
            <p:nvPr/>
          </p:nvSpPr>
          <p:spPr bwMode="auto">
            <a:xfrm>
              <a:off x="5835486" y="5469067"/>
              <a:ext cx="1015140" cy="326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IN/OUT PORT</a:t>
              </a:r>
              <a:endPara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05" name="Text Box 714"/>
            <p:cNvSpPr txBox="1">
              <a:spLocks noChangeArrowheads="1"/>
            </p:cNvSpPr>
            <p:nvPr/>
          </p:nvSpPr>
          <p:spPr bwMode="auto">
            <a:xfrm>
              <a:off x="6500074" y="5477692"/>
              <a:ext cx="1114463" cy="326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IN/OUT PORT</a:t>
              </a:r>
              <a:endPara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06" name="Text Box 649"/>
            <p:cNvSpPr txBox="1">
              <a:spLocks noChangeArrowheads="1"/>
            </p:cNvSpPr>
            <p:nvPr/>
          </p:nvSpPr>
          <p:spPr bwMode="auto">
            <a:xfrm>
              <a:off x="7308989" y="5334040"/>
              <a:ext cx="836943" cy="333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LINK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ARB.</a:t>
              </a:r>
              <a:endPara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07" name="Text Box 715"/>
            <p:cNvSpPr txBox="1">
              <a:spLocks noChangeArrowheads="1"/>
            </p:cNvSpPr>
            <p:nvPr/>
          </p:nvSpPr>
          <p:spPr bwMode="auto">
            <a:xfrm>
              <a:off x="7279914" y="5016169"/>
              <a:ext cx="835482" cy="33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VC &amp; SW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ARB.</a:t>
              </a:r>
              <a:endPara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08" name="AutoShape 717"/>
            <p:cNvCxnSpPr>
              <a:cxnSpLocks noChangeShapeType="1"/>
            </p:cNvCxnSpPr>
            <p:nvPr/>
          </p:nvCxnSpPr>
          <p:spPr bwMode="auto">
            <a:xfrm flipH="1" flipV="1">
              <a:off x="8040904" y="4633540"/>
              <a:ext cx="338867" cy="1459"/>
            </a:xfrm>
            <a:prstGeom prst="straightConnector1">
              <a:avLst/>
            </a:prstGeom>
            <a:noFill/>
            <a:ln w="38100">
              <a:solidFill>
                <a:schemeClr val="tx1">
                  <a:lumMod val="50000"/>
                </a:schemeClr>
              </a:solidFill>
              <a:round/>
              <a:headEnd type="triangle" w="lg" len="med"/>
              <a:tailEnd type="triangle" w="lg" len="med"/>
            </a:ln>
          </p:spPr>
        </p:cxnSp>
        <p:cxnSp>
          <p:nvCxnSpPr>
            <p:cNvPr id="309" name="AutoShape 718"/>
            <p:cNvCxnSpPr>
              <a:cxnSpLocks noChangeShapeType="1"/>
            </p:cNvCxnSpPr>
            <p:nvPr/>
          </p:nvCxnSpPr>
          <p:spPr bwMode="auto">
            <a:xfrm flipH="1" flipV="1">
              <a:off x="5049527" y="3938916"/>
              <a:ext cx="338867" cy="1459"/>
            </a:xfrm>
            <a:prstGeom prst="straightConnector1">
              <a:avLst/>
            </a:prstGeom>
            <a:noFill/>
            <a:ln w="38100">
              <a:solidFill>
                <a:schemeClr val="tx1">
                  <a:lumMod val="50000"/>
                </a:schemeClr>
              </a:solidFill>
              <a:round/>
              <a:headEnd type="triangle" w="lg" len="med"/>
              <a:tailEnd type="triangle" w="lg" len="med"/>
            </a:ln>
          </p:spPr>
        </p:cxnSp>
        <p:cxnSp>
          <p:nvCxnSpPr>
            <p:cNvPr id="310" name="AutoShape 719"/>
            <p:cNvCxnSpPr>
              <a:cxnSpLocks noChangeShapeType="1"/>
            </p:cNvCxnSpPr>
            <p:nvPr/>
          </p:nvCxnSpPr>
          <p:spPr bwMode="auto">
            <a:xfrm flipH="1" flipV="1">
              <a:off x="5049527" y="4633540"/>
              <a:ext cx="338867" cy="1459"/>
            </a:xfrm>
            <a:prstGeom prst="straightConnector1">
              <a:avLst/>
            </a:prstGeom>
            <a:noFill/>
            <a:ln w="38100">
              <a:solidFill>
                <a:schemeClr val="tx1">
                  <a:lumMod val="50000"/>
                </a:schemeClr>
              </a:solidFill>
              <a:round/>
              <a:headEnd type="triangle" w="lg" len="med"/>
              <a:tailEnd type="triangle" w="lg" len="med"/>
            </a:ln>
          </p:spPr>
        </p:cxnSp>
        <p:cxnSp>
          <p:nvCxnSpPr>
            <p:cNvPr id="311" name="AutoShape 720"/>
            <p:cNvCxnSpPr>
              <a:cxnSpLocks noChangeShapeType="1"/>
            </p:cNvCxnSpPr>
            <p:nvPr/>
          </p:nvCxnSpPr>
          <p:spPr bwMode="auto">
            <a:xfrm flipH="1" flipV="1">
              <a:off x="6350951" y="5655046"/>
              <a:ext cx="13146" cy="331260"/>
            </a:xfrm>
            <a:prstGeom prst="straightConnector1">
              <a:avLst/>
            </a:prstGeom>
            <a:noFill/>
            <a:ln w="38100">
              <a:solidFill>
                <a:schemeClr val="tx1">
                  <a:lumMod val="50000"/>
                </a:schemeClr>
              </a:solidFill>
              <a:round/>
              <a:headEnd type="triangle" w="lg" len="med"/>
              <a:tailEnd type="triangle" w="lg" len="med"/>
            </a:ln>
          </p:spPr>
        </p:cxnSp>
      </p:grpSp>
      <p:grpSp>
        <p:nvGrpSpPr>
          <p:cNvPr id="314" name="313 Grupo"/>
          <p:cNvGrpSpPr/>
          <p:nvPr/>
        </p:nvGrpSpPr>
        <p:grpSpPr>
          <a:xfrm>
            <a:off x="582078" y="3167591"/>
            <a:ext cx="3130092" cy="3048102"/>
            <a:chOff x="281827" y="1011238"/>
            <a:chExt cx="3130092" cy="3048102"/>
          </a:xfrm>
        </p:grpSpPr>
        <p:sp>
          <p:nvSpPr>
            <p:cNvPr id="15" name="Rectangle 532"/>
            <p:cNvSpPr>
              <a:spLocks noChangeArrowheads="1"/>
            </p:cNvSpPr>
            <p:nvPr/>
          </p:nvSpPr>
          <p:spPr bwMode="auto">
            <a:xfrm rot="5400000">
              <a:off x="1109058" y="2794938"/>
              <a:ext cx="544622" cy="1618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533"/>
            <p:cNvSpPr>
              <a:spLocks noChangeArrowheads="1"/>
            </p:cNvSpPr>
            <p:nvPr/>
          </p:nvSpPr>
          <p:spPr bwMode="auto">
            <a:xfrm rot="5400000">
              <a:off x="1117966" y="2027719"/>
              <a:ext cx="543138" cy="1618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534"/>
            <p:cNvSpPr>
              <a:spLocks noChangeArrowheads="1"/>
            </p:cNvSpPr>
            <p:nvPr/>
          </p:nvSpPr>
          <p:spPr bwMode="auto">
            <a:xfrm rot="5400000">
              <a:off x="1949490" y="2796423"/>
              <a:ext cx="544622" cy="1603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535"/>
            <p:cNvSpPr>
              <a:spLocks noChangeArrowheads="1"/>
            </p:cNvSpPr>
            <p:nvPr/>
          </p:nvSpPr>
          <p:spPr bwMode="auto">
            <a:xfrm rot="5400000">
              <a:off x="1952460" y="2027719"/>
              <a:ext cx="543138" cy="1618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536"/>
            <p:cNvSpPr>
              <a:spLocks noChangeArrowheads="1"/>
            </p:cNvSpPr>
            <p:nvPr/>
          </p:nvSpPr>
          <p:spPr bwMode="auto">
            <a:xfrm>
              <a:off x="1160866" y="2830602"/>
              <a:ext cx="544945" cy="1617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537"/>
            <p:cNvSpPr>
              <a:spLocks noChangeArrowheads="1"/>
            </p:cNvSpPr>
            <p:nvPr/>
          </p:nvSpPr>
          <p:spPr bwMode="auto">
            <a:xfrm>
              <a:off x="1931510" y="2830602"/>
              <a:ext cx="544945" cy="1617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539"/>
            <p:cNvSpPr>
              <a:spLocks noChangeArrowheads="1"/>
            </p:cNvSpPr>
            <p:nvPr/>
          </p:nvSpPr>
          <p:spPr bwMode="auto">
            <a:xfrm>
              <a:off x="1928541" y="1966923"/>
              <a:ext cx="544945" cy="1617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716"/>
            <p:cNvSpPr>
              <a:spLocks noChangeArrowheads="1"/>
            </p:cNvSpPr>
            <p:nvPr/>
          </p:nvSpPr>
          <p:spPr bwMode="auto">
            <a:xfrm>
              <a:off x="1153442" y="1962471"/>
              <a:ext cx="544945" cy="1617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402"/>
            <p:cNvSpPr>
              <a:spLocks noChangeArrowheads="1"/>
            </p:cNvSpPr>
            <p:nvPr/>
          </p:nvSpPr>
          <p:spPr bwMode="auto">
            <a:xfrm>
              <a:off x="537224" y="1239771"/>
              <a:ext cx="2589601" cy="2589551"/>
            </a:xfrm>
            <a:prstGeom prst="rect">
              <a:avLst/>
            </a:prstGeom>
            <a:solidFill>
              <a:srgbClr val="F2F2F2"/>
            </a:solidFill>
            <a:ln w="25400">
              <a:solidFill>
                <a:srgbClr val="F2F2F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4" name="AutoShape 563"/>
            <p:cNvCxnSpPr>
              <a:cxnSpLocks noChangeShapeType="1"/>
            </p:cNvCxnSpPr>
            <p:nvPr/>
          </p:nvCxnSpPr>
          <p:spPr bwMode="auto">
            <a:xfrm rot="5400000" flipH="1">
              <a:off x="2041464" y="1252820"/>
              <a:ext cx="249309" cy="1037919"/>
            </a:xfrm>
            <a:prstGeom prst="bentConnector2">
              <a:avLst/>
            </a:prstGeom>
            <a:noFill/>
            <a:ln w="31750">
              <a:solidFill>
                <a:srgbClr val="BFBFBF"/>
              </a:solidFill>
              <a:miter lim="800000"/>
              <a:headEnd/>
              <a:tailEnd type="triangle" w="sm" len="sm"/>
            </a:ln>
          </p:spPr>
        </p:cxnSp>
        <p:cxnSp>
          <p:nvCxnSpPr>
            <p:cNvPr id="25" name="AutoShape 564"/>
            <p:cNvCxnSpPr>
              <a:cxnSpLocks noChangeShapeType="1"/>
            </p:cNvCxnSpPr>
            <p:nvPr/>
          </p:nvCxnSpPr>
          <p:spPr bwMode="auto">
            <a:xfrm rot="10800000" flipV="1">
              <a:off x="951501" y="1647867"/>
              <a:ext cx="273215" cy="1018013"/>
            </a:xfrm>
            <a:prstGeom prst="bentConnector2">
              <a:avLst/>
            </a:prstGeom>
            <a:noFill/>
            <a:ln w="31750">
              <a:solidFill>
                <a:srgbClr val="BFBFBF"/>
              </a:solidFill>
              <a:miter lim="800000"/>
              <a:headEnd/>
              <a:tailEnd type="triangle" w="sm" len="sm"/>
            </a:ln>
          </p:spPr>
        </p:cxnSp>
        <p:cxnSp>
          <p:nvCxnSpPr>
            <p:cNvPr id="14" name="AutoShape 567"/>
            <p:cNvCxnSpPr>
              <a:cxnSpLocks noChangeShapeType="1"/>
            </p:cNvCxnSpPr>
            <p:nvPr/>
          </p:nvCxnSpPr>
          <p:spPr bwMode="auto">
            <a:xfrm rot="16200000" flipH="1">
              <a:off x="1321320" y="2717512"/>
              <a:ext cx="296797" cy="1034950"/>
            </a:xfrm>
            <a:prstGeom prst="bentConnector2">
              <a:avLst/>
            </a:prstGeom>
            <a:noFill/>
            <a:ln w="31750">
              <a:solidFill>
                <a:srgbClr val="BFBFBF"/>
              </a:solidFill>
              <a:miter lim="800000"/>
              <a:headEnd/>
              <a:tailEnd type="triangle" w="sm" len="sm"/>
            </a:ln>
          </p:spPr>
        </p:cxnSp>
        <p:cxnSp>
          <p:nvCxnSpPr>
            <p:cNvPr id="27" name="AutoShape 568"/>
            <p:cNvCxnSpPr>
              <a:cxnSpLocks noChangeShapeType="1"/>
            </p:cNvCxnSpPr>
            <p:nvPr/>
          </p:nvCxnSpPr>
          <p:spPr bwMode="auto">
            <a:xfrm>
              <a:off x="2409636" y="3384128"/>
              <a:ext cx="136607" cy="118719"/>
            </a:xfrm>
            <a:prstGeom prst="straightConnector1">
              <a:avLst/>
            </a:prstGeom>
            <a:noFill/>
            <a:ln w="31750">
              <a:solidFill>
                <a:srgbClr val="BFBFBF"/>
              </a:solidFill>
              <a:round/>
              <a:headEnd/>
              <a:tailEnd type="triangle" w="sm" len="sm"/>
            </a:ln>
          </p:spPr>
        </p:cxnSp>
        <p:cxnSp>
          <p:nvCxnSpPr>
            <p:cNvPr id="28" name="AutoShape 569"/>
            <p:cNvCxnSpPr>
              <a:cxnSpLocks noChangeShapeType="1"/>
            </p:cNvCxnSpPr>
            <p:nvPr/>
          </p:nvCxnSpPr>
          <p:spPr bwMode="auto">
            <a:xfrm flipH="1" flipV="1">
              <a:off x="2307181" y="2924093"/>
              <a:ext cx="405368" cy="339832"/>
            </a:xfrm>
            <a:prstGeom prst="straightConnector1">
              <a:avLst/>
            </a:prstGeom>
            <a:noFill/>
            <a:ln w="31750">
              <a:solidFill>
                <a:srgbClr val="BFBFBF"/>
              </a:solidFill>
              <a:round/>
              <a:headEnd/>
              <a:tailEnd type="triangle" w="sm" len="sm"/>
            </a:ln>
          </p:spPr>
        </p:cxnSp>
        <p:sp>
          <p:nvSpPr>
            <p:cNvPr id="29" name="Rectangle 408"/>
            <p:cNvSpPr>
              <a:spLocks noChangeArrowheads="1"/>
            </p:cNvSpPr>
            <p:nvPr/>
          </p:nvSpPr>
          <p:spPr bwMode="auto">
            <a:xfrm>
              <a:off x="2568517" y="3263925"/>
              <a:ext cx="475156" cy="474875"/>
            </a:xfrm>
            <a:prstGeom prst="rect">
              <a:avLst/>
            </a:prstGeom>
            <a:solidFill>
              <a:srgbClr val="D8D8D8"/>
            </a:solidFill>
            <a:ln w="25400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448"/>
            <p:cNvSpPr>
              <a:spLocks noChangeArrowheads="1"/>
            </p:cNvSpPr>
            <p:nvPr/>
          </p:nvSpPr>
          <p:spPr bwMode="auto">
            <a:xfrm>
              <a:off x="1157897" y="3670536"/>
              <a:ext cx="544945" cy="16027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222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516"/>
            <p:cNvSpPr>
              <a:spLocks noChangeArrowheads="1"/>
            </p:cNvSpPr>
            <p:nvPr/>
          </p:nvSpPr>
          <p:spPr bwMode="auto">
            <a:xfrm>
              <a:off x="1928541" y="3670536"/>
              <a:ext cx="544945" cy="16027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222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517"/>
            <p:cNvSpPr>
              <a:spLocks noChangeArrowheads="1"/>
            </p:cNvSpPr>
            <p:nvPr/>
          </p:nvSpPr>
          <p:spPr bwMode="auto">
            <a:xfrm>
              <a:off x="1157897" y="1239771"/>
              <a:ext cx="544945" cy="16175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222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518"/>
            <p:cNvSpPr>
              <a:spLocks noChangeArrowheads="1"/>
            </p:cNvSpPr>
            <p:nvPr/>
          </p:nvSpPr>
          <p:spPr bwMode="auto">
            <a:xfrm>
              <a:off x="1928541" y="1239771"/>
              <a:ext cx="544945" cy="161754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222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6" name="Group 521"/>
            <p:cNvGrpSpPr>
              <a:grpSpLocks/>
            </p:cNvGrpSpPr>
            <p:nvPr/>
          </p:nvGrpSpPr>
          <p:grpSpPr bwMode="auto">
            <a:xfrm>
              <a:off x="1236594" y="1539536"/>
              <a:ext cx="396458" cy="146914"/>
              <a:chOff x="1646" y="4431"/>
              <a:chExt cx="366" cy="137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37" name="Rectangle 519"/>
              <p:cNvSpPr>
                <a:spLocks noChangeArrowheads="1"/>
              </p:cNvSpPr>
              <p:nvPr/>
            </p:nvSpPr>
            <p:spPr bwMode="auto">
              <a:xfrm>
                <a:off x="1646" y="4431"/>
                <a:ext cx="366" cy="72"/>
              </a:xfrm>
              <a:prstGeom prst="rect">
                <a:avLst/>
              </a:prstGeom>
              <a:grpFill/>
              <a:ln w="2222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520"/>
              <p:cNvSpPr>
                <a:spLocks noChangeArrowheads="1"/>
              </p:cNvSpPr>
              <p:nvPr/>
            </p:nvSpPr>
            <p:spPr bwMode="auto">
              <a:xfrm>
                <a:off x="1646" y="4496"/>
                <a:ext cx="366" cy="72"/>
              </a:xfrm>
              <a:prstGeom prst="rect">
                <a:avLst/>
              </a:prstGeom>
              <a:grpFill/>
              <a:ln w="2222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9" name="Group 522"/>
            <p:cNvGrpSpPr>
              <a:grpSpLocks/>
            </p:cNvGrpSpPr>
            <p:nvPr/>
          </p:nvGrpSpPr>
          <p:grpSpPr bwMode="auto">
            <a:xfrm>
              <a:off x="1999814" y="3344060"/>
              <a:ext cx="396458" cy="148398"/>
              <a:chOff x="1646" y="4431"/>
              <a:chExt cx="366" cy="137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40" name="Rectangle 523"/>
              <p:cNvSpPr>
                <a:spLocks noChangeArrowheads="1"/>
              </p:cNvSpPr>
              <p:nvPr/>
            </p:nvSpPr>
            <p:spPr bwMode="auto">
              <a:xfrm>
                <a:off x="1646" y="4431"/>
                <a:ext cx="366" cy="72"/>
              </a:xfrm>
              <a:prstGeom prst="rect">
                <a:avLst/>
              </a:prstGeom>
              <a:grpFill/>
              <a:ln w="2222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524"/>
              <p:cNvSpPr>
                <a:spLocks noChangeArrowheads="1"/>
              </p:cNvSpPr>
              <p:nvPr/>
            </p:nvSpPr>
            <p:spPr bwMode="auto">
              <a:xfrm>
                <a:off x="1646" y="4496"/>
                <a:ext cx="366" cy="72"/>
              </a:xfrm>
              <a:prstGeom prst="rect">
                <a:avLst/>
              </a:prstGeom>
              <a:grpFill/>
              <a:ln w="2222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2" name="AutoShape 525"/>
            <p:cNvCxnSpPr>
              <a:cxnSpLocks noChangeShapeType="1"/>
            </p:cNvCxnSpPr>
            <p:nvPr/>
          </p:nvCxnSpPr>
          <p:spPr bwMode="auto">
            <a:xfrm>
              <a:off x="1431112" y="1414882"/>
              <a:ext cx="4455" cy="111299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43" name="AutoShape 526"/>
            <p:cNvCxnSpPr>
              <a:cxnSpLocks noChangeShapeType="1"/>
            </p:cNvCxnSpPr>
            <p:nvPr/>
          </p:nvCxnSpPr>
          <p:spPr bwMode="auto">
            <a:xfrm flipH="1">
              <a:off x="1426657" y="1699806"/>
              <a:ext cx="8909" cy="262665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44" name="AutoShape 527"/>
            <p:cNvCxnSpPr>
              <a:cxnSpLocks noChangeShapeType="1"/>
            </p:cNvCxnSpPr>
            <p:nvPr/>
          </p:nvCxnSpPr>
          <p:spPr bwMode="auto">
            <a:xfrm flipV="1">
              <a:off x="2201756" y="1414882"/>
              <a:ext cx="0" cy="552042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45" name="Rectangle 528"/>
            <p:cNvSpPr>
              <a:spLocks noChangeArrowheads="1"/>
            </p:cNvSpPr>
            <p:nvPr/>
          </p:nvSpPr>
          <p:spPr bwMode="auto">
            <a:xfrm rot="5400000">
              <a:off x="345838" y="2794938"/>
              <a:ext cx="544622" cy="16185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222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529"/>
            <p:cNvSpPr>
              <a:spLocks noChangeArrowheads="1"/>
            </p:cNvSpPr>
            <p:nvPr/>
          </p:nvSpPr>
          <p:spPr bwMode="auto">
            <a:xfrm rot="5400000">
              <a:off x="347322" y="2029203"/>
              <a:ext cx="543138" cy="160365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222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530"/>
            <p:cNvSpPr>
              <a:spLocks noChangeArrowheads="1"/>
            </p:cNvSpPr>
            <p:nvPr/>
          </p:nvSpPr>
          <p:spPr bwMode="auto">
            <a:xfrm rot="5400000">
              <a:off x="2775074" y="2027719"/>
              <a:ext cx="543138" cy="16185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222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531"/>
            <p:cNvSpPr>
              <a:spLocks noChangeArrowheads="1"/>
            </p:cNvSpPr>
            <p:nvPr/>
          </p:nvSpPr>
          <p:spPr bwMode="auto">
            <a:xfrm rot="5400000">
              <a:off x="2767650" y="2794938"/>
              <a:ext cx="544622" cy="16185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222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538"/>
            <p:cNvSpPr>
              <a:spLocks noChangeArrowheads="1"/>
            </p:cNvSpPr>
            <p:nvPr/>
          </p:nvSpPr>
          <p:spPr bwMode="auto">
            <a:xfrm>
              <a:off x="1307868" y="1972859"/>
              <a:ext cx="543460" cy="1617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" name="Group 540"/>
            <p:cNvGrpSpPr>
              <a:grpSpLocks/>
            </p:cNvGrpSpPr>
            <p:nvPr/>
          </p:nvGrpSpPr>
          <p:grpSpPr bwMode="auto">
            <a:xfrm rot="5400000">
              <a:off x="718494" y="2802362"/>
              <a:ext cx="394740" cy="148486"/>
              <a:chOff x="1646" y="4431"/>
              <a:chExt cx="366" cy="137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51" name="Rectangle 541"/>
              <p:cNvSpPr>
                <a:spLocks noChangeArrowheads="1"/>
              </p:cNvSpPr>
              <p:nvPr/>
            </p:nvSpPr>
            <p:spPr bwMode="auto">
              <a:xfrm>
                <a:off x="1646" y="4431"/>
                <a:ext cx="366" cy="72"/>
              </a:xfrm>
              <a:prstGeom prst="rect">
                <a:avLst/>
              </a:prstGeom>
              <a:grpFill/>
              <a:ln w="2222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542"/>
              <p:cNvSpPr>
                <a:spLocks noChangeArrowheads="1"/>
              </p:cNvSpPr>
              <p:nvPr/>
            </p:nvSpPr>
            <p:spPr bwMode="auto">
              <a:xfrm>
                <a:off x="1646" y="4496"/>
                <a:ext cx="366" cy="72"/>
              </a:xfrm>
              <a:prstGeom prst="rect">
                <a:avLst/>
              </a:prstGeom>
              <a:grpFill/>
              <a:ln w="2222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3" name="Group 543"/>
            <p:cNvGrpSpPr>
              <a:grpSpLocks/>
            </p:cNvGrpSpPr>
            <p:nvPr/>
          </p:nvGrpSpPr>
          <p:grpSpPr bwMode="auto">
            <a:xfrm rot="5400000">
              <a:off x="2519634" y="2035143"/>
              <a:ext cx="396224" cy="148486"/>
              <a:chOff x="1646" y="4431"/>
              <a:chExt cx="366" cy="137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54" name="Rectangle 544"/>
              <p:cNvSpPr>
                <a:spLocks noChangeArrowheads="1"/>
              </p:cNvSpPr>
              <p:nvPr/>
            </p:nvSpPr>
            <p:spPr bwMode="auto">
              <a:xfrm>
                <a:off x="1646" y="4431"/>
                <a:ext cx="366" cy="72"/>
              </a:xfrm>
              <a:prstGeom prst="rect">
                <a:avLst/>
              </a:prstGeom>
              <a:grpFill/>
              <a:ln w="2222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545"/>
              <p:cNvSpPr>
                <a:spLocks noChangeArrowheads="1"/>
              </p:cNvSpPr>
              <p:nvPr/>
            </p:nvSpPr>
            <p:spPr bwMode="auto">
              <a:xfrm>
                <a:off x="1646" y="4496"/>
                <a:ext cx="366" cy="72"/>
              </a:xfrm>
              <a:prstGeom prst="rect">
                <a:avLst/>
              </a:prstGeom>
              <a:grpFill/>
              <a:ln w="2222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6" name="Group 546"/>
            <p:cNvGrpSpPr>
              <a:grpSpLocks/>
            </p:cNvGrpSpPr>
            <p:nvPr/>
          </p:nvGrpSpPr>
          <p:grpSpPr bwMode="auto">
            <a:xfrm rot="8100000">
              <a:off x="630770" y="1444561"/>
              <a:ext cx="152941" cy="138010"/>
              <a:chOff x="1646" y="4431"/>
              <a:chExt cx="366" cy="137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57" name="Rectangle 547"/>
              <p:cNvSpPr>
                <a:spLocks noChangeArrowheads="1"/>
              </p:cNvSpPr>
              <p:nvPr/>
            </p:nvSpPr>
            <p:spPr bwMode="auto">
              <a:xfrm>
                <a:off x="1646" y="4431"/>
                <a:ext cx="366" cy="72"/>
              </a:xfrm>
              <a:prstGeom prst="rect">
                <a:avLst/>
              </a:prstGeom>
              <a:grpFill/>
              <a:ln w="2222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548"/>
              <p:cNvSpPr>
                <a:spLocks noChangeArrowheads="1"/>
              </p:cNvSpPr>
              <p:nvPr/>
            </p:nvSpPr>
            <p:spPr bwMode="auto">
              <a:xfrm>
                <a:off x="1646" y="4496"/>
                <a:ext cx="366" cy="72"/>
              </a:xfrm>
              <a:prstGeom prst="rect">
                <a:avLst/>
              </a:prstGeom>
              <a:grpFill/>
              <a:ln w="2222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59" name="AutoShape 549"/>
            <p:cNvCxnSpPr>
              <a:cxnSpLocks noChangeShapeType="1"/>
            </p:cNvCxnSpPr>
            <p:nvPr/>
          </p:nvCxnSpPr>
          <p:spPr bwMode="auto">
            <a:xfrm flipH="1">
              <a:off x="713923" y="2109386"/>
              <a:ext cx="596915" cy="1484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60" name="AutoShape 550"/>
            <p:cNvCxnSpPr>
              <a:cxnSpLocks noChangeShapeType="1"/>
            </p:cNvCxnSpPr>
            <p:nvPr/>
          </p:nvCxnSpPr>
          <p:spPr bwMode="auto">
            <a:xfrm>
              <a:off x="2305696" y="2876605"/>
              <a:ext cx="642946" cy="1484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61" name="AutoShape 552"/>
            <p:cNvCxnSpPr>
              <a:cxnSpLocks noChangeShapeType="1"/>
            </p:cNvCxnSpPr>
            <p:nvPr/>
          </p:nvCxnSpPr>
          <p:spPr bwMode="auto">
            <a:xfrm flipH="1">
              <a:off x="1431112" y="2992356"/>
              <a:ext cx="2970" cy="664825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62" name="AutoShape 554"/>
            <p:cNvCxnSpPr>
              <a:cxnSpLocks noChangeShapeType="1"/>
            </p:cNvCxnSpPr>
            <p:nvPr/>
          </p:nvCxnSpPr>
          <p:spPr bwMode="auto">
            <a:xfrm flipH="1" flipV="1">
              <a:off x="2807580" y="2109386"/>
              <a:ext cx="147001" cy="0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63" name="AutoShape 555"/>
            <p:cNvCxnSpPr>
              <a:cxnSpLocks noChangeShapeType="1"/>
            </p:cNvCxnSpPr>
            <p:nvPr/>
          </p:nvCxnSpPr>
          <p:spPr bwMode="auto">
            <a:xfrm flipH="1">
              <a:off x="2305696" y="2109386"/>
              <a:ext cx="326670" cy="0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64" name="AutoShape 556"/>
            <p:cNvCxnSpPr>
              <a:cxnSpLocks noChangeShapeType="1"/>
            </p:cNvCxnSpPr>
            <p:nvPr/>
          </p:nvCxnSpPr>
          <p:spPr bwMode="auto">
            <a:xfrm>
              <a:off x="713923" y="2876605"/>
              <a:ext cx="115819" cy="1484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65" name="AutoShape 558"/>
            <p:cNvCxnSpPr>
              <a:cxnSpLocks noChangeShapeType="1"/>
            </p:cNvCxnSpPr>
            <p:nvPr/>
          </p:nvCxnSpPr>
          <p:spPr bwMode="auto">
            <a:xfrm>
              <a:off x="1003471" y="2876605"/>
              <a:ext cx="299942" cy="1484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66" name="AutoShape 559"/>
            <p:cNvCxnSpPr>
              <a:cxnSpLocks noChangeShapeType="1"/>
            </p:cNvCxnSpPr>
            <p:nvPr/>
          </p:nvCxnSpPr>
          <p:spPr bwMode="auto">
            <a:xfrm flipH="1" flipV="1">
              <a:off x="2197301" y="3505814"/>
              <a:ext cx="4455" cy="151366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560"/>
            <p:cNvCxnSpPr>
              <a:cxnSpLocks noChangeShapeType="1"/>
            </p:cNvCxnSpPr>
            <p:nvPr/>
          </p:nvCxnSpPr>
          <p:spPr bwMode="auto">
            <a:xfrm flipV="1">
              <a:off x="2197301" y="2992356"/>
              <a:ext cx="7424" cy="339832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68" name="AutoShape 561"/>
            <p:cNvCxnSpPr>
              <a:cxnSpLocks noChangeShapeType="1"/>
            </p:cNvCxnSpPr>
            <p:nvPr/>
          </p:nvCxnSpPr>
          <p:spPr bwMode="auto">
            <a:xfrm>
              <a:off x="765893" y="1570700"/>
              <a:ext cx="541975" cy="483779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69" name="AutoShape 562"/>
            <p:cNvCxnSpPr>
              <a:cxnSpLocks noChangeShapeType="1"/>
            </p:cNvCxnSpPr>
            <p:nvPr/>
          </p:nvCxnSpPr>
          <p:spPr bwMode="auto">
            <a:xfrm flipH="1" flipV="1">
              <a:off x="707983" y="1359974"/>
              <a:ext cx="663734" cy="612885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70" name="Rectangle 407"/>
            <p:cNvSpPr>
              <a:spLocks noChangeArrowheads="1"/>
            </p:cNvSpPr>
            <p:nvPr/>
          </p:nvSpPr>
          <p:spPr bwMode="auto">
            <a:xfrm>
              <a:off x="1307868" y="1966923"/>
              <a:ext cx="993373" cy="102691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71" name="AutoShape 570"/>
            <p:cNvCxnSpPr>
              <a:cxnSpLocks noChangeShapeType="1"/>
            </p:cNvCxnSpPr>
            <p:nvPr/>
          </p:nvCxnSpPr>
          <p:spPr bwMode="auto">
            <a:xfrm flipH="1" flipV="1">
              <a:off x="3126825" y="2109386"/>
              <a:ext cx="285094" cy="0"/>
            </a:xfrm>
            <a:prstGeom prst="straightConnector1">
              <a:avLst/>
            </a:prstGeom>
            <a:noFill/>
            <a:ln w="44450">
              <a:solidFill>
                <a:schemeClr val="tx1">
                  <a:lumMod val="50000"/>
                </a:schemeClr>
              </a:solidFill>
              <a:round/>
              <a:headEnd/>
              <a:tailEnd type="triangle" w="sm" len="sm"/>
            </a:ln>
          </p:spPr>
        </p:cxnSp>
        <p:cxnSp>
          <p:nvCxnSpPr>
            <p:cNvPr id="72" name="AutoShape 571"/>
            <p:cNvCxnSpPr>
              <a:cxnSpLocks noChangeShapeType="1"/>
            </p:cNvCxnSpPr>
            <p:nvPr/>
          </p:nvCxnSpPr>
          <p:spPr bwMode="auto">
            <a:xfrm flipH="1" flipV="1">
              <a:off x="281827" y="2107902"/>
              <a:ext cx="245002" cy="1484"/>
            </a:xfrm>
            <a:prstGeom prst="straightConnector1">
              <a:avLst/>
            </a:prstGeom>
            <a:noFill/>
            <a:ln w="44450">
              <a:solidFill>
                <a:schemeClr val="tx1">
                  <a:lumMod val="50000"/>
                </a:schemeClr>
              </a:solidFill>
              <a:round/>
              <a:headEnd/>
              <a:tailEnd type="triangle" w="sm" len="sm"/>
            </a:ln>
          </p:spPr>
        </p:cxnSp>
        <p:cxnSp>
          <p:nvCxnSpPr>
            <p:cNvPr id="73" name="AutoShape 572"/>
            <p:cNvCxnSpPr>
              <a:cxnSpLocks noChangeShapeType="1"/>
            </p:cNvCxnSpPr>
            <p:nvPr/>
          </p:nvCxnSpPr>
          <p:spPr bwMode="auto">
            <a:xfrm>
              <a:off x="281827" y="2875121"/>
              <a:ext cx="249457" cy="2968"/>
            </a:xfrm>
            <a:prstGeom prst="straightConnector1">
              <a:avLst/>
            </a:prstGeom>
            <a:noFill/>
            <a:ln w="44450">
              <a:solidFill>
                <a:schemeClr val="tx1">
                  <a:lumMod val="50000"/>
                </a:schemeClr>
              </a:solidFill>
              <a:round/>
              <a:headEnd/>
              <a:tailEnd type="triangle" w="sm" len="sm"/>
            </a:ln>
          </p:spPr>
        </p:cxnSp>
        <p:cxnSp>
          <p:nvCxnSpPr>
            <p:cNvPr id="74" name="AutoShape 573"/>
            <p:cNvCxnSpPr>
              <a:cxnSpLocks noChangeShapeType="1"/>
            </p:cNvCxnSpPr>
            <p:nvPr/>
          </p:nvCxnSpPr>
          <p:spPr bwMode="auto">
            <a:xfrm>
              <a:off x="3135734" y="2875121"/>
              <a:ext cx="242033" cy="1484"/>
            </a:xfrm>
            <a:prstGeom prst="straightConnector1">
              <a:avLst/>
            </a:prstGeom>
            <a:noFill/>
            <a:ln w="44450">
              <a:solidFill>
                <a:schemeClr val="tx1">
                  <a:lumMod val="50000"/>
                </a:schemeClr>
              </a:solidFill>
              <a:round/>
              <a:headEnd/>
              <a:tailEnd type="triangle" w="sm" len="sm"/>
            </a:ln>
          </p:spPr>
        </p:cxnSp>
        <p:cxnSp>
          <p:nvCxnSpPr>
            <p:cNvPr id="75" name="AutoShape 574"/>
            <p:cNvCxnSpPr>
              <a:cxnSpLocks noChangeShapeType="1"/>
            </p:cNvCxnSpPr>
            <p:nvPr/>
          </p:nvCxnSpPr>
          <p:spPr bwMode="auto">
            <a:xfrm flipH="1" flipV="1">
              <a:off x="2203240" y="3824871"/>
              <a:ext cx="2970" cy="234469"/>
            </a:xfrm>
            <a:prstGeom prst="straightConnector1">
              <a:avLst/>
            </a:prstGeom>
            <a:noFill/>
            <a:ln w="44450">
              <a:solidFill>
                <a:schemeClr val="tx1">
                  <a:lumMod val="50000"/>
                </a:schemeClr>
              </a:solidFill>
              <a:round/>
              <a:headEnd/>
              <a:tailEnd type="triangle" w="sm" len="sm"/>
            </a:ln>
          </p:spPr>
        </p:cxnSp>
        <p:cxnSp>
          <p:nvCxnSpPr>
            <p:cNvPr id="76" name="AutoShape 575"/>
            <p:cNvCxnSpPr>
              <a:cxnSpLocks noChangeShapeType="1"/>
            </p:cNvCxnSpPr>
            <p:nvPr/>
          </p:nvCxnSpPr>
          <p:spPr bwMode="auto">
            <a:xfrm flipH="1" flipV="1">
              <a:off x="2206210" y="1011238"/>
              <a:ext cx="2970" cy="224082"/>
            </a:xfrm>
            <a:prstGeom prst="straightConnector1">
              <a:avLst/>
            </a:prstGeom>
            <a:noFill/>
            <a:ln w="44450">
              <a:solidFill>
                <a:schemeClr val="tx1">
                  <a:lumMod val="50000"/>
                </a:schemeClr>
              </a:solidFill>
              <a:round/>
              <a:headEnd/>
              <a:tailEnd type="triangle" w="sm" len="sm"/>
            </a:ln>
          </p:spPr>
        </p:cxnSp>
        <p:cxnSp>
          <p:nvCxnSpPr>
            <p:cNvPr id="77" name="AutoShape 576"/>
            <p:cNvCxnSpPr>
              <a:cxnSpLocks noChangeShapeType="1"/>
            </p:cNvCxnSpPr>
            <p:nvPr/>
          </p:nvCxnSpPr>
          <p:spPr bwMode="auto">
            <a:xfrm>
              <a:off x="1428142" y="1011238"/>
              <a:ext cx="4455" cy="218146"/>
            </a:xfrm>
            <a:prstGeom prst="straightConnector1">
              <a:avLst/>
            </a:prstGeom>
            <a:noFill/>
            <a:ln w="44450">
              <a:solidFill>
                <a:schemeClr val="tx1">
                  <a:lumMod val="50000"/>
                </a:schemeClr>
              </a:solidFill>
              <a:round/>
              <a:headEnd/>
              <a:tailEnd type="triangle" w="sm" len="sm"/>
            </a:ln>
          </p:spPr>
        </p:cxnSp>
        <p:cxnSp>
          <p:nvCxnSpPr>
            <p:cNvPr id="78" name="AutoShape 577"/>
            <p:cNvCxnSpPr>
              <a:cxnSpLocks noChangeShapeType="1"/>
            </p:cNvCxnSpPr>
            <p:nvPr/>
          </p:nvCxnSpPr>
          <p:spPr bwMode="auto">
            <a:xfrm>
              <a:off x="1432596" y="3854550"/>
              <a:ext cx="2970" cy="204790"/>
            </a:xfrm>
            <a:prstGeom prst="straightConnector1">
              <a:avLst/>
            </a:prstGeom>
            <a:noFill/>
            <a:ln w="44450">
              <a:solidFill>
                <a:schemeClr val="tx1">
                  <a:lumMod val="50000"/>
                </a:schemeClr>
              </a:solidFill>
              <a:round/>
              <a:headEnd/>
              <a:tailEnd type="triangle" w="sm" len="sm"/>
            </a:ln>
          </p:spPr>
        </p:cxnSp>
        <p:sp>
          <p:nvSpPr>
            <p:cNvPr id="79" name="Text Box 578"/>
            <p:cNvSpPr txBox="1">
              <a:spLocks noChangeArrowheads="1"/>
            </p:cNvSpPr>
            <p:nvPr/>
          </p:nvSpPr>
          <p:spPr bwMode="auto">
            <a:xfrm>
              <a:off x="961368" y="3643512"/>
              <a:ext cx="959222" cy="319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OUT-PORT</a:t>
              </a:r>
              <a:endPara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0" name="Text Box 579"/>
            <p:cNvSpPr txBox="1">
              <a:spLocks noChangeArrowheads="1"/>
            </p:cNvSpPr>
            <p:nvPr/>
          </p:nvSpPr>
          <p:spPr bwMode="auto">
            <a:xfrm>
              <a:off x="1732539" y="3647542"/>
              <a:ext cx="941403" cy="319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IN-PORT</a:t>
              </a:r>
              <a:endPara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1" name="Text Box 580"/>
            <p:cNvSpPr txBox="1">
              <a:spLocks noChangeArrowheads="1"/>
            </p:cNvSpPr>
            <p:nvPr/>
          </p:nvSpPr>
          <p:spPr bwMode="auto">
            <a:xfrm>
              <a:off x="2317575" y="3256505"/>
              <a:ext cx="977040" cy="565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VC &amp; SW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ARB.</a:t>
              </a:r>
              <a:endParaRPr kumimoji="0" lang="es-E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2" name="Text Box 581"/>
            <p:cNvSpPr txBox="1">
              <a:spLocks noChangeArrowheads="1"/>
            </p:cNvSpPr>
            <p:nvPr/>
          </p:nvSpPr>
          <p:spPr bwMode="auto">
            <a:xfrm>
              <a:off x="1249958" y="2278560"/>
              <a:ext cx="1159678" cy="623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5X5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CROSSBAR</a:t>
              </a:r>
              <a:endPara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315" name="314 CuadroTexto"/>
          <p:cNvSpPr txBox="1"/>
          <p:nvPr/>
        </p:nvSpPr>
        <p:spPr>
          <a:xfrm>
            <a:off x="383877" y="1011620"/>
            <a:ext cx="84751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Bi-directional Links require to double the number of crossbar ports.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 Matrix Vs Multiplexor-tree crossbar.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In a Matrix crossbar area grows squarely with the number of ports.</a:t>
            </a: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1 Gráfico"/>
          <p:cNvGraphicFramePr>
            <a:graphicFrameLocks noGrp="1"/>
          </p:cNvGraphicFramePr>
          <p:nvPr/>
        </p:nvGraphicFramePr>
        <p:xfrm>
          <a:off x="0" y="2899187"/>
          <a:ext cx="7772400" cy="155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51F12-5459-47FB-9FAD-E2AF0618341D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2"/>
                </a:solidFill>
                <a:latin typeface="Calibri" pitchFamily="34" charset="0"/>
              </a:rPr>
              <a:t>Problem: The crossbar</a:t>
            </a:r>
            <a:endParaRPr lang="en-US" sz="44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6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BIXBAR@ICCD12</a:t>
            </a:r>
            <a:endParaRPr lang="es-ES" dirty="0"/>
          </a:p>
        </p:txBody>
      </p:sp>
      <p:sp>
        <p:nvSpPr>
          <p:cNvPr id="315" name="314 CuadroTexto"/>
          <p:cNvSpPr txBox="1"/>
          <p:nvPr/>
        </p:nvSpPr>
        <p:spPr>
          <a:xfrm>
            <a:off x="383877" y="861492"/>
            <a:ext cx="847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 Area-Bandwidth: wider links increase area (and energy).</a:t>
            </a:r>
            <a:endParaRPr lang="en-US" sz="24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69" name="168 Gráfico"/>
          <p:cNvGraphicFramePr/>
          <p:nvPr/>
        </p:nvGraphicFramePr>
        <p:xfrm>
          <a:off x="0" y="1334004"/>
          <a:ext cx="7772400" cy="155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1" name="180 CuadroTexto"/>
          <p:cNvSpPr txBox="1"/>
          <p:nvPr/>
        </p:nvSpPr>
        <p:spPr>
          <a:xfrm>
            <a:off x="846161" y="6005014"/>
            <a:ext cx="12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16-bit link</a:t>
            </a:r>
            <a:endParaRPr lang="en-US" b="1" dirty="0">
              <a:latin typeface="+mn-lt"/>
            </a:endParaRPr>
          </a:p>
        </p:txBody>
      </p:sp>
      <p:sp>
        <p:nvSpPr>
          <p:cNvPr id="182" name="181 CuadroTexto"/>
          <p:cNvSpPr txBox="1"/>
          <p:nvPr/>
        </p:nvSpPr>
        <p:spPr>
          <a:xfrm>
            <a:off x="6444113" y="5993638"/>
            <a:ext cx="12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128-bit link</a:t>
            </a:r>
            <a:endParaRPr lang="en-US" b="1" dirty="0">
              <a:latin typeface="+mn-lt"/>
            </a:endParaRPr>
          </a:p>
        </p:txBody>
      </p:sp>
      <p:sp>
        <p:nvSpPr>
          <p:cNvPr id="183" name="182 CuadroTexto"/>
          <p:cNvSpPr txBox="1"/>
          <p:nvPr/>
        </p:nvSpPr>
        <p:spPr>
          <a:xfrm>
            <a:off x="4642577" y="5993638"/>
            <a:ext cx="12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64-bit link</a:t>
            </a:r>
            <a:endParaRPr lang="en-US" b="1" dirty="0">
              <a:latin typeface="+mn-lt"/>
            </a:endParaRPr>
          </a:p>
        </p:txBody>
      </p:sp>
      <p:sp>
        <p:nvSpPr>
          <p:cNvPr id="184" name="183 CuadroTexto"/>
          <p:cNvSpPr txBox="1"/>
          <p:nvPr/>
        </p:nvSpPr>
        <p:spPr>
          <a:xfrm>
            <a:off x="2704561" y="5993638"/>
            <a:ext cx="1214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32-bit link</a:t>
            </a:r>
            <a:endParaRPr lang="en-US" b="1" dirty="0">
              <a:latin typeface="+mn-lt"/>
            </a:endParaRPr>
          </a:p>
        </p:txBody>
      </p:sp>
      <p:cxnSp>
        <p:nvCxnSpPr>
          <p:cNvPr id="188" name="187 Conector recto de flecha"/>
          <p:cNvCxnSpPr/>
          <p:nvPr/>
        </p:nvCxnSpPr>
        <p:spPr bwMode="auto">
          <a:xfrm flipV="1">
            <a:off x="1665027" y="3241964"/>
            <a:ext cx="5733300" cy="470228"/>
          </a:xfrm>
          <a:prstGeom prst="straightConnector1">
            <a:avLst/>
          </a:prstGeom>
          <a:noFill/>
          <a:ln w="889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med" len="med"/>
            <a:tailEnd type="triangle" w="sm" len="med"/>
          </a:ln>
          <a:effectLst/>
        </p:spPr>
      </p:cxnSp>
      <p:cxnSp>
        <p:nvCxnSpPr>
          <p:cNvPr id="190" name="189 Conector recto de flecha"/>
          <p:cNvCxnSpPr/>
          <p:nvPr/>
        </p:nvCxnSpPr>
        <p:spPr bwMode="auto">
          <a:xfrm flipV="1">
            <a:off x="1692322" y="4773881"/>
            <a:ext cx="5658504" cy="262143"/>
          </a:xfrm>
          <a:prstGeom prst="straightConnector1">
            <a:avLst/>
          </a:prstGeom>
          <a:noFill/>
          <a:ln w="889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med" len="med"/>
            <a:tailEnd type="triangle" w="sm" len="med"/>
          </a:ln>
          <a:effectLst/>
        </p:spPr>
      </p:cxnSp>
      <p:sp>
        <p:nvSpPr>
          <p:cNvPr id="191" name="190 CuadroTexto"/>
          <p:cNvSpPr txBox="1"/>
          <p:nvPr/>
        </p:nvSpPr>
        <p:spPr>
          <a:xfrm>
            <a:off x="2006221" y="3807726"/>
            <a:ext cx="4012442" cy="1200329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Bi-directional</a:t>
            </a:r>
          </a:p>
          <a:p>
            <a:pPr algn="ctr"/>
            <a:r>
              <a:rPr lang="en-US" sz="3600" b="1" dirty="0" smtClean="0">
                <a:latin typeface="+mj-lt"/>
              </a:rPr>
              <a:t>Crossbar</a:t>
            </a:r>
            <a:endParaRPr lang="en-US" sz="3600" b="1" dirty="0">
              <a:latin typeface="+mj-lt"/>
            </a:endParaRPr>
          </a:p>
        </p:txBody>
      </p:sp>
      <p:graphicFrame>
        <p:nvGraphicFramePr>
          <p:cNvPr id="29" name="1 Gráfico"/>
          <p:cNvGraphicFramePr>
            <a:graphicFrameLocks noGrp="1"/>
          </p:cNvGraphicFramePr>
          <p:nvPr/>
        </p:nvGraphicFramePr>
        <p:xfrm>
          <a:off x="0" y="4680486"/>
          <a:ext cx="7772400" cy="155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620125" cy="5105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Bi-directional </a:t>
            </a: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Networks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/>
              <a:t>Bi-directional crossbar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/>
              <a:t>Structure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/>
              <a:t>Arbitration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/>
              <a:t>Area &amp; Energy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/>
              <a:t>Router Structure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Conclusions &amp; Future work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931943EE-988D-4546-9720-D9BB483CA6A3}" type="slidenum">
              <a:rPr lang="es-ES"/>
              <a:pPr>
                <a:defRPr/>
              </a:pPr>
              <a:t>9</a:t>
            </a:fld>
            <a:endParaRPr lang="es-E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2"/>
                </a:solidFill>
                <a:latin typeface="Calibri" pitchFamily="34" charset="0"/>
              </a:rPr>
              <a:t>Outline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04800" y="6400800"/>
            <a:ext cx="57150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BIXBAR@ICCD12</a:t>
            </a:r>
            <a:endParaRPr lang="es-ES" dirty="0"/>
          </a:p>
        </p:txBody>
      </p:sp>
    </p:spTree>
  </p:cSld>
  <p:clrMapOvr>
    <a:masterClrMapping/>
  </p:clrMapOvr>
  <p:transition advTm="53186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22.2|29.9|23.3|1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16.9|3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7.8|1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6|38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6|2|15.8|7.3|7.6|1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2|13.3|23.3|44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3.9|2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33.9|6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7.7"/>
</p:tagLst>
</file>

<file path=ppt/theme/theme1.xml><?xml version="1.0" encoding="utf-8"?>
<a:theme xmlns:a="http://schemas.openxmlformats.org/drawingml/2006/main" name="bluegrid">
  <a:themeElements>
    <a:clrScheme name="Personalizado 2">
      <a:dk1>
        <a:srgbClr val="40458C"/>
      </a:dk1>
      <a:lt1>
        <a:srgbClr val="FFFFFF"/>
      </a:lt1>
      <a:dk2>
        <a:srgbClr val="660066"/>
      </a:dk2>
      <a:lt2>
        <a:srgbClr val="E2E7FD"/>
      </a:lt2>
      <a:accent1>
        <a:srgbClr val="F4E9C1"/>
      </a:accent1>
      <a:accent2>
        <a:srgbClr val="E3C864"/>
      </a:accent2>
      <a:accent3>
        <a:srgbClr val="9E8518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gri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grid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id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id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id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02_isa</Template>
  <TotalTime>38601</TotalTime>
  <Words>1341</Words>
  <Application>Microsoft Office PowerPoint</Application>
  <PresentationFormat>Presentación en pantalla (4:3)</PresentationFormat>
  <Paragraphs>485</Paragraphs>
  <Slides>28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bluegrid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MRR: Enabling Fully Adaptive Multicast Routing for CMP Interconnection Networks</dc:title>
  <dc:creator>Valentin Puente</dc:creator>
  <cp:lastModifiedBy>Administrador</cp:lastModifiedBy>
  <cp:revision>319</cp:revision>
  <dcterms:created xsi:type="dcterms:W3CDTF">2009-01-07T18:00:55Z</dcterms:created>
  <dcterms:modified xsi:type="dcterms:W3CDTF">2012-09-28T09:23:55Z</dcterms:modified>
</cp:coreProperties>
</file>