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26" r:id="rId3"/>
    <p:sldId id="257" r:id="rId4"/>
    <p:sldId id="307" r:id="rId5"/>
    <p:sldId id="308" r:id="rId6"/>
    <p:sldId id="331" r:id="rId7"/>
    <p:sldId id="314" r:id="rId8"/>
    <p:sldId id="319" r:id="rId9"/>
    <p:sldId id="316" r:id="rId10"/>
    <p:sldId id="317" r:id="rId11"/>
    <p:sldId id="318" r:id="rId12"/>
    <p:sldId id="320" r:id="rId13"/>
    <p:sldId id="321" r:id="rId14"/>
    <p:sldId id="329" r:id="rId15"/>
    <p:sldId id="323" r:id="rId16"/>
    <p:sldId id="330" r:id="rId17"/>
    <p:sldId id="327" r:id="rId18"/>
    <p:sldId id="324" r:id="rId19"/>
    <p:sldId id="322" r:id="rId20"/>
    <p:sldId id="325" r:id="rId21"/>
    <p:sldId id="32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90EB35"/>
    <a:srgbClr val="E3C864"/>
    <a:srgbClr val="E2E7FD"/>
    <a:srgbClr val="ECD8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6828" autoAdjust="0"/>
  </p:normalViewPr>
  <p:slideViewPr>
    <p:cSldViewPr snapToGrid="0">
      <p:cViewPr>
        <p:scale>
          <a:sx n="80" d="100"/>
          <a:sy n="80" d="100"/>
        </p:scale>
        <p:origin x="-9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TESIS_DOCTORAL\REDACCION-TESIS\Figuras-Resultados\C4-The%20Rotary%20Router\C4-TheRotaryRouter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TESIS_DOCTORAL\REDACCION-TESIS\Figuras-Resultados\C1-Motivation\Analisis-aplicacione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TESIS_DOCTORAL\REDACCION-TESIS\Figuras-Resultados\C4-The%20Rotary%20Router\C4-TheRotaryRout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TESIS_DOCTORAL\REDACCION-TESIS\Figuras-Resultados\C4-The%20Rotary%20Router\C4-TheRotaryRoute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Figura1-Bino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TESIS_DOCTORAL\REDACCION-TESIS\Figuras-Resultados\C1-Motivation\Analisis-aplicacion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vpuente\Dropbox\Topaz\TOPAZ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6"/>
  <c:chart>
    <c:plotArea>
      <c:layout>
        <c:manualLayout>
          <c:layoutTarget val="inner"/>
          <c:xMode val="edge"/>
          <c:yMode val="edge"/>
          <c:x val="0.20457440637301957"/>
          <c:y val="3.898305084745763E-2"/>
          <c:w val="0.7607330238639407"/>
          <c:h val="0.65116764250622561"/>
        </c:manualLayout>
      </c:layout>
      <c:scatterChart>
        <c:scatterStyle val="lineMarker"/>
        <c:ser>
          <c:idx val="0"/>
          <c:order val="0"/>
          <c:tx>
            <c:v>RR</c:v>
          </c:tx>
          <c:spPr>
            <a:ln w="19050"/>
          </c:spPr>
          <c:xVal>
            <c:numRef>
              <c:f>'T88'!$A$4:$A$13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0.60000000000000042</c:v>
                </c:pt>
                <c:pt idx="6">
                  <c:v>0.7000000000000004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'T88'!$B$4:$B$13</c:f>
              <c:numCache>
                <c:formatCode>General</c:formatCode>
                <c:ptCount val="10"/>
                <c:pt idx="0">
                  <c:v>0.10010200000000002</c:v>
                </c:pt>
                <c:pt idx="1">
                  <c:v>0.19994100000000026</c:v>
                </c:pt>
                <c:pt idx="2">
                  <c:v>0.29980400000000035</c:v>
                </c:pt>
                <c:pt idx="3">
                  <c:v>0.39973500000000001</c:v>
                </c:pt>
                <c:pt idx="4">
                  <c:v>0.4996480000000002</c:v>
                </c:pt>
                <c:pt idx="5">
                  <c:v>0.59990399999999999</c:v>
                </c:pt>
                <c:pt idx="6">
                  <c:v>0.69995800000000075</c:v>
                </c:pt>
                <c:pt idx="7">
                  <c:v>0.78511199999999959</c:v>
                </c:pt>
                <c:pt idx="8">
                  <c:v>0.78600800000000004</c:v>
                </c:pt>
                <c:pt idx="9">
                  <c:v>0.78598699999999955</c:v>
                </c:pt>
              </c:numCache>
            </c:numRef>
          </c:yVal>
        </c:ser>
        <c:ser>
          <c:idx val="1"/>
          <c:order val="1"/>
          <c:tx>
            <c:v>ABR</c:v>
          </c:tx>
          <c:spPr>
            <a:ln w="19050"/>
          </c:spPr>
          <c:xVal>
            <c:numRef>
              <c:f>BADA!$M$4:$M$13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0.60000000000000042</c:v>
                </c:pt>
                <c:pt idx="6">
                  <c:v>0.7000000000000004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BADA!$N$4:$N$13</c:f>
              <c:numCache>
                <c:formatCode>General</c:formatCode>
                <c:ptCount val="10"/>
                <c:pt idx="0">
                  <c:v>0.100117</c:v>
                </c:pt>
                <c:pt idx="1">
                  <c:v>0.19992100000000018</c:v>
                </c:pt>
                <c:pt idx="2">
                  <c:v>0.29974500000000004</c:v>
                </c:pt>
                <c:pt idx="3">
                  <c:v>0.39966500000000033</c:v>
                </c:pt>
                <c:pt idx="4">
                  <c:v>0.499533</c:v>
                </c:pt>
                <c:pt idx="5">
                  <c:v>0.52846799999999938</c:v>
                </c:pt>
                <c:pt idx="6">
                  <c:v>0.52827100000000005</c:v>
                </c:pt>
                <c:pt idx="7">
                  <c:v>0.52763899999999997</c:v>
                </c:pt>
                <c:pt idx="8">
                  <c:v>0.52759500000000004</c:v>
                </c:pt>
                <c:pt idx="9">
                  <c:v>0.52843899999999955</c:v>
                </c:pt>
              </c:numCache>
            </c:numRef>
          </c:yVal>
        </c:ser>
        <c:ser>
          <c:idx val="2"/>
          <c:order val="2"/>
          <c:tx>
            <c:v>VCR</c:v>
          </c:tx>
          <c:spPr>
            <a:ln w="19050"/>
          </c:spPr>
          <c:xVal>
            <c:numRef>
              <c:f>DALLY!$M$4:$M$13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0.60000000000000042</c:v>
                </c:pt>
                <c:pt idx="6">
                  <c:v>0.7000000000000004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DALLY!$N$4:$N$13</c:f>
              <c:numCache>
                <c:formatCode>General</c:formatCode>
                <c:ptCount val="10"/>
                <c:pt idx="0">
                  <c:v>0.10010200000000002</c:v>
                </c:pt>
                <c:pt idx="1">
                  <c:v>0.19998200000000019</c:v>
                </c:pt>
                <c:pt idx="2">
                  <c:v>0.29973</c:v>
                </c:pt>
                <c:pt idx="3">
                  <c:v>0.39961600000000042</c:v>
                </c:pt>
                <c:pt idx="4">
                  <c:v>0.49958100000000022</c:v>
                </c:pt>
                <c:pt idx="5">
                  <c:v>0.50905599999999951</c:v>
                </c:pt>
                <c:pt idx="6">
                  <c:v>0.50915699999999942</c:v>
                </c:pt>
                <c:pt idx="7">
                  <c:v>0.50769699999999951</c:v>
                </c:pt>
                <c:pt idx="8">
                  <c:v>0.50795800000000002</c:v>
                </c:pt>
                <c:pt idx="9">
                  <c:v>0.508046</c:v>
                </c:pt>
              </c:numCache>
            </c:numRef>
          </c:yVal>
        </c:ser>
        <c:axId val="54817920"/>
        <c:axId val="54819840"/>
      </c:scatterChart>
      <c:valAx>
        <c:axId val="5481792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>
            <c:manualLayout>
              <c:xMode val="edge"/>
              <c:yMode val="edge"/>
              <c:x val="0.28797029248862765"/>
              <c:y val="0.8518692374991596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4819840"/>
        <c:crosses val="autoZero"/>
        <c:crossBetween val="midCat"/>
      </c:valAx>
      <c:valAx>
        <c:axId val="54819840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/>
                  <a:t>Accepted</a:t>
                </a:r>
                <a:r>
                  <a:rPr lang="es-ES" dirty="0"/>
                  <a:t> Load (</a:t>
                </a:r>
                <a:r>
                  <a:rPr lang="es-ES" dirty="0" err="1" smtClean="0"/>
                  <a:t>flit</a:t>
                </a:r>
                <a:r>
                  <a:rPr lang="es-ES" dirty="0" smtClean="0"/>
                  <a:t>/</a:t>
                </a:r>
                <a:r>
                  <a:rPr lang="es-ES" dirty="0" err="1" smtClean="0"/>
                  <a:t>cyc</a:t>
                </a:r>
                <a:r>
                  <a:rPr lang="es-ES" dirty="0" smtClean="0"/>
                  <a:t>/</a:t>
                </a:r>
                <a:r>
                  <a:rPr lang="es-ES" dirty="0" err="1" smtClean="0"/>
                  <a:t>rter</a:t>
                </a:r>
                <a:r>
                  <a:rPr lang="es-ES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2.2338313480045811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4817920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22578335247599235"/>
          <c:y val="0.1"/>
          <c:w val="0.19407070682275371"/>
          <c:h val="0.32445319335083161"/>
        </c:manualLayout>
      </c:layout>
      <c:spPr>
        <a:solidFill>
          <a:schemeClr val="bg1"/>
        </a:solidFill>
        <a:ln>
          <a:solidFill>
            <a:srgbClr val="353A77">
              <a:shade val="95000"/>
              <a:satMod val="105000"/>
            </a:srgbClr>
          </a:solidFill>
        </a:ln>
      </c:spPr>
    </c:legend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7.9672576735199771E-2"/>
          <c:y val="2.0453620403281164E-2"/>
          <c:w val="0.91363006707494898"/>
          <c:h val="0.80366501703486493"/>
        </c:manualLayout>
      </c:layout>
      <c:barChart>
        <c:barDir val="col"/>
        <c:grouping val="clustered"/>
        <c:ser>
          <c:idx val="0"/>
          <c:order val="0"/>
          <c:tx>
            <c:strRef>
              <c:f>RUBY_CYCLE!$A$28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RUBY_CYCLE!$X$28:$AS$28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RUBY_CYCLE!$A$31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RUBY_CYCLE!$X$31:$AS$31</c:f>
              <c:numCache>
                <c:formatCode>General</c:formatCode>
                <c:ptCount val="22"/>
                <c:pt idx="0">
                  <c:v>1.3962649030681511</c:v>
                </c:pt>
                <c:pt idx="1">
                  <c:v>1.0748763669427195</c:v>
                </c:pt>
                <c:pt idx="2">
                  <c:v>1.0167063192023778</c:v>
                </c:pt>
                <c:pt idx="3">
                  <c:v>1.1271152971249474</c:v>
                </c:pt>
                <c:pt idx="4">
                  <c:v>1.0887554330939169</c:v>
                </c:pt>
                <c:pt idx="5">
                  <c:v>1.8860899552905821</c:v>
                </c:pt>
                <c:pt idx="6">
                  <c:v>1.8137061413482922</c:v>
                </c:pt>
                <c:pt idx="7">
                  <c:v>2.3189465878277185</c:v>
                </c:pt>
                <c:pt idx="8">
                  <c:v>1.1383078002599341</c:v>
                </c:pt>
                <c:pt idx="9">
                  <c:v>1.1028175912106941</c:v>
                </c:pt>
                <c:pt idx="10">
                  <c:v>1.1038606455985138</c:v>
                </c:pt>
                <c:pt idx="11">
                  <c:v>1.2176196259165277</c:v>
                </c:pt>
                <c:pt idx="12">
                  <c:v>1.9630735290202954</c:v>
                </c:pt>
                <c:pt idx="13">
                  <c:v>1.6150130024715361</c:v>
                </c:pt>
                <c:pt idx="14">
                  <c:v>1.785362777967509</c:v>
                </c:pt>
                <c:pt idx="15">
                  <c:v>1.9192814063338361</c:v>
                </c:pt>
                <c:pt idx="16">
                  <c:v>1.0156621079331798</c:v>
                </c:pt>
                <c:pt idx="17">
                  <c:v>1.0864616933680118</c:v>
                </c:pt>
                <c:pt idx="18">
                  <c:v>1.0165964551631717</c:v>
                </c:pt>
                <c:pt idx="19">
                  <c:v>1.6340152811992141</c:v>
                </c:pt>
                <c:pt idx="21">
                  <c:v>1.3642966086995436</c:v>
                </c:pt>
              </c:numCache>
            </c:numRef>
          </c:val>
        </c:ser>
        <c:ser>
          <c:idx val="3"/>
          <c:order val="2"/>
          <c:tx>
            <c:strRef>
              <c:f>RUBY_CYCLE!$A$32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RUBY_CYCLE!$X$32:$AS$32</c:f>
              <c:numCache>
                <c:formatCode>General</c:formatCode>
                <c:ptCount val="22"/>
                <c:pt idx="0">
                  <c:v>1.4537977041985386</c:v>
                </c:pt>
                <c:pt idx="1">
                  <c:v>1.0769702381836974</c:v>
                </c:pt>
                <c:pt idx="2">
                  <c:v>1.0172308738231044</c:v>
                </c:pt>
                <c:pt idx="3">
                  <c:v>1.1383261051722775</c:v>
                </c:pt>
                <c:pt idx="4">
                  <c:v>1.0945811909638501</c:v>
                </c:pt>
                <c:pt idx="5">
                  <c:v>1.9595567483138605</c:v>
                </c:pt>
                <c:pt idx="6">
                  <c:v>1.8867906073129868</c:v>
                </c:pt>
                <c:pt idx="7">
                  <c:v>2.3869777496557152</c:v>
                </c:pt>
                <c:pt idx="8">
                  <c:v>1.1455665159514379</c:v>
                </c:pt>
                <c:pt idx="9">
                  <c:v>1.1149085442792221</c:v>
                </c:pt>
                <c:pt idx="10">
                  <c:v>1.1064257406305265</c:v>
                </c:pt>
                <c:pt idx="11">
                  <c:v>1.2447099754672342</c:v>
                </c:pt>
                <c:pt idx="12">
                  <c:v>2.1167161730531241</c:v>
                </c:pt>
                <c:pt idx="13">
                  <c:v>1.6968645178930462</c:v>
                </c:pt>
                <c:pt idx="14">
                  <c:v>1.9235976910273196</c:v>
                </c:pt>
                <c:pt idx="15">
                  <c:v>2.0209351926119652</c:v>
                </c:pt>
                <c:pt idx="16">
                  <c:v>1.0170193896591078</c:v>
                </c:pt>
                <c:pt idx="17">
                  <c:v>1.0923217882272098</c:v>
                </c:pt>
                <c:pt idx="18">
                  <c:v>1.0179265615312061</c:v>
                </c:pt>
                <c:pt idx="19">
                  <c:v>1.7525733521943452</c:v>
                </c:pt>
                <c:pt idx="21">
                  <c:v>1.4013077887339418</c:v>
                </c:pt>
              </c:numCache>
            </c:numRef>
          </c:val>
        </c:ser>
        <c:ser>
          <c:idx val="6"/>
          <c:order val="3"/>
          <c:tx>
            <c:strRef>
              <c:f>RUBY_CYCLE!$A$35</c:f>
              <c:strCache>
                <c:ptCount val="1"/>
                <c:pt idx="0">
                  <c:v>(AI)TOPAZ_SIMPLE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RUBY_CYCLE!$X$35:$AS$35</c:f>
              <c:numCache>
                <c:formatCode>General</c:formatCode>
                <c:ptCount val="22"/>
                <c:pt idx="0">
                  <c:v>1.3962711506269121</c:v>
                </c:pt>
                <c:pt idx="1">
                  <c:v>1.0495960302847978</c:v>
                </c:pt>
                <c:pt idx="2">
                  <c:v>1.0017256589913803</c:v>
                </c:pt>
                <c:pt idx="3">
                  <c:v>1.1257033268796299</c:v>
                </c:pt>
                <c:pt idx="4">
                  <c:v>1.0922390246895981</c:v>
                </c:pt>
                <c:pt idx="5">
                  <c:v>1.9031518363614561</c:v>
                </c:pt>
                <c:pt idx="6">
                  <c:v>1.779460754390445</c:v>
                </c:pt>
                <c:pt idx="7">
                  <c:v>2.2024967953132437</c:v>
                </c:pt>
                <c:pt idx="8">
                  <c:v>1.1202072317126068</c:v>
                </c:pt>
                <c:pt idx="9">
                  <c:v>1.0955478850408462</c:v>
                </c:pt>
                <c:pt idx="10">
                  <c:v>1.0884283905242798</c:v>
                </c:pt>
                <c:pt idx="11">
                  <c:v>1.1899005703488621</c:v>
                </c:pt>
                <c:pt idx="12">
                  <c:v>1.9909940831261492</c:v>
                </c:pt>
                <c:pt idx="13">
                  <c:v>1.6130625437489021</c:v>
                </c:pt>
                <c:pt idx="14">
                  <c:v>1.7299801961439598</c:v>
                </c:pt>
                <c:pt idx="15">
                  <c:v>1.8853397520555768</c:v>
                </c:pt>
                <c:pt idx="16">
                  <c:v>1.0037303802434028</c:v>
                </c:pt>
                <c:pt idx="17">
                  <c:v>1.0807657685361185</c:v>
                </c:pt>
                <c:pt idx="18">
                  <c:v>1.0094847580029758</c:v>
                </c:pt>
                <c:pt idx="19">
                  <c:v>1.3406917623252368</c:v>
                </c:pt>
                <c:pt idx="21">
                  <c:v>1.336184575149306</c:v>
                </c:pt>
              </c:numCache>
            </c:numRef>
          </c:val>
        </c:ser>
        <c:ser>
          <c:idx val="7"/>
          <c:order val="4"/>
          <c:tx>
            <c:strRef>
              <c:f>RUBY_CYCLE!$A$36</c:f>
              <c:strCache>
                <c:ptCount val="1"/>
                <c:pt idx="0">
                  <c:v>(AI)TOPAZ_COMPLEX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RUBY_CYCLE!$X$36:$AS$36</c:f>
              <c:numCache>
                <c:formatCode>General</c:formatCode>
                <c:ptCount val="22"/>
                <c:pt idx="0">
                  <c:v>1.4537290049100318</c:v>
                </c:pt>
                <c:pt idx="1">
                  <c:v>1.0572959858788693</c:v>
                </c:pt>
                <c:pt idx="2">
                  <c:v>1.00208410701879</c:v>
                </c:pt>
                <c:pt idx="3">
                  <c:v>1.1379643783852902</c:v>
                </c:pt>
                <c:pt idx="4">
                  <c:v>1.0983709552238807</c:v>
                </c:pt>
                <c:pt idx="5">
                  <c:v>1.9870151305658283</c:v>
                </c:pt>
                <c:pt idx="6">
                  <c:v>1.8672898494298595</c:v>
                </c:pt>
                <c:pt idx="7">
                  <c:v>2.3131374922351213</c:v>
                </c:pt>
                <c:pt idx="8">
                  <c:v>1.1316916713936558</c:v>
                </c:pt>
                <c:pt idx="9">
                  <c:v>1.1018628464574958</c:v>
                </c:pt>
                <c:pt idx="10">
                  <c:v>1.0967808893850941</c:v>
                </c:pt>
                <c:pt idx="11">
                  <c:v>1.2324952361124581</c:v>
                </c:pt>
                <c:pt idx="12">
                  <c:v>2.112006985277378</c:v>
                </c:pt>
                <c:pt idx="13">
                  <c:v>1.6962346562818509</c:v>
                </c:pt>
                <c:pt idx="14">
                  <c:v>1.9784597795921501</c:v>
                </c:pt>
                <c:pt idx="15">
                  <c:v>2.040210190473347</c:v>
                </c:pt>
                <c:pt idx="16">
                  <c:v>1.004428021262292</c:v>
                </c:pt>
                <c:pt idx="17">
                  <c:v>1.088122475112002</c:v>
                </c:pt>
                <c:pt idx="18">
                  <c:v>1.0107846905399795</c:v>
                </c:pt>
                <c:pt idx="19">
                  <c:v>1.3590738827391555</c:v>
                </c:pt>
                <c:pt idx="21">
                  <c:v>1.3774503074361777</c:v>
                </c:pt>
              </c:numCache>
            </c:numRef>
          </c:val>
        </c:ser>
        <c:axId val="55092352"/>
        <c:axId val="55093888"/>
      </c:barChart>
      <c:catAx>
        <c:axId val="55092352"/>
        <c:scaling>
          <c:orientation val="minMax"/>
        </c:scaling>
        <c:axPos val="b"/>
        <c:tickLblPos val="nextTo"/>
        <c:crossAx val="55093888"/>
        <c:crosses val="autoZero"/>
        <c:auto val="1"/>
        <c:lblAlgn val="ctr"/>
        <c:lblOffset val="100"/>
      </c:catAx>
      <c:valAx>
        <c:axId val="55093888"/>
        <c:scaling>
          <c:orientation val="minMax"/>
          <c:max val="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RUBY Normalized Execution Time</a:t>
                </a:r>
              </a:p>
            </c:rich>
          </c:tx>
          <c:layout/>
        </c:title>
        <c:numFmt formatCode="General" sourceLinked="1"/>
        <c:tickLblPos val="nextTo"/>
        <c:crossAx val="550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1192630869059"/>
          <c:y val="2.2855763719190288E-2"/>
          <c:w val="0.17188661964129484"/>
          <c:h val="0.29217349986424157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8.4012854512977533E-2"/>
          <c:y val="2.0453620403281164E-2"/>
          <c:w val="0.91492223953776608"/>
          <c:h val="0.80366501703486415"/>
        </c:manualLayout>
      </c:layout>
      <c:barChart>
        <c:barDir val="col"/>
        <c:grouping val="clustered"/>
        <c:ser>
          <c:idx val="0"/>
          <c:order val="0"/>
          <c:tx>
            <c:strRef>
              <c:f>Cyclessec!$A$28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Cyclessec!$Y$28:$AT$28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Cyclessec!$A$31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Cyclessec!$Y$31:$AT$31</c:f>
              <c:numCache>
                <c:formatCode>General</c:formatCode>
                <c:ptCount val="22"/>
                <c:pt idx="0">
                  <c:v>0.78997444949606299</c:v>
                </c:pt>
                <c:pt idx="1">
                  <c:v>0.99071467575949623</c:v>
                </c:pt>
                <c:pt idx="2">
                  <c:v>0.88641072070852556</c:v>
                </c:pt>
                <c:pt idx="3">
                  <c:v>0.94416379074682955</c:v>
                </c:pt>
                <c:pt idx="4">
                  <c:v>0.36497607653483605</c:v>
                </c:pt>
                <c:pt idx="5">
                  <c:v>0.22723795286227833</c:v>
                </c:pt>
                <c:pt idx="6">
                  <c:v>0.51846615352746506</c:v>
                </c:pt>
                <c:pt idx="7">
                  <c:v>0.51702789933417737</c:v>
                </c:pt>
                <c:pt idx="8">
                  <c:v>0.57155853008499014</c:v>
                </c:pt>
                <c:pt idx="9">
                  <c:v>0.74474428609662668</c:v>
                </c:pt>
                <c:pt idx="10">
                  <c:v>0.63127919199274352</c:v>
                </c:pt>
                <c:pt idx="11">
                  <c:v>0.73371112594527477</c:v>
                </c:pt>
                <c:pt idx="12">
                  <c:v>0.68220379205497572</c:v>
                </c:pt>
                <c:pt idx="13">
                  <c:v>0.86316484703637364</c:v>
                </c:pt>
                <c:pt idx="14">
                  <c:v>0.63500415165137636</c:v>
                </c:pt>
                <c:pt idx="15">
                  <c:v>0.83269658218024623</c:v>
                </c:pt>
                <c:pt idx="16">
                  <c:v>0.83786305770623359</c:v>
                </c:pt>
                <c:pt idx="17">
                  <c:v>0.61997477271237489</c:v>
                </c:pt>
                <c:pt idx="18">
                  <c:v>0.88770941075806309</c:v>
                </c:pt>
                <c:pt idx="19">
                  <c:v>0.57701102252461145</c:v>
                </c:pt>
                <c:pt idx="21">
                  <c:v>0.65889402016701348</c:v>
                </c:pt>
              </c:numCache>
            </c:numRef>
          </c:val>
        </c:ser>
        <c:ser>
          <c:idx val="4"/>
          <c:order val="2"/>
          <c:tx>
            <c:strRef>
              <c:f>Cyclessec!$A$32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Cyclessec!$Y$32:$AT$32</c:f>
              <c:numCache>
                <c:formatCode>General</c:formatCode>
                <c:ptCount val="22"/>
                <c:pt idx="0">
                  <c:v>0.72511974519985423</c:v>
                </c:pt>
                <c:pt idx="1">
                  <c:v>0.96968232020134637</c:v>
                </c:pt>
                <c:pt idx="2">
                  <c:v>0.83813465491195716</c:v>
                </c:pt>
                <c:pt idx="3">
                  <c:v>0.78570281180804125</c:v>
                </c:pt>
                <c:pt idx="4">
                  <c:v>0.37415525552883522</c:v>
                </c:pt>
                <c:pt idx="5">
                  <c:v>0.23086875381509891</c:v>
                </c:pt>
                <c:pt idx="6">
                  <c:v>0.51468017644871233</c:v>
                </c:pt>
                <c:pt idx="7">
                  <c:v>0.53074212315094849</c:v>
                </c:pt>
                <c:pt idx="8">
                  <c:v>0.5184176523510412</c:v>
                </c:pt>
                <c:pt idx="9">
                  <c:v>0.69416875451911675</c:v>
                </c:pt>
                <c:pt idx="10">
                  <c:v>0.59075962556221007</c:v>
                </c:pt>
                <c:pt idx="11">
                  <c:v>0.66582430670718173</c:v>
                </c:pt>
                <c:pt idx="12">
                  <c:v>0.64325312406832069</c:v>
                </c:pt>
                <c:pt idx="13">
                  <c:v>0.7201258197413779</c:v>
                </c:pt>
                <c:pt idx="14">
                  <c:v>0.60262815214395948</c:v>
                </c:pt>
                <c:pt idx="15">
                  <c:v>0.75004812392474662</c:v>
                </c:pt>
                <c:pt idx="16">
                  <c:v>0.73357986567425881</c:v>
                </c:pt>
                <c:pt idx="17">
                  <c:v>0.55654345029311514</c:v>
                </c:pt>
                <c:pt idx="18">
                  <c:v>0.79137636274328638</c:v>
                </c:pt>
                <c:pt idx="19">
                  <c:v>0.50617069963202566</c:v>
                </c:pt>
                <c:pt idx="21">
                  <c:v>0.6112178095709736</c:v>
                </c:pt>
              </c:numCache>
            </c:numRef>
          </c:val>
        </c:ser>
        <c:ser>
          <c:idx val="6"/>
          <c:order val="3"/>
          <c:tx>
            <c:strRef>
              <c:f>Cyclessec!$A$35</c:f>
              <c:strCache>
                <c:ptCount val="1"/>
                <c:pt idx="0">
                  <c:v>(AI)TOPAZ_SIMPLE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Cyclessec!$Y$35:$AT$35</c:f>
              <c:numCache>
                <c:formatCode>General</c:formatCode>
                <c:ptCount val="22"/>
                <c:pt idx="0">
                  <c:v>0.76483005180718777</c:v>
                </c:pt>
                <c:pt idx="1">
                  <c:v>1.0279650678686092</c:v>
                </c:pt>
                <c:pt idx="2">
                  <c:v>0.95911767607209375</c:v>
                </c:pt>
                <c:pt idx="3">
                  <c:v>1.050231444279847</c:v>
                </c:pt>
                <c:pt idx="4">
                  <c:v>0.42664897604495106</c:v>
                </c:pt>
                <c:pt idx="5">
                  <c:v>0.2462136587306894</c:v>
                </c:pt>
                <c:pt idx="6">
                  <c:v>0.59479101472401075</c:v>
                </c:pt>
                <c:pt idx="7">
                  <c:v>0.60851184146188164</c:v>
                </c:pt>
                <c:pt idx="8">
                  <c:v>0.6226548246962238</c:v>
                </c:pt>
                <c:pt idx="9">
                  <c:v>0.86373776725692752</c:v>
                </c:pt>
                <c:pt idx="10">
                  <c:v>0.73589213792443864</c:v>
                </c:pt>
                <c:pt idx="11">
                  <c:v>0.74402210241488564</c:v>
                </c:pt>
                <c:pt idx="12">
                  <c:v>0.73293689732550871</c:v>
                </c:pt>
                <c:pt idx="13">
                  <c:v>0.9020837836561465</c:v>
                </c:pt>
                <c:pt idx="14">
                  <c:v>0.5810720062042215</c:v>
                </c:pt>
                <c:pt idx="15">
                  <c:v>0.98091333920238388</c:v>
                </c:pt>
                <c:pt idx="16">
                  <c:v>0.92435225593231041</c:v>
                </c:pt>
                <c:pt idx="17">
                  <c:v>0.76515088305540668</c:v>
                </c:pt>
                <c:pt idx="18">
                  <c:v>0.96272363186182264</c:v>
                </c:pt>
                <c:pt idx="19">
                  <c:v>0.52528709572443388</c:v>
                </c:pt>
                <c:pt idx="21">
                  <c:v>0.71428271148307965</c:v>
                </c:pt>
              </c:numCache>
            </c:numRef>
          </c:val>
        </c:ser>
        <c:ser>
          <c:idx val="7"/>
          <c:order val="4"/>
          <c:tx>
            <c:strRef>
              <c:f>Cyclessec!$A$36</c:f>
              <c:strCache>
                <c:ptCount val="1"/>
                <c:pt idx="0">
                  <c:v>(AI)TOPAZ_COMPLEX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Cyclessec!$Y$36:$AT$36</c:f>
              <c:numCache>
                <c:formatCode>General</c:formatCode>
                <c:ptCount val="22"/>
                <c:pt idx="0">
                  <c:v>0.73194565464314154</c:v>
                </c:pt>
                <c:pt idx="1">
                  <c:v>1.03832683438086</c:v>
                </c:pt>
                <c:pt idx="2">
                  <c:v>0.96750862432102369</c:v>
                </c:pt>
                <c:pt idx="3">
                  <c:v>1.01409144354077</c:v>
                </c:pt>
                <c:pt idx="4">
                  <c:v>0.42455837913677924</c:v>
                </c:pt>
                <c:pt idx="5">
                  <c:v>0.25638931232985895</c:v>
                </c:pt>
                <c:pt idx="6">
                  <c:v>0.71129815237320348</c:v>
                </c:pt>
                <c:pt idx="7">
                  <c:v>0.62259170530926866</c:v>
                </c:pt>
                <c:pt idx="8">
                  <c:v>0.61136737708329791</c:v>
                </c:pt>
                <c:pt idx="9">
                  <c:v>0.88696494118816649</c:v>
                </c:pt>
                <c:pt idx="10">
                  <c:v>0.7226150055476348</c:v>
                </c:pt>
                <c:pt idx="11">
                  <c:v>0.74363529843890208</c:v>
                </c:pt>
                <c:pt idx="12">
                  <c:v>0.76530959966280065</c:v>
                </c:pt>
                <c:pt idx="13">
                  <c:v>0.99066960024777462</c:v>
                </c:pt>
                <c:pt idx="14">
                  <c:v>0.75082949120546438</c:v>
                </c:pt>
                <c:pt idx="15">
                  <c:v>1.0102395337193109</c:v>
                </c:pt>
                <c:pt idx="16">
                  <c:v>0.92088246579040556</c:v>
                </c:pt>
                <c:pt idx="17">
                  <c:v>0.7264794842438792</c:v>
                </c:pt>
                <c:pt idx="18">
                  <c:v>0.94918926007218984</c:v>
                </c:pt>
                <c:pt idx="19">
                  <c:v>0.47284934781150251</c:v>
                </c:pt>
                <c:pt idx="21">
                  <c:v>0.72923480392947515</c:v>
                </c:pt>
              </c:numCache>
            </c:numRef>
          </c:val>
        </c:ser>
        <c:axId val="56120832"/>
        <c:axId val="56122368"/>
      </c:barChart>
      <c:catAx>
        <c:axId val="56120832"/>
        <c:scaling>
          <c:orientation val="minMax"/>
        </c:scaling>
        <c:axPos val="b"/>
        <c:tickLblPos val="nextTo"/>
        <c:crossAx val="56122368"/>
        <c:crosses val="autoZero"/>
        <c:auto val="1"/>
        <c:lblAlgn val="ctr"/>
        <c:lblOffset val="100"/>
      </c:catAx>
      <c:valAx>
        <c:axId val="56122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Cycles Simualted/seccond</a:t>
                </a:r>
              </a:p>
            </c:rich>
          </c:tx>
          <c:layout/>
        </c:title>
        <c:numFmt formatCode="General" sourceLinked="1"/>
        <c:tickLblPos val="nextTo"/>
        <c:crossAx val="5612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861817403033043E-2"/>
          <c:y val="8.3169291338582776E-3"/>
          <c:w val="0.8764187354184898"/>
          <c:h val="0.10737642169728782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900"/>
          </a:pPr>
          <a:endParaRPr lang="es-ES"/>
        </a:p>
      </c:txPr>
    </c:legend>
    <c:plotVisOnly val="1"/>
  </c:chart>
  <c:txPr>
    <a:bodyPr/>
    <a:lstStyle/>
    <a:p>
      <a:pPr>
        <a:defRPr sz="10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title>
      <c:tx>
        <c:rich>
          <a:bodyPr/>
          <a:lstStyle/>
          <a:p>
            <a:pPr>
              <a:defRPr/>
            </a:pPr>
            <a:r>
              <a:rPr lang="es-ES"/>
              <a:t>Integer Sort</a:t>
            </a:r>
          </a:p>
        </c:rich>
      </c:tx>
      <c:layout>
        <c:manualLayout>
          <c:xMode val="edge"/>
          <c:yMode val="edge"/>
          <c:x val="0.70754907690552771"/>
          <c:y val="8.444401442975547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565272432180776"/>
          <c:y val="4.3061496705264948E-2"/>
          <c:w val="0.85764668273750067"/>
          <c:h val="0.72728063315455194"/>
        </c:manualLayout>
      </c:layout>
      <c:scatterChart>
        <c:scatterStyle val="lineMarker"/>
        <c:ser>
          <c:idx val="0"/>
          <c:order val="0"/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'Hoja2 (2)'!$A$3:$A$501</c:f>
              <c:numCache>
                <c:formatCode>General</c:formatCode>
                <c:ptCount val="4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</c:numCache>
            </c:numRef>
          </c:xVal>
          <c:yVal>
            <c:numRef>
              <c:f>'Hoja2 (2)'!$S$3:$S$501</c:f>
              <c:numCache>
                <c:formatCode>General</c:formatCode>
                <c:ptCount val="499"/>
                <c:pt idx="0">
                  <c:v>0.50169488636363768</c:v>
                </c:pt>
                <c:pt idx="1">
                  <c:v>0.50827637130801628</c:v>
                </c:pt>
                <c:pt idx="2">
                  <c:v>0.50825554968287434</c:v>
                </c:pt>
                <c:pt idx="3">
                  <c:v>0.50909328947368371</c:v>
                </c:pt>
                <c:pt idx="4">
                  <c:v>0.50858069620253188</c:v>
                </c:pt>
                <c:pt idx="5">
                  <c:v>0.50930276315789436</c:v>
                </c:pt>
                <c:pt idx="6">
                  <c:v>0.50964592105263129</c:v>
                </c:pt>
                <c:pt idx="7">
                  <c:v>0.50581130573248367</c:v>
                </c:pt>
                <c:pt idx="8">
                  <c:v>0.49960199556541046</c:v>
                </c:pt>
                <c:pt idx="9">
                  <c:v>0.5089965717299566</c:v>
                </c:pt>
                <c:pt idx="10">
                  <c:v>0.50933039473684083</c:v>
                </c:pt>
                <c:pt idx="11">
                  <c:v>0.50794978858351025</c:v>
                </c:pt>
                <c:pt idx="12">
                  <c:v>0.50837354957805858</c:v>
                </c:pt>
                <c:pt idx="13">
                  <c:v>0.50741001585623569</c:v>
                </c:pt>
                <c:pt idx="14">
                  <c:v>0.50784725158562372</c:v>
                </c:pt>
                <c:pt idx="15">
                  <c:v>0.50952631578947349</c:v>
                </c:pt>
                <c:pt idx="16">
                  <c:v>0.50800514240506311</c:v>
                </c:pt>
                <c:pt idx="17">
                  <c:v>0.49584389140271473</c:v>
                </c:pt>
                <c:pt idx="18">
                  <c:v>0.50782835623678768</c:v>
                </c:pt>
                <c:pt idx="19">
                  <c:v>0.86800344372801874</c:v>
                </c:pt>
                <c:pt idx="20">
                  <c:v>0.89918924386160626</c:v>
                </c:pt>
                <c:pt idx="21">
                  <c:v>0.90357351718403744</c:v>
                </c:pt>
                <c:pt idx="22">
                  <c:v>0.90347051886792407</c:v>
                </c:pt>
                <c:pt idx="23">
                  <c:v>0.90393251108647499</c:v>
                </c:pt>
                <c:pt idx="24">
                  <c:v>0.90393763858093124</c:v>
                </c:pt>
                <c:pt idx="25">
                  <c:v>0.90343881651884472</c:v>
                </c:pt>
                <c:pt idx="26">
                  <c:v>0.90353551609323124</c:v>
                </c:pt>
                <c:pt idx="27">
                  <c:v>0.90367995570321269</c:v>
                </c:pt>
                <c:pt idx="28">
                  <c:v>0.90298016093229905</c:v>
                </c:pt>
                <c:pt idx="29">
                  <c:v>0.90406499169434951</c:v>
                </c:pt>
                <c:pt idx="30">
                  <c:v>0.90351725332594357</c:v>
                </c:pt>
                <c:pt idx="31">
                  <c:v>0.90408695953436857</c:v>
                </c:pt>
                <c:pt idx="32">
                  <c:v>0.90407523532668765</c:v>
                </c:pt>
                <c:pt idx="33">
                  <c:v>0.90373787416851326</c:v>
                </c:pt>
                <c:pt idx="34">
                  <c:v>0.90369435975610002</c:v>
                </c:pt>
                <c:pt idx="35">
                  <c:v>0.90391019955653751</c:v>
                </c:pt>
                <c:pt idx="36">
                  <c:v>0.90437444567627501</c:v>
                </c:pt>
                <c:pt idx="37">
                  <c:v>0.90355293791574298</c:v>
                </c:pt>
                <c:pt idx="38">
                  <c:v>0.90371313747228121</c:v>
                </c:pt>
                <c:pt idx="39">
                  <c:v>0.90340933684794933</c:v>
                </c:pt>
                <c:pt idx="40">
                  <c:v>0.90320108093126172</c:v>
                </c:pt>
                <c:pt idx="41">
                  <c:v>0.90351240299334956</c:v>
                </c:pt>
                <c:pt idx="42">
                  <c:v>0.90372685698448241</c:v>
                </c:pt>
                <c:pt idx="43">
                  <c:v>0.9035693597560992</c:v>
                </c:pt>
                <c:pt idx="44">
                  <c:v>0.90351512208656859</c:v>
                </c:pt>
                <c:pt idx="45">
                  <c:v>0.90317052383591856</c:v>
                </c:pt>
                <c:pt idx="46">
                  <c:v>0.90387465354767593</c:v>
                </c:pt>
                <c:pt idx="47">
                  <c:v>0.90385712305986876</c:v>
                </c:pt>
                <c:pt idx="48">
                  <c:v>0.90382621951219444</c:v>
                </c:pt>
                <c:pt idx="49">
                  <c:v>0.903453921840355</c:v>
                </c:pt>
                <c:pt idx="50">
                  <c:v>0.90364779656319527</c:v>
                </c:pt>
                <c:pt idx="51">
                  <c:v>0.9038867100886937</c:v>
                </c:pt>
                <c:pt idx="52">
                  <c:v>0.90424259413067498</c:v>
                </c:pt>
                <c:pt idx="53">
                  <c:v>0.90381256936736731</c:v>
                </c:pt>
                <c:pt idx="54">
                  <c:v>0.90342433481153128</c:v>
                </c:pt>
                <c:pt idx="55">
                  <c:v>0.90315101276359511</c:v>
                </c:pt>
                <c:pt idx="56">
                  <c:v>0.90299875138734997</c:v>
                </c:pt>
                <c:pt idx="57">
                  <c:v>0.90109774749721849</c:v>
                </c:pt>
                <c:pt idx="58">
                  <c:v>0.85704057835821323</c:v>
                </c:pt>
                <c:pt idx="59">
                  <c:v>0.90327538845726796</c:v>
                </c:pt>
                <c:pt idx="60">
                  <c:v>0.90304030244173161</c:v>
                </c:pt>
                <c:pt idx="61">
                  <c:v>0.90331888179800557</c:v>
                </c:pt>
                <c:pt idx="62">
                  <c:v>0.90295747780244351</c:v>
                </c:pt>
                <c:pt idx="63">
                  <c:v>0.90281728634850078</c:v>
                </c:pt>
                <c:pt idx="64">
                  <c:v>0.90351574639289378</c:v>
                </c:pt>
                <c:pt idx="65">
                  <c:v>0.90415635382059989</c:v>
                </c:pt>
                <c:pt idx="66">
                  <c:v>0.90384437361418901</c:v>
                </c:pt>
                <c:pt idx="67">
                  <c:v>0.90398177660753765</c:v>
                </c:pt>
                <c:pt idx="68">
                  <c:v>0.903692627494457</c:v>
                </c:pt>
                <c:pt idx="69">
                  <c:v>0.9031730022197566</c:v>
                </c:pt>
                <c:pt idx="70">
                  <c:v>0.90390462347730005</c:v>
                </c:pt>
                <c:pt idx="71">
                  <c:v>0.90297319444444379</c:v>
                </c:pt>
                <c:pt idx="72">
                  <c:v>0.90312708102108752</c:v>
                </c:pt>
                <c:pt idx="73">
                  <c:v>0.90344977802441873</c:v>
                </c:pt>
                <c:pt idx="74">
                  <c:v>0.90350568181818125</c:v>
                </c:pt>
                <c:pt idx="75">
                  <c:v>0.90209058676306852</c:v>
                </c:pt>
                <c:pt idx="76">
                  <c:v>0.90350879988913746</c:v>
                </c:pt>
                <c:pt idx="77">
                  <c:v>0.90403111141906878</c:v>
                </c:pt>
                <c:pt idx="78">
                  <c:v>0.90388421563193122</c:v>
                </c:pt>
                <c:pt idx="79">
                  <c:v>0.90429843403547594</c:v>
                </c:pt>
                <c:pt idx="80">
                  <c:v>0.90320574361820005</c:v>
                </c:pt>
                <c:pt idx="81">
                  <c:v>0.9029882075471688</c:v>
                </c:pt>
                <c:pt idx="82">
                  <c:v>0.90371212541620527</c:v>
                </c:pt>
                <c:pt idx="83">
                  <c:v>0.90354684035476851</c:v>
                </c:pt>
                <c:pt idx="84">
                  <c:v>0.90282680555555661</c:v>
                </c:pt>
                <c:pt idx="85">
                  <c:v>0.90205686247216255</c:v>
                </c:pt>
                <c:pt idx="86">
                  <c:v>0.90295284722221858</c:v>
                </c:pt>
                <c:pt idx="87">
                  <c:v>0.90278652777778057</c:v>
                </c:pt>
                <c:pt idx="88">
                  <c:v>0.90349958379578121</c:v>
                </c:pt>
                <c:pt idx="89">
                  <c:v>0.90186658787541796</c:v>
                </c:pt>
                <c:pt idx="90">
                  <c:v>0.90400519678492497</c:v>
                </c:pt>
                <c:pt idx="91">
                  <c:v>0.90389426274944373</c:v>
                </c:pt>
                <c:pt idx="92">
                  <c:v>0.90380322535991253</c:v>
                </c:pt>
                <c:pt idx="93">
                  <c:v>0.90398496396895556</c:v>
                </c:pt>
                <c:pt idx="94">
                  <c:v>0.90330944783573752</c:v>
                </c:pt>
                <c:pt idx="95">
                  <c:v>0.90407414079822457</c:v>
                </c:pt>
                <c:pt idx="96">
                  <c:v>0.90179623192436253</c:v>
                </c:pt>
                <c:pt idx="97">
                  <c:v>0.90383830466148762</c:v>
                </c:pt>
                <c:pt idx="98">
                  <c:v>0.90424245570321249</c:v>
                </c:pt>
                <c:pt idx="99">
                  <c:v>0.90383349501108745</c:v>
                </c:pt>
                <c:pt idx="100">
                  <c:v>0.90377785476718764</c:v>
                </c:pt>
                <c:pt idx="101">
                  <c:v>0.9033106984478938</c:v>
                </c:pt>
                <c:pt idx="102">
                  <c:v>0.90412319844789379</c:v>
                </c:pt>
                <c:pt idx="103">
                  <c:v>0.90419297394678755</c:v>
                </c:pt>
                <c:pt idx="104">
                  <c:v>0.90384825388026879</c:v>
                </c:pt>
                <c:pt idx="105">
                  <c:v>0.90433340254706851</c:v>
                </c:pt>
                <c:pt idx="106">
                  <c:v>0.90388622505543126</c:v>
                </c:pt>
                <c:pt idx="107">
                  <c:v>0.90379365299335079</c:v>
                </c:pt>
                <c:pt idx="108">
                  <c:v>0.87836444410692449</c:v>
                </c:pt>
                <c:pt idx="109">
                  <c:v>0.90338463137472502</c:v>
                </c:pt>
                <c:pt idx="110">
                  <c:v>0.90410837028824997</c:v>
                </c:pt>
                <c:pt idx="111">
                  <c:v>0.90346798780488058</c:v>
                </c:pt>
                <c:pt idx="112">
                  <c:v>0.90324743340732505</c:v>
                </c:pt>
                <c:pt idx="113">
                  <c:v>0.90384977827051338</c:v>
                </c:pt>
                <c:pt idx="114">
                  <c:v>0.90463172117516877</c:v>
                </c:pt>
                <c:pt idx="115">
                  <c:v>0.90361626940133055</c:v>
                </c:pt>
                <c:pt idx="116">
                  <c:v>0.90369505266075756</c:v>
                </c:pt>
                <c:pt idx="117">
                  <c:v>0.90382143847006946</c:v>
                </c:pt>
                <c:pt idx="118">
                  <c:v>0.90356437291898128</c:v>
                </c:pt>
                <c:pt idx="119">
                  <c:v>0.90264659722222496</c:v>
                </c:pt>
                <c:pt idx="120">
                  <c:v>0.90215291666666853</c:v>
                </c:pt>
                <c:pt idx="121">
                  <c:v>0.90373752771618754</c:v>
                </c:pt>
                <c:pt idx="122">
                  <c:v>0.90382947616408282</c:v>
                </c:pt>
                <c:pt idx="123">
                  <c:v>0.90397535991140621</c:v>
                </c:pt>
                <c:pt idx="124">
                  <c:v>0.90404325858250079</c:v>
                </c:pt>
                <c:pt idx="125">
                  <c:v>0.90414384700665629</c:v>
                </c:pt>
                <c:pt idx="126">
                  <c:v>0.90398454822616248</c:v>
                </c:pt>
                <c:pt idx="127">
                  <c:v>0.90364079822616261</c:v>
                </c:pt>
                <c:pt idx="128">
                  <c:v>0.90378554600886873</c:v>
                </c:pt>
                <c:pt idx="129">
                  <c:v>0.90427131782945624</c:v>
                </c:pt>
                <c:pt idx="130">
                  <c:v>0.90394539911308214</c:v>
                </c:pt>
                <c:pt idx="131">
                  <c:v>0.90317327968923122</c:v>
                </c:pt>
                <c:pt idx="132">
                  <c:v>0.90371348392461248</c:v>
                </c:pt>
                <c:pt idx="133">
                  <c:v>0.9039174750554313</c:v>
                </c:pt>
                <c:pt idx="134">
                  <c:v>0.90366248614190559</c:v>
                </c:pt>
                <c:pt idx="135">
                  <c:v>0.90381631097561188</c:v>
                </c:pt>
                <c:pt idx="136">
                  <c:v>0.90405647172949377</c:v>
                </c:pt>
                <c:pt idx="137">
                  <c:v>0.90333411862527502</c:v>
                </c:pt>
                <c:pt idx="138">
                  <c:v>0.9040015243902435</c:v>
                </c:pt>
                <c:pt idx="139">
                  <c:v>0.90382046840355079</c:v>
                </c:pt>
                <c:pt idx="140">
                  <c:v>0.90366595066518862</c:v>
                </c:pt>
                <c:pt idx="141">
                  <c:v>0.90345946507760555</c:v>
                </c:pt>
                <c:pt idx="142">
                  <c:v>0.9037394561598262</c:v>
                </c:pt>
                <c:pt idx="143">
                  <c:v>0.9043087624584687</c:v>
                </c:pt>
                <c:pt idx="144">
                  <c:v>0.90385012472283688</c:v>
                </c:pt>
                <c:pt idx="145">
                  <c:v>0.90390084534368165</c:v>
                </c:pt>
                <c:pt idx="146">
                  <c:v>0.90386115725360061</c:v>
                </c:pt>
                <c:pt idx="147">
                  <c:v>0.9036197974472816</c:v>
                </c:pt>
                <c:pt idx="148">
                  <c:v>0.90368445121951324</c:v>
                </c:pt>
                <c:pt idx="149">
                  <c:v>0.90379580099778201</c:v>
                </c:pt>
                <c:pt idx="150">
                  <c:v>0.90345828713968745</c:v>
                </c:pt>
                <c:pt idx="151">
                  <c:v>0.89948788975501148</c:v>
                </c:pt>
                <c:pt idx="152">
                  <c:v>0.90078983592881323</c:v>
                </c:pt>
                <c:pt idx="153">
                  <c:v>0.90337291897891248</c:v>
                </c:pt>
                <c:pt idx="154">
                  <c:v>0.903118826304107</c:v>
                </c:pt>
                <c:pt idx="155">
                  <c:v>0.90324147727273163</c:v>
                </c:pt>
                <c:pt idx="156">
                  <c:v>0.90427736973392403</c:v>
                </c:pt>
                <c:pt idx="157">
                  <c:v>0.90385476718403768</c:v>
                </c:pt>
                <c:pt idx="158">
                  <c:v>0.9020249028856816</c:v>
                </c:pt>
                <c:pt idx="159">
                  <c:v>0.88483775177724866</c:v>
                </c:pt>
                <c:pt idx="160">
                  <c:v>0.90365267758046874</c:v>
                </c:pt>
                <c:pt idx="161">
                  <c:v>0.9028593055555566</c:v>
                </c:pt>
                <c:pt idx="162">
                  <c:v>0.90368126385809444</c:v>
                </c:pt>
                <c:pt idx="163">
                  <c:v>0.90323064650388862</c:v>
                </c:pt>
                <c:pt idx="164">
                  <c:v>0.90422335271317567</c:v>
                </c:pt>
                <c:pt idx="165">
                  <c:v>0.90357623473918125</c:v>
                </c:pt>
                <c:pt idx="166">
                  <c:v>0.90337243340732498</c:v>
                </c:pt>
                <c:pt idx="167">
                  <c:v>0.90401538248336877</c:v>
                </c:pt>
                <c:pt idx="168">
                  <c:v>0.90372276884700542</c:v>
                </c:pt>
                <c:pt idx="169">
                  <c:v>0.90405252217294907</c:v>
                </c:pt>
                <c:pt idx="170">
                  <c:v>0.90389045177383764</c:v>
                </c:pt>
                <c:pt idx="171">
                  <c:v>0.90389052106430001</c:v>
                </c:pt>
                <c:pt idx="172">
                  <c:v>0.9039019539911316</c:v>
                </c:pt>
                <c:pt idx="173">
                  <c:v>0.90434496124031249</c:v>
                </c:pt>
                <c:pt idx="174">
                  <c:v>0.90445397286821849</c:v>
                </c:pt>
                <c:pt idx="175">
                  <c:v>0.9041719789357</c:v>
                </c:pt>
                <c:pt idx="176">
                  <c:v>0.90432698170731718</c:v>
                </c:pt>
                <c:pt idx="177">
                  <c:v>0.90377037139689442</c:v>
                </c:pt>
                <c:pt idx="178">
                  <c:v>0.90348752771618746</c:v>
                </c:pt>
                <c:pt idx="179">
                  <c:v>0.90310502219755662</c:v>
                </c:pt>
                <c:pt idx="180">
                  <c:v>0.90082082408435005</c:v>
                </c:pt>
                <c:pt idx="181">
                  <c:v>0.8968106884057937</c:v>
                </c:pt>
                <c:pt idx="182">
                  <c:v>0.89637458193979958</c:v>
                </c:pt>
                <c:pt idx="183">
                  <c:v>0.89667077759197567</c:v>
                </c:pt>
                <c:pt idx="184">
                  <c:v>0.89723406180400556</c:v>
                </c:pt>
                <c:pt idx="185">
                  <c:v>0.90358830466148754</c:v>
                </c:pt>
                <c:pt idx="186">
                  <c:v>0.90429138981173685</c:v>
                </c:pt>
                <c:pt idx="187">
                  <c:v>0.90355016629711848</c:v>
                </c:pt>
                <c:pt idx="188">
                  <c:v>0.90359506651884458</c:v>
                </c:pt>
                <c:pt idx="189">
                  <c:v>0.90353301886792403</c:v>
                </c:pt>
                <c:pt idx="190">
                  <c:v>0.90195348998887503</c:v>
                </c:pt>
                <c:pt idx="191">
                  <c:v>0.9033037597114304</c:v>
                </c:pt>
                <c:pt idx="192">
                  <c:v>0.90363283851276255</c:v>
                </c:pt>
                <c:pt idx="193">
                  <c:v>0.90401695736434351</c:v>
                </c:pt>
                <c:pt idx="194">
                  <c:v>0.90372907427938243</c:v>
                </c:pt>
                <c:pt idx="195">
                  <c:v>0.90345935072141859</c:v>
                </c:pt>
                <c:pt idx="196">
                  <c:v>0.90405106707316873</c:v>
                </c:pt>
                <c:pt idx="197">
                  <c:v>0.90403249722838164</c:v>
                </c:pt>
                <c:pt idx="198">
                  <c:v>0.90329821032186264</c:v>
                </c:pt>
                <c:pt idx="199">
                  <c:v>0.90338242230855004</c:v>
                </c:pt>
                <c:pt idx="200">
                  <c:v>0.90408294068736172</c:v>
                </c:pt>
                <c:pt idx="201">
                  <c:v>0.90327004716981263</c:v>
                </c:pt>
                <c:pt idx="202">
                  <c:v>0.90424882336655665</c:v>
                </c:pt>
                <c:pt idx="203">
                  <c:v>0.90414447062084446</c:v>
                </c:pt>
                <c:pt idx="204">
                  <c:v>0.9036599223946824</c:v>
                </c:pt>
                <c:pt idx="205">
                  <c:v>0.90340378745838124</c:v>
                </c:pt>
                <c:pt idx="206">
                  <c:v>0.9034196923503317</c:v>
                </c:pt>
                <c:pt idx="207">
                  <c:v>0.90342196170921185</c:v>
                </c:pt>
                <c:pt idx="208">
                  <c:v>0.90356333240843745</c:v>
                </c:pt>
                <c:pt idx="209">
                  <c:v>0.89574256453423129</c:v>
                </c:pt>
                <c:pt idx="210">
                  <c:v>0.886054872630332</c:v>
                </c:pt>
                <c:pt idx="211">
                  <c:v>0.9038170088790245</c:v>
                </c:pt>
                <c:pt idx="212">
                  <c:v>0.90335594512194906</c:v>
                </c:pt>
                <c:pt idx="213">
                  <c:v>0.90319693396226797</c:v>
                </c:pt>
                <c:pt idx="214">
                  <c:v>0.90360351995565558</c:v>
                </c:pt>
                <c:pt idx="215">
                  <c:v>0.90218200778643043</c:v>
                </c:pt>
                <c:pt idx="216">
                  <c:v>0.90390916019955625</c:v>
                </c:pt>
                <c:pt idx="217">
                  <c:v>0.90393458980044294</c:v>
                </c:pt>
                <c:pt idx="218">
                  <c:v>0.9037654689234188</c:v>
                </c:pt>
                <c:pt idx="219">
                  <c:v>0.90355051274944376</c:v>
                </c:pt>
                <c:pt idx="220">
                  <c:v>0.90358737527716149</c:v>
                </c:pt>
                <c:pt idx="221">
                  <c:v>0.90378723698781871</c:v>
                </c:pt>
                <c:pt idx="222">
                  <c:v>0.90368853935698745</c:v>
                </c:pt>
                <c:pt idx="223">
                  <c:v>0.90387749445676269</c:v>
                </c:pt>
                <c:pt idx="224">
                  <c:v>0.90390444844789375</c:v>
                </c:pt>
                <c:pt idx="225">
                  <c:v>0.90374542682926873</c:v>
                </c:pt>
                <c:pt idx="226">
                  <c:v>0.90304881944444448</c:v>
                </c:pt>
                <c:pt idx="227">
                  <c:v>0.90255986111111253</c:v>
                </c:pt>
                <c:pt idx="228">
                  <c:v>0.90211700500556247</c:v>
                </c:pt>
                <c:pt idx="229">
                  <c:v>0.90338290788013043</c:v>
                </c:pt>
                <c:pt idx="230">
                  <c:v>0.90283409722222496</c:v>
                </c:pt>
                <c:pt idx="231">
                  <c:v>0.90220550611790629</c:v>
                </c:pt>
                <c:pt idx="232">
                  <c:v>0.90225464761376262</c:v>
                </c:pt>
                <c:pt idx="233">
                  <c:v>0.9031010682574937</c:v>
                </c:pt>
                <c:pt idx="234">
                  <c:v>0.90380598669623124</c:v>
                </c:pt>
                <c:pt idx="235">
                  <c:v>0.90313443396226178</c:v>
                </c:pt>
                <c:pt idx="236">
                  <c:v>0.90391244462901255</c:v>
                </c:pt>
                <c:pt idx="237">
                  <c:v>0.90261527777778161</c:v>
                </c:pt>
                <c:pt idx="238">
                  <c:v>0.9032089345172063</c:v>
                </c:pt>
                <c:pt idx="239">
                  <c:v>0.90385767738359524</c:v>
                </c:pt>
                <c:pt idx="240">
                  <c:v>0.9034136376248626</c:v>
                </c:pt>
                <c:pt idx="241">
                  <c:v>0.9032631798002172</c:v>
                </c:pt>
                <c:pt idx="242">
                  <c:v>0.9034564162971187</c:v>
                </c:pt>
                <c:pt idx="243">
                  <c:v>0.90293993055555688</c:v>
                </c:pt>
                <c:pt idx="244">
                  <c:v>0.90304189789123124</c:v>
                </c:pt>
                <c:pt idx="245">
                  <c:v>0.90393604651163129</c:v>
                </c:pt>
                <c:pt idx="246">
                  <c:v>0.90357019124168747</c:v>
                </c:pt>
                <c:pt idx="247">
                  <c:v>0.90404787971174949</c:v>
                </c:pt>
                <c:pt idx="248">
                  <c:v>0.90301437499999959</c:v>
                </c:pt>
                <c:pt idx="249">
                  <c:v>0.90277388888888765</c:v>
                </c:pt>
                <c:pt idx="250">
                  <c:v>0.90354829545454374</c:v>
                </c:pt>
                <c:pt idx="251">
                  <c:v>0.90389883592017595</c:v>
                </c:pt>
                <c:pt idx="252">
                  <c:v>0.90394936182019991</c:v>
                </c:pt>
                <c:pt idx="253">
                  <c:v>0.90291453940066246</c:v>
                </c:pt>
                <c:pt idx="254">
                  <c:v>0.90323938679244919</c:v>
                </c:pt>
                <c:pt idx="255">
                  <c:v>0.90367883869179511</c:v>
                </c:pt>
                <c:pt idx="256">
                  <c:v>0.90395094235033124</c:v>
                </c:pt>
                <c:pt idx="257">
                  <c:v>0.90262368055555664</c:v>
                </c:pt>
                <c:pt idx="258">
                  <c:v>0.90383009977826856</c:v>
                </c:pt>
                <c:pt idx="259">
                  <c:v>0.90386613082039957</c:v>
                </c:pt>
                <c:pt idx="260">
                  <c:v>0.87887424425635063</c:v>
                </c:pt>
                <c:pt idx="261">
                  <c:v>0.90387541574279373</c:v>
                </c:pt>
                <c:pt idx="262">
                  <c:v>0.90364356984478755</c:v>
                </c:pt>
                <c:pt idx="263">
                  <c:v>0.90391197280799351</c:v>
                </c:pt>
                <c:pt idx="264">
                  <c:v>0.90350450388026771</c:v>
                </c:pt>
                <c:pt idx="265">
                  <c:v>0.9037639966740566</c:v>
                </c:pt>
                <c:pt idx="266">
                  <c:v>0.90374161585366264</c:v>
                </c:pt>
                <c:pt idx="267">
                  <c:v>0.90404379157428161</c:v>
                </c:pt>
                <c:pt idx="268">
                  <c:v>0.90329787971175557</c:v>
                </c:pt>
                <c:pt idx="269">
                  <c:v>0.90381970620842578</c:v>
                </c:pt>
                <c:pt idx="270">
                  <c:v>0.90365819013303761</c:v>
                </c:pt>
                <c:pt idx="271">
                  <c:v>0.90437506929046252</c:v>
                </c:pt>
                <c:pt idx="272">
                  <c:v>0.90420170454545623</c:v>
                </c:pt>
                <c:pt idx="273">
                  <c:v>0.90359472006651853</c:v>
                </c:pt>
                <c:pt idx="274">
                  <c:v>0.90421040974529299</c:v>
                </c:pt>
                <c:pt idx="275">
                  <c:v>0.90411862527716247</c:v>
                </c:pt>
                <c:pt idx="276">
                  <c:v>0.90372657982261795</c:v>
                </c:pt>
                <c:pt idx="277">
                  <c:v>0.90414209579180627</c:v>
                </c:pt>
                <c:pt idx="278">
                  <c:v>0.90381735033259381</c:v>
                </c:pt>
                <c:pt idx="279">
                  <c:v>0.90325208102108678</c:v>
                </c:pt>
                <c:pt idx="280">
                  <c:v>0.90379358370288121</c:v>
                </c:pt>
                <c:pt idx="281">
                  <c:v>0.90375318736141852</c:v>
                </c:pt>
                <c:pt idx="282">
                  <c:v>0.90363219822813123</c:v>
                </c:pt>
                <c:pt idx="283">
                  <c:v>0.90357727524972498</c:v>
                </c:pt>
                <c:pt idx="284">
                  <c:v>0.90371646341463752</c:v>
                </c:pt>
                <c:pt idx="285">
                  <c:v>0.90378810975609958</c:v>
                </c:pt>
                <c:pt idx="286">
                  <c:v>0.90385157982261188</c:v>
                </c:pt>
                <c:pt idx="287">
                  <c:v>0.90417488913525557</c:v>
                </c:pt>
                <c:pt idx="288">
                  <c:v>0.90383363359201874</c:v>
                </c:pt>
                <c:pt idx="289">
                  <c:v>0.904060077519382</c:v>
                </c:pt>
                <c:pt idx="290">
                  <c:v>0.90364065964523188</c:v>
                </c:pt>
                <c:pt idx="291">
                  <c:v>0.90356492516629905</c:v>
                </c:pt>
                <c:pt idx="292">
                  <c:v>0.9039151191796001</c:v>
                </c:pt>
                <c:pt idx="293">
                  <c:v>0.90343819367369371</c:v>
                </c:pt>
                <c:pt idx="294">
                  <c:v>0.9036574972283824</c:v>
                </c:pt>
                <c:pt idx="295">
                  <c:v>0.90270743055555713</c:v>
                </c:pt>
                <c:pt idx="296">
                  <c:v>0.90267097222222503</c:v>
                </c:pt>
                <c:pt idx="297">
                  <c:v>0.90344997228381363</c:v>
                </c:pt>
                <c:pt idx="298">
                  <c:v>0.90374632352941264</c:v>
                </c:pt>
                <c:pt idx="299">
                  <c:v>0.90298841564928201</c:v>
                </c:pt>
                <c:pt idx="300">
                  <c:v>0.90230437499999949</c:v>
                </c:pt>
                <c:pt idx="301">
                  <c:v>0.90208363459399443</c:v>
                </c:pt>
                <c:pt idx="302">
                  <c:v>0.90299944506104379</c:v>
                </c:pt>
                <c:pt idx="303">
                  <c:v>0.90347114317424959</c:v>
                </c:pt>
                <c:pt idx="304">
                  <c:v>0.90260569444444461</c:v>
                </c:pt>
                <c:pt idx="305">
                  <c:v>0.90325728357380664</c:v>
                </c:pt>
                <c:pt idx="306">
                  <c:v>0.90272680555555662</c:v>
                </c:pt>
                <c:pt idx="307">
                  <c:v>0.90276465277778162</c:v>
                </c:pt>
                <c:pt idx="308">
                  <c:v>0.90281354051054352</c:v>
                </c:pt>
                <c:pt idx="309">
                  <c:v>0.90286875</c:v>
                </c:pt>
                <c:pt idx="310">
                  <c:v>0.89836222067039351</c:v>
                </c:pt>
                <c:pt idx="311">
                  <c:v>0.88636935866983768</c:v>
                </c:pt>
                <c:pt idx="312">
                  <c:v>0.90261487236404436</c:v>
                </c:pt>
                <c:pt idx="313">
                  <c:v>0.90327781631520665</c:v>
                </c:pt>
                <c:pt idx="314">
                  <c:v>0.90343930155210628</c:v>
                </c:pt>
                <c:pt idx="315">
                  <c:v>0.902721597222225</c:v>
                </c:pt>
                <c:pt idx="316">
                  <c:v>0.90254763888888823</c:v>
                </c:pt>
                <c:pt idx="317">
                  <c:v>0.90033751393533679</c:v>
                </c:pt>
                <c:pt idx="318">
                  <c:v>0.83038832720588163</c:v>
                </c:pt>
                <c:pt idx="319">
                  <c:v>0.57559544392523254</c:v>
                </c:pt>
                <c:pt idx="320">
                  <c:v>0.4397428353658539</c:v>
                </c:pt>
                <c:pt idx="321">
                  <c:v>0.36745077433628376</c:v>
                </c:pt>
                <c:pt idx="322">
                  <c:v>0.34435630841121501</c:v>
                </c:pt>
                <c:pt idx="323">
                  <c:v>0.34420560747663564</c:v>
                </c:pt>
                <c:pt idx="324">
                  <c:v>0.34435786604361412</c:v>
                </c:pt>
                <c:pt idx="325">
                  <c:v>0.34805694444444474</c:v>
                </c:pt>
                <c:pt idx="326">
                  <c:v>0.34368866822430005</c:v>
                </c:pt>
                <c:pt idx="327">
                  <c:v>0.34423637071651064</c:v>
                </c:pt>
                <c:pt idx="328">
                  <c:v>0.34430295950155748</c:v>
                </c:pt>
                <c:pt idx="329">
                  <c:v>0.34404238281250032</c:v>
                </c:pt>
                <c:pt idx="330">
                  <c:v>0.34418302180685412</c:v>
                </c:pt>
                <c:pt idx="331">
                  <c:v>0.34432632398753937</c:v>
                </c:pt>
                <c:pt idx="332">
                  <c:v>0.34605088141025736</c:v>
                </c:pt>
                <c:pt idx="333">
                  <c:v>0.34389583333333312</c:v>
                </c:pt>
                <c:pt idx="334">
                  <c:v>0.34419567757009312</c:v>
                </c:pt>
                <c:pt idx="335">
                  <c:v>0.34458625389408187</c:v>
                </c:pt>
                <c:pt idx="336">
                  <c:v>0.34439615683229818</c:v>
                </c:pt>
                <c:pt idx="337">
                  <c:v>0.34442542834891032</c:v>
                </c:pt>
                <c:pt idx="338">
                  <c:v>0.34421767912772588</c:v>
                </c:pt>
                <c:pt idx="339">
                  <c:v>0.34563916925465876</c:v>
                </c:pt>
                <c:pt idx="340">
                  <c:v>0.33508658637873823</c:v>
                </c:pt>
                <c:pt idx="341">
                  <c:v>0.32751188524590258</c:v>
                </c:pt>
                <c:pt idx="342">
                  <c:v>0.32654481907894817</c:v>
                </c:pt>
                <c:pt idx="343">
                  <c:v>0.32645744243421082</c:v>
                </c:pt>
                <c:pt idx="344">
                  <c:v>0.32653217213114782</c:v>
                </c:pt>
                <c:pt idx="345">
                  <c:v>0.32676500822368437</c:v>
                </c:pt>
                <c:pt idx="346">
                  <c:v>0.41350400000000082</c:v>
                </c:pt>
                <c:pt idx="347">
                  <c:v>0.56578165137614689</c:v>
                </c:pt>
                <c:pt idx="348">
                  <c:v>0.61916911764705962</c:v>
                </c:pt>
                <c:pt idx="349">
                  <c:v>0.63667838748018901</c:v>
                </c:pt>
                <c:pt idx="350">
                  <c:v>0.64617815420560665</c:v>
                </c:pt>
                <c:pt idx="351">
                  <c:v>0.64180877742946973</c:v>
                </c:pt>
                <c:pt idx="352">
                  <c:v>0.64325136932707505</c:v>
                </c:pt>
                <c:pt idx="353">
                  <c:v>0.63747033227848282</c:v>
                </c:pt>
                <c:pt idx="354">
                  <c:v>0.63563065476190661</c:v>
                </c:pt>
                <c:pt idx="355">
                  <c:v>0.64382753906250079</c:v>
                </c:pt>
                <c:pt idx="356">
                  <c:v>0.64085200471698123</c:v>
                </c:pt>
                <c:pt idx="357">
                  <c:v>0.64032665094339458</c:v>
                </c:pt>
                <c:pt idx="358">
                  <c:v>0.63834128548895663</c:v>
                </c:pt>
                <c:pt idx="359">
                  <c:v>0.63684845483360131</c:v>
                </c:pt>
                <c:pt idx="360">
                  <c:v>0.63839514218009485</c:v>
                </c:pt>
                <c:pt idx="361">
                  <c:v>0.63672359572784998</c:v>
                </c:pt>
                <c:pt idx="362">
                  <c:v>0.63938917322834443</c:v>
                </c:pt>
                <c:pt idx="363">
                  <c:v>0.64870790207006324</c:v>
                </c:pt>
                <c:pt idx="364">
                  <c:v>0.64839602713178202</c:v>
                </c:pt>
                <c:pt idx="365">
                  <c:v>0.63890964566928876</c:v>
                </c:pt>
                <c:pt idx="366">
                  <c:v>0.63482509920635066</c:v>
                </c:pt>
                <c:pt idx="367">
                  <c:v>0.63594086767036351</c:v>
                </c:pt>
                <c:pt idx="368">
                  <c:v>0.64488952808112565</c:v>
                </c:pt>
                <c:pt idx="369">
                  <c:v>0.63759054107424951</c:v>
                </c:pt>
                <c:pt idx="370">
                  <c:v>0.64242447100313216</c:v>
                </c:pt>
                <c:pt idx="371">
                  <c:v>0.63399026232114486</c:v>
                </c:pt>
                <c:pt idx="372">
                  <c:v>0.63971373820754374</c:v>
                </c:pt>
                <c:pt idx="373">
                  <c:v>0.6335293590764316</c:v>
                </c:pt>
                <c:pt idx="374">
                  <c:v>0.64165051020408292</c:v>
                </c:pt>
                <c:pt idx="375">
                  <c:v>0.63520039682539375</c:v>
                </c:pt>
                <c:pt idx="376">
                  <c:v>0.63740723892405005</c:v>
                </c:pt>
                <c:pt idx="377">
                  <c:v>0.64089750393081946</c:v>
                </c:pt>
                <c:pt idx="378">
                  <c:v>0.64558707098283752</c:v>
                </c:pt>
                <c:pt idx="379">
                  <c:v>0.6352051587301567</c:v>
                </c:pt>
                <c:pt idx="380">
                  <c:v>0.63724980221518968</c:v>
                </c:pt>
                <c:pt idx="381">
                  <c:v>0.64091003937007596</c:v>
                </c:pt>
                <c:pt idx="382">
                  <c:v>0.64360269292604444</c:v>
                </c:pt>
                <c:pt idx="383">
                  <c:v>0.6461160575427688</c:v>
                </c:pt>
                <c:pt idx="384">
                  <c:v>0.63669264240506362</c:v>
                </c:pt>
                <c:pt idx="385">
                  <c:v>0.64338086854460064</c:v>
                </c:pt>
                <c:pt idx="386">
                  <c:v>0.63915629921260009</c:v>
                </c:pt>
                <c:pt idx="387">
                  <c:v>0.64236099137931268</c:v>
                </c:pt>
                <c:pt idx="388">
                  <c:v>0.63998996062991875</c:v>
                </c:pt>
                <c:pt idx="389">
                  <c:v>0.64530986739469498</c:v>
                </c:pt>
                <c:pt idx="390">
                  <c:v>0.63499027777777595</c:v>
                </c:pt>
                <c:pt idx="391">
                  <c:v>0.63284948165869515</c:v>
                </c:pt>
                <c:pt idx="392">
                  <c:v>0.64260305642633231</c:v>
                </c:pt>
                <c:pt idx="393">
                  <c:v>0.63685959715640095</c:v>
                </c:pt>
                <c:pt idx="394">
                  <c:v>0.64123093553458876</c:v>
                </c:pt>
                <c:pt idx="395">
                  <c:v>0.6328287221337574</c:v>
                </c:pt>
                <c:pt idx="396">
                  <c:v>0.62904223515248825</c:v>
                </c:pt>
                <c:pt idx="397">
                  <c:v>0.63584950396825701</c:v>
                </c:pt>
                <c:pt idx="398">
                  <c:v>0.63721884889240621</c:v>
                </c:pt>
                <c:pt idx="399">
                  <c:v>0.63558330031695542</c:v>
                </c:pt>
                <c:pt idx="400">
                  <c:v>0.63774406645569515</c:v>
                </c:pt>
                <c:pt idx="401">
                  <c:v>0.64995327287066262</c:v>
                </c:pt>
                <c:pt idx="402">
                  <c:v>0.64152384222920078</c:v>
                </c:pt>
                <c:pt idx="403">
                  <c:v>0.64316416015624933</c:v>
                </c:pt>
                <c:pt idx="404">
                  <c:v>0.64259831240188292</c:v>
                </c:pt>
                <c:pt idx="405">
                  <c:v>0.6396683070866126</c:v>
                </c:pt>
                <c:pt idx="406">
                  <c:v>0.64539118564742504</c:v>
                </c:pt>
                <c:pt idx="407">
                  <c:v>0.6394650039432187</c:v>
                </c:pt>
                <c:pt idx="408">
                  <c:v>0.64160141509433888</c:v>
                </c:pt>
                <c:pt idx="409">
                  <c:v>0.65033963178294352</c:v>
                </c:pt>
                <c:pt idx="410">
                  <c:v>0.64877828538102567</c:v>
                </c:pt>
                <c:pt idx="411">
                  <c:v>0.65174777820710716</c:v>
                </c:pt>
                <c:pt idx="412">
                  <c:v>0.65553461538461322</c:v>
                </c:pt>
                <c:pt idx="413">
                  <c:v>0.65020752708978213</c:v>
                </c:pt>
                <c:pt idx="414">
                  <c:v>0.65161397058823822</c:v>
                </c:pt>
                <c:pt idx="415">
                  <c:v>0.65016046511628123</c:v>
                </c:pt>
                <c:pt idx="416">
                  <c:v>0.65148297213622497</c:v>
                </c:pt>
                <c:pt idx="417">
                  <c:v>0.65122242647058914</c:v>
                </c:pt>
                <c:pt idx="418">
                  <c:v>0.64754478193146248</c:v>
                </c:pt>
                <c:pt idx="419">
                  <c:v>0.52210873868778263</c:v>
                </c:pt>
                <c:pt idx="420">
                  <c:v>0.29438295454545554</c:v>
                </c:pt>
                <c:pt idx="421">
                  <c:v>0.2947356295620438</c:v>
                </c:pt>
                <c:pt idx="422">
                  <c:v>0.30379335793357926</c:v>
                </c:pt>
                <c:pt idx="423">
                  <c:v>0.29989687500000073</c:v>
                </c:pt>
                <c:pt idx="424">
                  <c:v>0.30688592657342662</c:v>
                </c:pt>
                <c:pt idx="425">
                  <c:v>0.32198979166666758</c:v>
                </c:pt>
                <c:pt idx="426">
                  <c:v>0.32381997508305727</c:v>
                </c:pt>
                <c:pt idx="427">
                  <c:v>0.32440449669967086</c:v>
                </c:pt>
                <c:pt idx="428">
                  <c:v>0.31104887543252607</c:v>
                </c:pt>
                <c:pt idx="429">
                  <c:v>0.3013053825622779</c:v>
                </c:pt>
                <c:pt idx="430">
                  <c:v>0.32034874131944546</c:v>
                </c:pt>
                <c:pt idx="431">
                  <c:v>0.3127963917525779</c:v>
                </c:pt>
                <c:pt idx="432">
                  <c:v>0.30825542534722222</c:v>
                </c:pt>
                <c:pt idx="433">
                  <c:v>0.30385749113475258</c:v>
                </c:pt>
                <c:pt idx="434">
                  <c:v>0.29154227941176436</c:v>
                </c:pt>
                <c:pt idx="435">
                  <c:v>0.30080267857142912</c:v>
                </c:pt>
                <c:pt idx="436">
                  <c:v>0.30138945729537425</c:v>
                </c:pt>
                <c:pt idx="437">
                  <c:v>0.30079174107142875</c:v>
                </c:pt>
                <c:pt idx="438">
                  <c:v>0.30986402329749141</c:v>
                </c:pt>
                <c:pt idx="439">
                  <c:v>0.28250723938223937</c:v>
                </c:pt>
                <c:pt idx="440">
                  <c:v>0.28381839622641553</c:v>
                </c:pt>
                <c:pt idx="441">
                  <c:v>0.29389148351648331</c:v>
                </c:pt>
                <c:pt idx="442">
                  <c:v>0.29348973540146039</c:v>
                </c:pt>
                <c:pt idx="443">
                  <c:v>0.29355906593406694</c:v>
                </c:pt>
                <c:pt idx="444">
                  <c:v>0.27854198841698813</c:v>
                </c:pt>
                <c:pt idx="445">
                  <c:v>0.27111783596837935</c:v>
                </c:pt>
                <c:pt idx="446">
                  <c:v>0.28580474624060187</c:v>
                </c:pt>
                <c:pt idx="447">
                  <c:v>0.29420383522727289</c:v>
                </c:pt>
                <c:pt idx="448">
                  <c:v>0.27904038461538433</c:v>
                </c:pt>
                <c:pt idx="449">
                  <c:v>0.27813610038610065</c:v>
                </c:pt>
                <c:pt idx="450">
                  <c:v>0.26408739837398382</c:v>
                </c:pt>
                <c:pt idx="451">
                  <c:v>0.27766085271317875</c:v>
                </c:pt>
                <c:pt idx="452">
                  <c:v>0.29402121350364974</c:v>
                </c:pt>
                <c:pt idx="453">
                  <c:v>0.29439210766423413</c:v>
                </c:pt>
                <c:pt idx="454">
                  <c:v>0.29446008211678831</c:v>
                </c:pt>
                <c:pt idx="455">
                  <c:v>0.29081941881918832</c:v>
                </c:pt>
                <c:pt idx="456">
                  <c:v>0.312330197132617</c:v>
                </c:pt>
                <c:pt idx="457">
                  <c:v>0.31939681208053688</c:v>
                </c:pt>
                <c:pt idx="458">
                  <c:v>0.32092683946488409</c:v>
                </c:pt>
                <c:pt idx="459">
                  <c:v>0.32323588039867163</c:v>
                </c:pt>
                <c:pt idx="460">
                  <c:v>0.31504948805460797</c:v>
                </c:pt>
                <c:pt idx="461">
                  <c:v>0.30166570284697508</c:v>
                </c:pt>
                <c:pt idx="462">
                  <c:v>0.30815766550522661</c:v>
                </c:pt>
                <c:pt idx="463">
                  <c:v>0.31415517979452101</c:v>
                </c:pt>
                <c:pt idx="464">
                  <c:v>0.31134875444839877</c:v>
                </c:pt>
                <c:pt idx="465">
                  <c:v>0.30527200704225438</c:v>
                </c:pt>
                <c:pt idx="466">
                  <c:v>0.29683641696750973</c:v>
                </c:pt>
                <c:pt idx="467">
                  <c:v>0.29225873161764743</c:v>
                </c:pt>
                <c:pt idx="468">
                  <c:v>0.30183852313167298</c:v>
                </c:pt>
                <c:pt idx="469">
                  <c:v>0.30175357142857134</c:v>
                </c:pt>
                <c:pt idx="470">
                  <c:v>0.30183874555160162</c:v>
                </c:pt>
                <c:pt idx="471">
                  <c:v>0.29361034798534857</c:v>
                </c:pt>
                <c:pt idx="472">
                  <c:v>0.28685269607843156</c:v>
                </c:pt>
                <c:pt idx="473">
                  <c:v>0.29366947992700743</c:v>
                </c:pt>
                <c:pt idx="474">
                  <c:v>0.29517113636363634</c:v>
                </c:pt>
                <c:pt idx="475">
                  <c:v>0.29695335144927498</c:v>
                </c:pt>
                <c:pt idx="476">
                  <c:v>0.28092816091954076</c:v>
                </c:pt>
                <c:pt idx="477">
                  <c:v>0.27186363636363631</c:v>
                </c:pt>
                <c:pt idx="478">
                  <c:v>0.28565671992481262</c:v>
                </c:pt>
                <c:pt idx="479">
                  <c:v>0.33965427740863857</c:v>
                </c:pt>
                <c:pt idx="480">
                  <c:v>0.63211758814102459</c:v>
                </c:pt>
                <c:pt idx="481">
                  <c:v>0.62903587218649515</c:v>
                </c:pt>
                <c:pt idx="482">
                  <c:v>0.61750326797385569</c:v>
                </c:pt>
                <c:pt idx="483">
                  <c:v>0.64776577102803823</c:v>
                </c:pt>
                <c:pt idx="484">
                  <c:v>0.65791797473200631</c:v>
                </c:pt>
                <c:pt idx="485">
                  <c:v>0.64132226247986945</c:v>
                </c:pt>
                <c:pt idx="486">
                  <c:v>0.64748391185647503</c:v>
                </c:pt>
                <c:pt idx="487">
                  <c:v>0.64094339622641339</c:v>
                </c:pt>
                <c:pt idx="488">
                  <c:v>0.64563933307332633</c:v>
                </c:pt>
                <c:pt idx="489">
                  <c:v>0.64519933489828241</c:v>
                </c:pt>
                <c:pt idx="490">
                  <c:v>0.65110748839009458</c:v>
                </c:pt>
                <c:pt idx="491">
                  <c:v>0.6521977395672317</c:v>
                </c:pt>
                <c:pt idx="492">
                  <c:v>0.64331955329153823</c:v>
                </c:pt>
                <c:pt idx="493">
                  <c:v>0.64124223663521973</c:v>
                </c:pt>
                <c:pt idx="494">
                  <c:v>0.65000368788820062</c:v>
                </c:pt>
                <c:pt idx="495">
                  <c:v>0.65489736943164378</c:v>
                </c:pt>
                <c:pt idx="496">
                  <c:v>0.65644660659509524</c:v>
                </c:pt>
                <c:pt idx="497">
                  <c:v>0.64494375978090623</c:v>
                </c:pt>
                <c:pt idx="498">
                  <c:v>0.64001092519684999</c:v>
                </c:pt>
              </c:numCache>
            </c:numRef>
          </c:yVal>
        </c:ser>
        <c:axId val="56161792"/>
        <c:axId val="56172544"/>
      </c:scatterChart>
      <c:valAx>
        <c:axId val="56161792"/>
        <c:scaling>
          <c:orientation val="minMax"/>
          <c:max val="5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M </a:t>
                </a:r>
                <a:r>
                  <a:rPr lang="es-ES" dirty="0" err="1" smtClean="0"/>
                  <a:t>Cycles</a:t>
                </a:r>
                <a:r>
                  <a:rPr lang="es-ES" dirty="0" smtClean="0"/>
                  <a:t> </a:t>
                </a:r>
                <a:r>
                  <a:rPr lang="es-ES" dirty="0" err="1"/>
                  <a:t>simulated</a:t>
                </a:r>
                <a:endParaRPr lang="es-ES" dirty="0"/>
              </a:p>
            </c:rich>
          </c:tx>
          <c:layout/>
        </c:title>
        <c:numFmt formatCode="General" sourceLinked="1"/>
        <c:minorTickMark val="out"/>
        <c:tickLblPos val="nextTo"/>
        <c:crossAx val="56172544"/>
        <c:crosses val="autoZero"/>
        <c:crossBetween val="midCat"/>
        <c:majorUnit val="100"/>
      </c:valAx>
      <c:valAx>
        <c:axId val="56172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Throughput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6161792"/>
        <c:crosses val="autoZero"/>
        <c:crossBetween val="midCat"/>
        <c:majorUnit val="0.2"/>
      </c:valAx>
    </c:plotArea>
    <c:plotVisOnly val="1"/>
    <c:dispBlanksAs val="gap"/>
  </c:chart>
  <c:txPr>
    <a:bodyPr/>
    <a:lstStyle/>
    <a:p>
      <a:pPr>
        <a:defRPr sz="105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7.5332298957422064E-2"/>
          <c:y val="2.045362040328115E-2"/>
          <c:w val="0.91954765419947548"/>
          <c:h val="0.80366501703486415"/>
        </c:manualLayout>
      </c:layout>
      <c:barChart>
        <c:barDir val="col"/>
        <c:grouping val="clustered"/>
        <c:ser>
          <c:idx val="0"/>
          <c:order val="0"/>
          <c:tx>
            <c:strRef>
              <c:f>Cyclessec!$A$28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Cyclessec!$Y$28:$AT$28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Cyclessec!$A$31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Cyclessec!$Y$31:$AT$31</c:f>
              <c:numCache>
                <c:formatCode>General</c:formatCode>
                <c:ptCount val="22"/>
                <c:pt idx="0">
                  <c:v>0.78997444949606299</c:v>
                </c:pt>
                <c:pt idx="1">
                  <c:v>0.99071467575949623</c:v>
                </c:pt>
                <c:pt idx="2">
                  <c:v>0.88641072070852556</c:v>
                </c:pt>
                <c:pt idx="3">
                  <c:v>0.94416379074682955</c:v>
                </c:pt>
                <c:pt idx="4">
                  <c:v>0.36497607653483605</c:v>
                </c:pt>
                <c:pt idx="5">
                  <c:v>0.22723795286227833</c:v>
                </c:pt>
                <c:pt idx="6">
                  <c:v>0.51846615352746506</c:v>
                </c:pt>
                <c:pt idx="7">
                  <c:v>0.51702789933417737</c:v>
                </c:pt>
                <c:pt idx="8">
                  <c:v>0.57155853008499014</c:v>
                </c:pt>
                <c:pt idx="9">
                  <c:v>0.74474428609662668</c:v>
                </c:pt>
                <c:pt idx="10">
                  <c:v>0.63127919199274352</c:v>
                </c:pt>
                <c:pt idx="11">
                  <c:v>0.73371112594527477</c:v>
                </c:pt>
                <c:pt idx="12">
                  <c:v>0.68220379205497561</c:v>
                </c:pt>
                <c:pt idx="13">
                  <c:v>0.86316484703637364</c:v>
                </c:pt>
                <c:pt idx="14">
                  <c:v>0.63500415165137636</c:v>
                </c:pt>
                <c:pt idx="15">
                  <c:v>0.83269658218024623</c:v>
                </c:pt>
                <c:pt idx="16">
                  <c:v>0.83786305770623359</c:v>
                </c:pt>
                <c:pt idx="17">
                  <c:v>0.61997477271237489</c:v>
                </c:pt>
                <c:pt idx="18">
                  <c:v>0.88770941075806264</c:v>
                </c:pt>
                <c:pt idx="19">
                  <c:v>0.57701102252461145</c:v>
                </c:pt>
                <c:pt idx="21">
                  <c:v>0.65889402016701348</c:v>
                </c:pt>
              </c:numCache>
            </c:numRef>
          </c:val>
        </c:ser>
        <c:ser>
          <c:idx val="4"/>
          <c:order val="2"/>
          <c:tx>
            <c:strRef>
              <c:f>Cyclessec!$A$32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Cyclessec!$Y$32:$AT$32</c:f>
              <c:numCache>
                <c:formatCode>General</c:formatCode>
                <c:ptCount val="22"/>
                <c:pt idx="0">
                  <c:v>0.72511974519985423</c:v>
                </c:pt>
                <c:pt idx="1">
                  <c:v>0.96968232020134637</c:v>
                </c:pt>
                <c:pt idx="2">
                  <c:v>0.83813465491195716</c:v>
                </c:pt>
                <c:pt idx="3">
                  <c:v>0.78570281180804125</c:v>
                </c:pt>
                <c:pt idx="4">
                  <c:v>0.37415525552883522</c:v>
                </c:pt>
                <c:pt idx="5">
                  <c:v>0.23086875381509891</c:v>
                </c:pt>
                <c:pt idx="6">
                  <c:v>0.51468017644871233</c:v>
                </c:pt>
                <c:pt idx="7">
                  <c:v>0.53074212315094849</c:v>
                </c:pt>
                <c:pt idx="8">
                  <c:v>0.5184176523510412</c:v>
                </c:pt>
                <c:pt idx="9">
                  <c:v>0.69416875451911664</c:v>
                </c:pt>
                <c:pt idx="10">
                  <c:v>0.59075962556220996</c:v>
                </c:pt>
                <c:pt idx="11">
                  <c:v>0.66582430670718173</c:v>
                </c:pt>
                <c:pt idx="12">
                  <c:v>0.64325312406832069</c:v>
                </c:pt>
                <c:pt idx="13">
                  <c:v>0.7201258197413779</c:v>
                </c:pt>
                <c:pt idx="14">
                  <c:v>0.60262815214395948</c:v>
                </c:pt>
                <c:pt idx="15">
                  <c:v>0.75004812392474662</c:v>
                </c:pt>
                <c:pt idx="16">
                  <c:v>0.73357986567425881</c:v>
                </c:pt>
                <c:pt idx="17">
                  <c:v>0.55654345029311514</c:v>
                </c:pt>
                <c:pt idx="18">
                  <c:v>0.79137636274328638</c:v>
                </c:pt>
                <c:pt idx="19">
                  <c:v>0.50617069963202566</c:v>
                </c:pt>
                <c:pt idx="21">
                  <c:v>0.6112178095709736</c:v>
                </c:pt>
              </c:numCache>
            </c:numRef>
          </c:val>
        </c:ser>
        <c:ser>
          <c:idx val="6"/>
          <c:order val="3"/>
          <c:tx>
            <c:strRef>
              <c:f>Cyclessec!$A$35</c:f>
              <c:strCache>
                <c:ptCount val="1"/>
                <c:pt idx="0">
                  <c:v>(AI)TOPAZ_SIMPLE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Cyclessec!$Y$35:$AT$35</c:f>
              <c:numCache>
                <c:formatCode>General</c:formatCode>
                <c:ptCount val="22"/>
                <c:pt idx="0">
                  <c:v>0.76483005180718777</c:v>
                </c:pt>
                <c:pt idx="1">
                  <c:v>1.0279650678686092</c:v>
                </c:pt>
                <c:pt idx="2">
                  <c:v>0.95911767607209375</c:v>
                </c:pt>
                <c:pt idx="3">
                  <c:v>1.050231444279847</c:v>
                </c:pt>
                <c:pt idx="4">
                  <c:v>0.42664897604495106</c:v>
                </c:pt>
                <c:pt idx="5">
                  <c:v>0.2462136587306894</c:v>
                </c:pt>
                <c:pt idx="6">
                  <c:v>0.59479101472401064</c:v>
                </c:pt>
                <c:pt idx="7">
                  <c:v>0.60851184146188164</c:v>
                </c:pt>
                <c:pt idx="8">
                  <c:v>0.6226548246962238</c:v>
                </c:pt>
                <c:pt idx="9">
                  <c:v>0.86373776725692752</c:v>
                </c:pt>
                <c:pt idx="10">
                  <c:v>0.73589213792443864</c:v>
                </c:pt>
                <c:pt idx="11">
                  <c:v>0.74402210241488564</c:v>
                </c:pt>
                <c:pt idx="12">
                  <c:v>0.73293689732550871</c:v>
                </c:pt>
                <c:pt idx="13">
                  <c:v>0.9020837836561465</c:v>
                </c:pt>
                <c:pt idx="14">
                  <c:v>0.5810720062042215</c:v>
                </c:pt>
                <c:pt idx="15">
                  <c:v>0.98091333920238388</c:v>
                </c:pt>
                <c:pt idx="16">
                  <c:v>0.92435225593231041</c:v>
                </c:pt>
                <c:pt idx="17">
                  <c:v>0.76515088305540668</c:v>
                </c:pt>
                <c:pt idx="18">
                  <c:v>0.96272363186182264</c:v>
                </c:pt>
                <c:pt idx="19">
                  <c:v>0.52528709572443388</c:v>
                </c:pt>
                <c:pt idx="21">
                  <c:v>0.71428271148307965</c:v>
                </c:pt>
              </c:numCache>
            </c:numRef>
          </c:val>
        </c:ser>
        <c:ser>
          <c:idx val="7"/>
          <c:order val="4"/>
          <c:tx>
            <c:strRef>
              <c:f>Cyclessec!$A$36</c:f>
              <c:strCache>
                <c:ptCount val="1"/>
                <c:pt idx="0">
                  <c:v>(AI)TOPAZ_COMPLEX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Cyclessec!$Y$36:$AT$36</c:f>
              <c:numCache>
                <c:formatCode>General</c:formatCode>
                <c:ptCount val="22"/>
                <c:pt idx="0">
                  <c:v>0.73194565464314154</c:v>
                </c:pt>
                <c:pt idx="1">
                  <c:v>1.03832683438086</c:v>
                </c:pt>
                <c:pt idx="2">
                  <c:v>0.96750862432102369</c:v>
                </c:pt>
                <c:pt idx="3">
                  <c:v>1.01409144354077</c:v>
                </c:pt>
                <c:pt idx="4">
                  <c:v>0.42455837913677924</c:v>
                </c:pt>
                <c:pt idx="5">
                  <c:v>0.25638931232985895</c:v>
                </c:pt>
                <c:pt idx="6">
                  <c:v>0.71129815237320348</c:v>
                </c:pt>
                <c:pt idx="7">
                  <c:v>0.62259170530926866</c:v>
                </c:pt>
                <c:pt idx="8">
                  <c:v>0.61136737708329791</c:v>
                </c:pt>
                <c:pt idx="9">
                  <c:v>0.88696494118816649</c:v>
                </c:pt>
                <c:pt idx="10">
                  <c:v>0.7226150055476348</c:v>
                </c:pt>
                <c:pt idx="11">
                  <c:v>0.74363529843890208</c:v>
                </c:pt>
                <c:pt idx="12">
                  <c:v>0.76530959966280065</c:v>
                </c:pt>
                <c:pt idx="13">
                  <c:v>0.99066960024777462</c:v>
                </c:pt>
                <c:pt idx="14">
                  <c:v>0.75082949120546438</c:v>
                </c:pt>
                <c:pt idx="15">
                  <c:v>1.0102395337193109</c:v>
                </c:pt>
                <c:pt idx="16">
                  <c:v>0.92088246579040556</c:v>
                </c:pt>
                <c:pt idx="17">
                  <c:v>0.7264794842438792</c:v>
                </c:pt>
                <c:pt idx="18">
                  <c:v>0.94918926007218984</c:v>
                </c:pt>
                <c:pt idx="19">
                  <c:v>0.47284934781150251</c:v>
                </c:pt>
                <c:pt idx="21">
                  <c:v>0.72923480392947515</c:v>
                </c:pt>
              </c:numCache>
            </c:numRef>
          </c:val>
        </c:ser>
        <c:ser>
          <c:idx val="3"/>
          <c:order val="5"/>
          <c:tx>
            <c:strRef>
              <c:f>Cyclessec!$A$34</c:f>
              <c:strCache>
                <c:ptCount val="1"/>
                <c:pt idx="0">
                  <c:v>(P)TOPAZ_COMPLEX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Cyclessec!$Y$34:$AT$34</c:f>
              <c:numCache>
                <c:formatCode>General</c:formatCode>
                <c:ptCount val="22"/>
                <c:pt idx="0">
                  <c:v>0.8408987629955248</c:v>
                </c:pt>
                <c:pt idx="1">
                  <c:v>1.0515429641013636</c:v>
                </c:pt>
                <c:pt idx="2">
                  <c:v>0.96693305020206233</c:v>
                </c:pt>
                <c:pt idx="3">
                  <c:v>1.0692480425742428</c:v>
                </c:pt>
                <c:pt idx="4">
                  <c:v>0.48693412892781385</c:v>
                </c:pt>
                <c:pt idx="5">
                  <c:v>0.26709166947845592</c:v>
                </c:pt>
                <c:pt idx="6">
                  <c:v>0.73130000646509918</c:v>
                </c:pt>
                <c:pt idx="7">
                  <c:v>0.68324964038250979</c:v>
                </c:pt>
                <c:pt idx="8">
                  <c:v>0.66527877075408404</c:v>
                </c:pt>
                <c:pt idx="9">
                  <c:v>0.87027573325640273</c:v>
                </c:pt>
                <c:pt idx="10">
                  <c:v>0.75782827253508211</c:v>
                </c:pt>
                <c:pt idx="11">
                  <c:v>0.80410376470411649</c:v>
                </c:pt>
                <c:pt idx="12">
                  <c:v>0.768811992606242</c:v>
                </c:pt>
                <c:pt idx="13">
                  <c:v>1.0127756520244162</c:v>
                </c:pt>
                <c:pt idx="14">
                  <c:v>0.74728411606138323</c:v>
                </c:pt>
                <c:pt idx="15">
                  <c:v>1.0722797851208459</c:v>
                </c:pt>
                <c:pt idx="16">
                  <c:v>0.98184456441839962</c:v>
                </c:pt>
                <c:pt idx="17">
                  <c:v>0.75560879156458782</c:v>
                </c:pt>
                <c:pt idx="18">
                  <c:v>0.96253741653285774</c:v>
                </c:pt>
                <c:pt idx="19">
                  <c:v>0.61379974337980137</c:v>
                </c:pt>
                <c:pt idx="21">
                  <c:v>0.77252989811032524</c:v>
                </c:pt>
              </c:numCache>
            </c:numRef>
          </c:val>
        </c:ser>
        <c:ser>
          <c:idx val="2"/>
          <c:order val="6"/>
          <c:tx>
            <c:strRef>
              <c:f>Cyclessec!$A$33</c:f>
              <c:strCache>
                <c:ptCount val="1"/>
                <c:pt idx="0">
                  <c:v>(P)TOPAZ_SIMPLE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Cyclessec!$Y$33:$AT$33</c:f>
              <c:numCache>
                <c:formatCode>General</c:formatCode>
                <c:ptCount val="22"/>
                <c:pt idx="0">
                  <c:v>0.8269416628089048</c:v>
                </c:pt>
                <c:pt idx="1">
                  <c:v>1.0763925871669746</c:v>
                </c:pt>
                <c:pt idx="2">
                  <c:v>1.0179413871783598</c:v>
                </c:pt>
                <c:pt idx="3">
                  <c:v>1.0810069795678041</c:v>
                </c:pt>
                <c:pt idx="4">
                  <c:v>0.49754917310731922</c:v>
                </c:pt>
                <c:pt idx="5">
                  <c:v>0.26328085892025888</c:v>
                </c:pt>
                <c:pt idx="6">
                  <c:v>0.87487712268794215</c:v>
                </c:pt>
                <c:pt idx="7">
                  <c:v>0.80813415715880565</c:v>
                </c:pt>
                <c:pt idx="8">
                  <c:v>0.67661492812447921</c:v>
                </c:pt>
                <c:pt idx="9">
                  <c:v>0.94235034027543718</c:v>
                </c:pt>
                <c:pt idx="10">
                  <c:v>0.81122106763764934</c:v>
                </c:pt>
                <c:pt idx="11">
                  <c:v>0.83583067267541988</c:v>
                </c:pt>
                <c:pt idx="12">
                  <c:v>0.84494646200943035</c:v>
                </c:pt>
                <c:pt idx="13">
                  <c:v>1.0651434952400478</c:v>
                </c:pt>
                <c:pt idx="14">
                  <c:v>0.90467574118742267</c:v>
                </c:pt>
                <c:pt idx="15">
                  <c:v>1.1683041081280361</c:v>
                </c:pt>
                <c:pt idx="16">
                  <c:v>1.0030454148377481</c:v>
                </c:pt>
                <c:pt idx="17">
                  <c:v>0.81963325948762367</c:v>
                </c:pt>
                <c:pt idx="18">
                  <c:v>1.0162127488694055</c:v>
                </c:pt>
                <c:pt idx="19">
                  <c:v>0.73474007069424363</c:v>
                </c:pt>
                <c:pt idx="21">
                  <c:v>0.82792680271705654</c:v>
                </c:pt>
              </c:numCache>
            </c:numRef>
          </c:val>
        </c:ser>
        <c:axId val="56363264"/>
        <c:axId val="56373248"/>
      </c:barChart>
      <c:catAx>
        <c:axId val="56363264"/>
        <c:scaling>
          <c:orientation val="minMax"/>
        </c:scaling>
        <c:axPos val="b"/>
        <c:tickLblPos val="nextTo"/>
        <c:crossAx val="56373248"/>
        <c:crosses val="autoZero"/>
        <c:auto val="1"/>
        <c:lblAlgn val="ctr"/>
        <c:lblOffset val="100"/>
      </c:catAx>
      <c:valAx>
        <c:axId val="56373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Cycles Simualted/seccond</a:t>
                </a:r>
              </a:p>
            </c:rich>
          </c:tx>
          <c:layout/>
        </c:title>
        <c:numFmt formatCode="General" sourceLinked="1"/>
        <c:tickLblPos val="nextTo"/>
        <c:crossAx val="5636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097928514144085E-2"/>
          <c:y val="4.8826188393117496E-2"/>
          <c:w val="0.94007614282589669"/>
          <c:h val="9.5802347623213727E-2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</c:legend>
    <c:plotVisOnly val="1"/>
  </c:chart>
  <c:txPr>
    <a:bodyPr/>
    <a:lstStyle/>
    <a:p>
      <a:pPr>
        <a:defRPr sz="10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7.9672576735199771E-2"/>
          <c:y val="2.0453620403281175E-2"/>
          <c:w val="0.91363006707494898"/>
          <c:h val="0.80366501703486515"/>
        </c:manualLayout>
      </c:layout>
      <c:barChart>
        <c:barDir val="col"/>
        <c:grouping val="clustered"/>
        <c:ser>
          <c:idx val="0"/>
          <c:order val="0"/>
          <c:tx>
            <c:strRef>
              <c:f>RUBY_CYCLE!$A$28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RUBY_CYCLE!$X$28:$AS$28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RUBY_CYCLE!$A$31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RUBY_CYCLE!$X$31:$AS$31</c:f>
              <c:numCache>
                <c:formatCode>General</c:formatCode>
                <c:ptCount val="22"/>
                <c:pt idx="0">
                  <c:v>1.3962649030681511</c:v>
                </c:pt>
                <c:pt idx="1">
                  <c:v>1.0748763669427199</c:v>
                </c:pt>
                <c:pt idx="2">
                  <c:v>1.0167063192023778</c:v>
                </c:pt>
                <c:pt idx="3">
                  <c:v>1.127115297124947</c:v>
                </c:pt>
                <c:pt idx="4">
                  <c:v>1.0887554330939173</c:v>
                </c:pt>
                <c:pt idx="5">
                  <c:v>1.8860899552905821</c:v>
                </c:pt>
                <c:pt idx="6">
                  <c:v>1.8137061413482922</c:v>
                </c:pt>
                <c:pt idx="7">
                  <c:v>2.3189465878277185</c:v>
                </c:pt>
                <c:pt idx="8">
                  <c:v>1.1383078002599341</c:v>
                </c:pt>
                <c:pt idx="9">
                  <c:v>1.1028175912106941</c:v>
                </c:pt>
                <c:pt idx="10">
                  <c:v>1.1038606455985138</c:v>
                </c:pt>
                <c:pt idx="11">
                  <c:v>1.2176196259165277</c:v>
                </c:pt>
                <c:pt idx="12">
                  <c:v>1.9630735290202963</c:v>
                </c:pt>
                <c:pt idx="13">
                  <c:v>1.6150130024715361</c:v>
                </c:pt>
                <c:pt idx="14">
                  <c:v>1.785362777967509</c:v>
                </c:pt>
                <c:pt idx="15">
                  <c:v>1.9192814063338361</c:v>
                </c:pt>
                <c:pt idx="16">
                  <c:v>1.0156621079331798</c:v>
                </c:pt>
                <c:pt idx="17">
                  <c:v>1.0864616933680118</c:v>
                </c:pt>
                <c:pt idx="18">
                  <c:v>1.0165964551631712</c:v>
                </c:pt>
                <c:pt idx="19">
                  <c:v>1.6340152811992141</c:v>
                </c:pt>
                <c:pt idx="21">
                  <c:v>1.3642966086995436</c:v>
                </c:pt>
              </c:numCache>
            </c:numRef>
          </c:val>
        </c:ser>
        <c:ser>
          <c:idx val="3"/>
          <c:order val="2"/>
          <c:tx>
            <c:strRef>
              <c:f>RUBY_CYCLE!$A$32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RUBY_CYCLE!$X$32:$AS$32</c:f>
              <c:numCache>
                <c:formatCode>General</c:formatCode>
                <c:ptCount val="22"/>
                <c:pt idx="0">
                  <c:v>1.4537977041985386</c:v>
                </c:pt>
                <c:pt idx="1">
                  <c:v>1.0769702381836974</c:v>
                </c:pt>
                <c:pt idx="2">
                  <c:v>1.0172308738231044</c:v>
                </c:pt>
                <c:pt idx="3">
                  <c:v>1.1383261051722775</c:v>
                </c:pt>
                <c:pt idx="4">
                  <c:v>1.0945811909638501</c:v>
                </c:pt>
                <c:pt idx="5">
                  <c:v>1.9595567483138605</c:v>
                </c:pt>
                <c:pt idx="6">
                  <c:v>1.8867906073129861</c:v>
                </c:pt>
                <c:pt idx="7">
                  <c:v>2.3869777496557152</c:v>
                </c:pt>
                <c:pt idx="8">
                  <c:v>1.1455665159514379</c:v>
                </c:pt>
                <c:pt idx="9">
                  <c:v>1.1149085442792221</c:v>
                </c:pt>
                <c:pt idx="10">
                  <c:v>1.1064257406305265</c:v>
                </c:pt>
                <c:pt idx="11">
                  <c:v>1.2447099754672342</c:v>
                </c:pt>
                <c:pt idx="12">
                  <c:v>2.1167161730531223</c:v>
                </c:pt>
                <c:pt idx="13">
                  <c:v>1.6968645178930462</c:v>
                </c:pt>
                <c:pt idx="14">
                  <c:v>1.9235976910273196</c:v>
                </c:pt>
                <c:pt idx="15">
                  <c:v>2.0209351926119652</c:v>
                </c:pt>
                <c:pt idx="16">
                  <c:v>1.0170193896591078</c:v>
                </c:pt>
                <c:pt idx="17">
                  <c:v>1.0923217882272098</c:v>
                </c:pt>
                <c:pt idx="18">
                  <c:v>1.0179265615312061</c:v>
                </c:pt>
                <c:pt idx="19">
                  <c:v>1.7525733521943447</c:v>
                </c:pt>
                <c:pt idx="21">
                  <c:v>1.4013077887339418</c:v>
                </c:pt>
              </c:numCache>
            </c:numRef>
          </c:val>
        </c:ser>
        <c:ser>
          <c:idx val="6"/>
          <c:order val="3"/>
          <c:tx>
            <c:strRef>
              <c:f>RUBY_CYCLE!$A$35</c:f>
              <c:strCache>
                <c:ptCount val="1"/>
                <c:pt idx="0">
                  <c:v>(AI)TOPAZ_SIMPLE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RUBY_CYCLE!$X$35:$AS$35</c:f>
              <c:numCache>
                <c:formatCode>General</c:formatCode>
                <c:ptCount val="22"/>
                <c:pt idx="0">
                  <c:v>1.3962711506269121</c:v>
                </c:pt>
                <c:pt idx="1">
                  <c:v>1.0495960302847978</c:v>
                </c:pt>
                <c:pt idx="2">
                  <c:v>1.0017256589913797</c:v>
                </c:pt>
                <c:pt idx="3">
                  <c:v>1.1257033268796299</c:v>
                </c:pt>
                <c:pt idx="4">
                  <c:v>1.0922390246895981</c:v>
                </c:pt>
                <c:pt idx="5">
                  <c:v>1.9031518363614561</c:v>
                </c:pt>
                <c:pt idx="6">
                  <c:v>1.7794607543904446</c:v>
                </c:pt>
                <c:pt idx="7">
                  <c:v>2.2024967953132437</c:v>
                </c:pt>
                <c:pt idx="8">
                  <c:v>1.1202072317126073</c:v>
                </c:pt>
                <c:pt idx="9">
                  <c:v>1.0955478850408462</c:v>
                </c:pt>
                <c:pt idx="10">
                  <c:v>1.0884283905242798</c:v>
                </c:pt>
                <c:pt idx="11">
                  <c:v>1.1899005703488621</c:v>
                </c:pt>
                <c:pt idx="12">
                  <c:v>1.9909940831261492</c:v>
                </c:pt>
                <c:pt idx="13">
                  <c:v>1.6130625437489021</c:v>
                </c:pt>
                <c:pt idx="14">
                  <c:v>1.7299801961439598</c:v>
                </c:pt>
                <c:pt idx="15">
                  <c:v>1.8853397520555764</c:v>
                </c:pt>
                <c:pt idx="16">
                  <c:v>1.0037303802434023</c:v>
                </c:pt>
                <c:pt idx="17">
                  <c:v>1.0807657685361185</c:v>
                </c:pt>
                <c:pt idx="18">
                  <c:v>1.0094847580029751</c:v>
                </c:pt>
                <c:pt idx="19">
                  <c:v>1.3406917623252368</c:v>
                </c:pt>
                <c:pt idx="21">
                  <c:v>1.336184575149306</c:v>
                </c:pt>
              </c:numCache>
            </c:numRef>
          </c:val>
        </c:ser>
        <c:ser>
          <c:idx val="7"/>
          <c:order val="4"/>
          <c:tx>
            <c:strRef>
              <c:f>RUBY_CYCLE!$A$36</c:f>
              <c:strCache>
                <c:ptCount val="1"/>
                <c:pt idx="0">
                  <c:v>(AI)TOPAZ_COMPLEX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RUBY_CYCLE!$X$36:$AS$36</c:f>
              <c:numCache>
                <c:formatCode>General</c:formatCode>
                <c:ptCount val="22"/>
                <c:pt idx="0">
                  <c:v>1.4537290049100318</c:v>
                </c:pt>
                <c:pt idx="1">
                  <c:v>1.0572959858788693</c:v>
                </c:pt>
                <c:pt idx="2">
                  <c:v>1.00208410701879</c:v>
                </c:pt>
                <c:pt idx="3">
                  <c:v>1.1379643783852897</c:v>
                </c:pt>
                <c:pt idx="4">
                  <c:v>1.0983709552238807</c:v>
                </c:pt>
                <c:pt idx="5">
                  <c:v>1.987015130565829</c:v>
                </c:pt>
                <c:pt idx="6">
                  <c:v>1.8672898494298595</c:v>
                </c:pt>
                <c:pt idx="7">
                  <c:v>2.3131374922351213</c:v>
                </c:pt>
                <c:pt idx="8">
                  <c:v>1.1316916713936558</c:v>
                </c:pt>
                <c:pt idx="9">
                  <c:v>1.1018628464574958</c:v>
                </c:pt>
                <c:pt idx="10">
                  <c:v>1.0967808893850941</c:v>
                </c:pt>
                <c:pt idx="11">
                  <c:v>1.2324952361124575</c:v>
                </c:pt>
                <c:pt idx="12">
                  <c:v>2.112006985277378</c:v>
                </c:pt>
                <c:pt idx="13">
                  <c:v>1.6962346562818509</c:v>
                </c:pt>
                <c:pt idx="14">
                  <c:v>1.9784597795921501</c:v>
                </c:pt>
                <c:pt idx="15">
                  <c:v>2.040210190473347</c:v>
                </c:pt>
                <c:pt idx="16">
                  <c:v>1.004428021262292</c:v>
                </c:pt>
                <c:pt idx="17">
                  <c:v>1.088122475112002</c:v>
                </c:pt>
                <c:pt idx="18">
                  <c:v>1.0107846905399787</c:v>
                </c:pt>
                <c:pt idx="19">
                  <c:v>1.3590738827391551</c:v>
                </c:pt>
                <c:pt idx="21">
                  <c:v>1.3774503074361777</c:v>
                </c:pt>
              </c:numCache>
            </c:numRef>
          </c:val>
        </c:ser>
        <c:axId val="56414592"/>
        <c:axId val="56416128"/>
      </c:barChart>
      <c:catAx>
        <c:axId val="56414592"/>
        <c:scaling>
          <c:orientation val="minMax"/>
        </c:scaling>
        <c:axPos val="b"/>
        <c:tickLblPos val="nextTo"/>
        <c:crossAx val="56416128"/>
        <c:crosses val="autoZero"/>
        <c:auto val="1"/>
        <c:lblAlgn val="ctr"/>
        <c:lblOffset val="100"/>
      </c:catAx>
      <c:valAx>
        <c:axId val="56416128"/>
        <c:scaling>
          <c:orientation val="minMax"/>
          <c:max val="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RUBY Normalized Execution Time</a:t>
                </a:r>
              </a:p>
            </c:rich>
          </c:tx>
          <c:layout/>
        </c:title>
        <c:numFmt formatCode="General" sourceLinked="1"/>
        <c:tickLblPos val="nextTo"/>
        <c:crossAx val="5641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11926308690593"/>
          <c:y val="2.2855763719190299E-2"/>
          <c:w val="0.17188661964129484"/>
          <c:h val="0.29217349986424179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5088213683861659"/>
          <c:y val="2.6851561055981511E-2"/>
          <c:w val="0.8185702620252997"/>
          <c:h val="0.81068061945463843"/>
        </c:manualLayout>
      </c:layout>
      <c:scatterChart>
        <c:scatterStyle val="lineMarker"/>
        <c:ser>
          <c:idx val="0"/>
          <c:order val="0"/>
          <c:tx>
            <c:strRef>
              <c:f>PTOPAZ!$A$39</c:f>
              <c:strCache>
                <c:ptCount val="1"/>
                <c:pt idx="0">
                  <c:v>32K Rotuers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PTOPAZ!$L$38:$O$38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xVal>
          <c:yVal>
            <c:numRef>
              <c:f>PTOPAZ!$J$3:$M$3</c:f>
              <c:numCache>
                <c:formatCode>General</c:formatCode>
                <c:ptCount val="4"/>
                <c:pt idx="0">
                  <c:v>18955</c:v>
                </c:pt>
                <c:pt idx="1">
                  <c:v>6100</c:v>
                </c:pt>
                <c:pt idx="2">
                  <c:v>3311.6666666666433</c:v>
                </c:pt>
                <c:pt idx="3">
                  <c:v>2620</c:v>
                </c:pt>
              </c:numCache>
            </c:numRef>
          </c:yVal>
        </c:ser>
        <c:ser>
          <c:idx val="1"/>
          <c:order val="1"/>
          <c:tx>
            <c:strRef>
              <c:f>PTOPAZ!$A$41</c:f>
              <c:strCache>
                <c:ptCount val="1"/>
                <c:pt idx="0">
                  <c:v>128K Routers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PTOPAZ!$L$38:$O$38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xVal>
          <c:yVal>
            <c:numRef>
              <c:f>PTOPAZ!$J$7:$M$7</c:f>
              <c:numCache>
                <c:formatCode>General</c:formatCode>
                <c:ptCount val="4"/>
                <c:pt idx="0">
                  <c:v>73622.5</c:v>
                </c:pt>
                <c:pt idx="1">
                  <c:v>24223.75</c:v>
                </c:pt>
                <c:pt idx="2">
                  <c:v>13386.25</c:v>
                </c:pt>
                <c:pt idx="3">
                  <c:v>10622.5</c:v>
                </c:pt>
              </c:numCache>
            </c:numRef>
          </c:yVal>
        </c:ser>
        <c:ser>
          <c:idx val="2"/>
          <c:order val="2"/>
          <c:tx>
            <c:strRef>
              <c:f>PTOPAZ!$A$44</c:f>
              <c:strCache>
                <c:ptCount val="1"/>
                <c:pt idx="0">
                  <c:v>256K Routers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xVal>
            <c:numRef>
              <c:f>PTOPAZ!$L$38:$O$38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xVal>
          <c:yVal>
            <c:numRef>
              <c:f>PTOPAZ!$J$11:$M$11</c:f>
              <c:numCache>
                <c:formatCode>General</c:formatCode>
                <c:ptCount val="4"/>
                <c:pt idx="0">
                  <c:v>154455</c:v>
                </c:pt>
                <c:pt idx="1">
                  <c:v>54205</c:v>
                </c:pt>
                <c:pt idx="2">
                  <c:v>29751.666666666657</c:v>
                </c:pt>
                <c:pt idx="3">
                  <c:v>23397.5</c:v>
                </c:pt>
              </c:numCache>
            </c:numRef>
          </c:yVal>
        </c:ser>
        <c:ser>
          <c:idx val="3"/>
          <c:order val="3"/>
          <c:tx>
            <c:strRef>
              <c:f>PTOPAZ!$A$46</c:f>
              <c:strCache>
                <c:ptCount val="1"/>
                <c:pt idx="0">
                  <c:v>512K Routers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PTOPAZ!$L$38:$O$38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xVal>
          <c:yVal>
            <c:numRef>
              <c:f>PTOPAZ!$J$15:$M$15</c:f>
              <c:numCache>
                <c:formatCode>General</c:formatCode>
                <c:ptCount val="4"/>
                <c:pt idx="0">
                  <c:v>282108.33333333529</c:v>
                </c:pt>
                <c:pt idx="1">
                  <c:v>110791.66666666666</c:v>
                </c:pt>
                <c:pt idx="2">
                  <c:v>60166.666666666584</c:v>
                </c:pt>
                <c:pt idx="3">
                  <c:v>47931.666666666584</c:v>
                </c:pt>
              </c:numCache>
            </c:numRef>
          </c:yVal>
        </c:ser>
        <c:ser>
          <c:idx val="4"/>
          <c:order val="4"/>
          <c:tx>
            <c:strRef>
              <c:f>PTOPAZ!$A$49</c:f>
              <c:strCache>
                <c:ptCount val="1"/>
                <c:pt idx="0">
                  <c:v>1M Routers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</c:spPr>
          </c:marker>
          <c:xVal>
            <c:numRef>
              <c:f>PTOPAZ!$L$38:$O$38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xVal>
          <c:yVal>
            <c:numRef>
              <c:f>PTOPAZ!$J$20:$M$20</c:f>
              <c:numCache>
                <c:formatCode>General</c:formatCode>
                <c:ptCount val="4"/>
                <c:pt idx="0">
                  <c:v>569335</c:v>
                </c:pt>
                <c:pt idx="1">
                  <c:v>248901.66666666669</c:v>
                </c:pt>
                <c:pt idx="2">
                  <c:v>136558.33333333328</c:v>
                </c:pt>
                <c:pt idx="3">
                  <c:v>109560</c:v>
                </c:pt>
              </c:numCache>
            </c:numRef>
          </c:yVal>
        </c:ser>
        <c:axId val="57971072"/>
        <c:axId val="57973376"/>
      </c:scatterChart>
      <c:valAx>
        <c:axId val="57971072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</a:p>
            </c:rich>
          </c:tx>
          <c:layout/>
        </c:title>
        <c:numFmt formatCode="General" sourceLinked="1"/>
        <c:tickLblPos val="nextTo"/>
        <c:crossAx val="57973376"/>
        <c:crosses val="autoZero"/>
        <c:crossBetween val="midCat"/>
      </c:valAx>
      <c:valAx>
        <c:axId val="57973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Simulation Time (Seconds)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</c:title>
        <c:numFmt formatCode="0.E+00" sourceLinked="0"/>
        <c:tickLblPos val="nextTo"/>
        <c:crossAx val="579710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0.70954220538009072"/>
          <c:y val="0.14797341562787822"/>
          <c:w val="0.2063432427961604"/>
          <c:h val="0.41011965509589432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10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6"/>
  <c:chart>
    <c:plotArea>
      <c:layout>
        <c:manualLayout>
          <c:layoutTarget val="inner"/>
          <c:xMode val="edge"/>
          <c:yMode val="edge"/>
          <c:x val="0.20728571612371982"/>
          <c:y val="4.0677966101694885E-2"/>
          <c:w val="0.75816575317791168"/>
          <c:h val="0.63887963523790336"/>
        </c:manualLayout>
      </c:layout>
      <c:scatterChart>
        <c:scatterStyle val="lineMarker"/>
        <c:ser>
          <c:idx val="0"/>
          <c:order val="0"/>
          <c:tx>
            <c:v>ROTARY</c:v>
          </c:tx>
          <c:xVal>
            <c:numRef>
              <c:f>LATENCY!$A$5:$A$18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0.60000000000000042</c:v>
                </c:pt>
                <c:pt idx="6">
                  <c:v>0.7000000000000004</c:v>
                </c:pt>
                <c:pt idx="7">
                  <c:v>0.72000000000000042</c:v>
                </c:pt>
                <c:pt idx="8">
                  <c:v>0.74000000000000044</c:v>
                </c:pt>
                <c:pt idx="9">
                  <c:v>0.76000000000000045</c:v>
                </c:pt>
                <c:pt idx="10">
                  <c:v>0.78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</c:numCache>
            </c:numRef>
          </c:xVal>
          <c:yVal>
            <c:numRef>
              <c:f>LATENCY!$B$5:$B$18</c:f>
              <c:numCache>
                <c:formatCode>General</c:formatCode>
                <c:ptCount val="14"/>
                <c:pt idx="0">
                  <c:v>24.754899999999999</c:v>
                </c:pt>
                <c:pt idx="1">
                  <c:v>26.460999999999981</c:v>
                </c:pt>
                <c:pt idx="2">
                  <c:v>28.735900000000001</c:v>
                </c:pt>
                <c:pt idx="3">
                  <c:v>31.865100000000002</c:v>
                </c:pt>
                <c:pt idx="4">
                  <c:v>36.518500000000003</c:v>
                </c:pt>
                <c:pt idx="5">
                  <c:v>44.755300000000013</c:v>
                </c:pt>
                <c:pt idx="6">
                  <c:v>64.0261</c:v>
                </c:pt>
                <c:pt idx="7">
                  <c:v>72.442600000000027</c:v>
                </c:pt>
                <c:pt idx="8">
                  <c:v>86.354900000000001</c:v>
                </c:pt>
                <c:pt idx="9">
                  <c:v>120.16500000000001</c:v>
                </c:pt>
                <c:pt idx="10">
                  <c:v>317.68</c:v>
                </c:pt>
                <c:pt idx="11">
                  <c:v>1953.1</c:v>
                </c:pt>
                <c:pt idx="12">
                  <c:v>12704.4</c:v>
                </c:pt>
                <c:pt idx="13">
                  <c:v>21432.9</c:v>
                </c:pt>
              </c:numCache>
            </c:numRef>
          </c:yVal>
        </c:ser>
        <c:ser>
          <c:idx val="1"/>
          <c:order val="1"/>
          <c:tx>
            <c:v>BADA</c:v>
          </c:tx>
          <c:xVal>
            <c:numRef>
              <c:f>LATENCY!$A$24:$A$37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0.52</c:v>
                </c:pt>
                <c:pt idx="6">
                  <c:v>0.54</c:v>
                </c:pt>
                <c:pt idx="7">
                  <c:v>0.56000000000000005</c:v>
                </c:pt>
                <c:pt idx="8">
                  <c:v>0.58000000000000007</c:v>
                </c:pt>
                <c:pt idx="9">
                  <c:v>0.60000000000000042</c:v>
                </c:pt>
                <c:pt idx="10">
                  <c:v>0.7000000000000004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</c:numCache>
            </c:numRef>
          </c:xVal>
          <c:yVal>
            <c:numRef>
              <c:f>LATENCY!$B$24:$B$37</c:f>
              <c:numCache>
                <c:formatCode>General</c:formatCode>
                <c:ptCount val="14"/>
                <c:pt idx="0">
                  <c:v>27.295499999999979</c:v>
                </c:pt>
                <c:pt idx="1">
                  <c:v>29.443499999999979</c:v>
                </c:pt>
                <c:pt idx="2">
                  <c:v>33.314699999999995</c:v>
                </c:pt>
                <c:pt idx="3">
                  <c:v>41.701800000000006</c:v>
                </c:pt>
                <c:pt idx="4">
                  <c:v>67.37469999999999</c:v>
                </c:pt>
                <c:pt idx="5">
                  <c:v>78.746700000000004</c:v>
                </c:pt>
                <c:pt idx="6">
                  <c:v>95.194999999999993</c:v>
                </c:pt>
                <c:pt idx="7">
                  <c:v>1042.03</c:v>
                </c:pt>
                <c:pt idx="8">
                  <c:v>11770.1</c:v>
                </c:pt>
                <c:pt idx="9">
                  <c:v>14859.8</c:v>
                </c:pt>
                <c:pt idx="10">
                  <c:v>27252.9</c:v>
                </c:pt>
                <c:pt idx="11">
                  <c:v>36361.599999999999</c:v>
                </c:pt>
                <c:pt idx="12">
                  <c:v>43570.1</c:v>
                </c:pt>
                <c:pt idx="13">
                  <c:v>49076.800000000003</c:v>
                </c:pt>
              </c:numCache>
            </c:numRef>
          </c:yVal>
        </c:ser>
        <c:ser>
          <c:idx val="2"/>
          <c:order val="2"/>
          <c:tx>
            <c:v>VC-DALLY</c:v>
          </c:tx>
          <c:xVal>
            <c:numRef>
              <c:f>LATENCY!$A$42:$A$55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0.4800000000000002</c:v>
                </c:pt>
                <c:pt idx="5">
                  <c:v>0.5</c:v>
                </c:pt>
                <c:pt idx="6">
                  <c:v>0.52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0.60000000000000042</c:v>
                </c:pt>
                <c:pt idx="10">
                  <c:v>0.7000000000000004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</c:numCache>
            </c:numRef>
          </c:xVal>
          <c:yVal>
            <c:numRef>
              <c:f>LATENCY!$B$42:$B$55</c:f>
              <c:numCache>
                <c:formatCode>General</c:formatCode>
                <c:ptCount val="14"/>
                <c:pt idx="0">
                  <c:v>27.70369999999998</c:v>
                </c:pt>
                <c:pt idx="1">
                  <c:v>30.369599999999977</c:v>
                </c:pt>
                <c:pt idx="2">
                  <c:v>34.959400000000002</c:v>
                </c:pt>
                <c:pt idx="3">
                  <c:v>45.061900000000001</c:v>
                </c:pt>
                <c:pt idx="4">
                  <c:v>74.376599999999982</c:v>
                </c:pt>
                <c:pt idx="5">
                  <c:v>99.896699999999996</c:v>
                </c:pt>
                <c:pt idx="6">
                  <c:v>250.01399999999998</c:v>
                </c:pt>
                <c:pt idx="7">
                  <c:v>2214.98</c:v>
                </c:pt>
                <c:pt idx="8">
                  <c:v>5581.24</c:v>
                </c:pt>
                <c:pt idx="9">
                  <c:v>11848.5</c:v>
                </c:pt>
                <c:pt idx="10">
                  <c:v>24413.599999999984</c:v>
                </c:pt>
                <c:pt idx="11">
                  <c:v>34012.400000000001</c:v>
                </c:pt>
                <c:pt idx="12">
                  <c:v>41392.1</c:v>
                </c:pt>
                <c:pt idx="13">
                  <c:v>47097.9</c:v>
                </c:pt>
              </c:numCache>
            </c:numRef>
          </c:yVal>
        </c:ser>
        <c:axId val="55001856"/>
        <c:axId val="55003776"/>
      </c:scatterChart>
      <c:valAx>
        <c:axId val="5500185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>
            <c:manualLayout>
              <c:xMode val="edge"/>
              <c:yMode val="edge"/>
              <c:x val="0.28205541402912876"/>
              <c:y val="0.8518692374991596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003776"/>
        <c:crosses val="autoZero"/>
        <c:crossBetween val="midCat"/>
      </c:valAx>
      <c:valAx>
        <c:axId val="55003776"/>
        <c:scaling>
          <c:orientation val="minMax"/>
          <c:max val="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Total Latency (cycles)</a:t>
                </a:r>
              </a:p>
            </c:rich>
          </c:tx>
          <c:layout>
            <c:manualLayout>
              <c:xMode val="edge"/>
              <c:yMode val="edge"/>
              <c:x val="2.068215737738667E-3"/>
              <c:y val="5.5511811023622085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001856"/>
        <c:crosses val="autoZero"/>
        <c:crossBetween val="midCat"/>
        <c:majorUnit val="100"/>
      </c:valAx>
    </c:plotArea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6"/>
  <c:chart>
    <c:plotArea>
      <c:layout>
        <c:manualLayout>
          <c:layoutTarget val="inner"/>
          <c:xMode val="edge"/>
          <c:yMode val="edge"/>
          <c:x val="0.18138959652102327"/>
          <c:y val="4.0677966101694885E-2"/>
          <c:w val="0.76399439040708206"/>
          <c:h val="0.78983050847457714"/>
        </c:manualLayout>
      </c:layout>
      <c:scatterChart>
        <c:scatterStyle val="lineMarker"/>
        <c:ser>
          <c:idx val="0"/>
          <c:order val="0"/>
          <c:tx>
            <c:v>6 Turns</c:v>
          </c:tx>
          <c:spPr>
            <a:ln w="19050"/>
          </c:spPr>
          <c:xVal>
            <c:numRef>
              <c:f>HISTOGRAM!$A$4:$A$203</c:f>
              <c:numCache>
                <c:formatCode>General</c:formatCode>
                <c:ptCount val="2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</c:numCache>
            </c:numRef>
          </c:xVal>
          <c:yVal>
            <c:numRef>
              <c:f>HISTOGRAM!$C$4:$C$203</c:f>
              <c:numCache>
                <c:formatCode>General</c:formatCode>
                <c:ptCount val="200"/>
                <c:pt idx="0">
                  <c:v>0</c:v>
                </c:pt>
                <c:pt idx="1">
                  <c:v>5.9035500000000039E-3</c:v>
                </c:pt>
                <c:pt idx="2">
                  <c:v>2.4147600000000002E-2</c:v>
                </c:pt>
                <c:pt idx="3">
                  <c:v>4.3509600000000002E-2</c:v>
                </c:pt>
                <c:pt idx="4">
                  <c:v>6.3475900000000002E-2</c:v>
                </c:pt>
                <c:pt idx="5">
                  <c:v>8.2478299999999991E-2</c:v>
                </c:pt>
                <c:pt idx="6">
                  <c:v>9.6608900000000025E-2</c:v>
                </c:pt>
                <c:pt idx="7">
                  <c:v>0.10416900000000005</c:v>
                </c:pt>
                <c:pt idx="8">
                  <c:v>0.10375400000000005</c:v>
                </c:pt>
                <c:pt idx="9">
                  <c:v>9.6127000000000046E-2</c:v>
                </c:pt>
                <c:pt idx="10">
                  <c:v>8.4546200000000044E-2</c:v>
                </c:pt>
                <c:pt idx="11">
                  <c:v>7.0525599999999994E-2</c:v>
                </c:pt>
                <c:pt idx="12">
                  <c:v>5.6687700000000001E-2</c:v>
                </c:pt>
                <c:pt idx="13">
                  <c:v>4.4075799999999998E-2</c:v>
                </c:pt>
                <c:pt idx="14">
                  <c:v>3.3521799999999997E-2</c:v>
                </c:pt>
                <c:pt idx="15">
                  <c:v>2.4877200000000016E-2</c:v>
                </c:pt>
                <c:pt idx="16">
                  <c:v>1.8480800000000012E-2</c:v>
                </c:pt>
                <c:pt idx="17">
                  <c:v>1.3201900000000001E-2</c:v>
                </c:pt>
                <c:pt idx="18">
                  <c:v>9.6708400000000069E-3</c:v>
                </c:pt>
                <c:pt idx="19">
                  <c:v>6.7683500000000037E-3</c:v>
                </c:pt>
                <c:pt idx="20">
                  <c:v>4.8812400000000072E-3</c:v>
                </c:pt>
                <c:pt idx="21">
                  <c:v>3.5325199999999999E-3</c:v>
                </c:pt>
                <c:pt idx="22">
                  <c:v>2.5176400000000002E-3</c:v>
                </c:pt>
                <c:pt idx="23">
                  <c:v>1.7786400000000017E-3</c:v>
                </c:pt>
                <c:pt idx="24">
                  <c:v>1.3071100000000009E-3</c:v>
                </c:pt>
                <c:pt idx="25">
                  <c:v>9.8764000000000165E-4</c:v>
                </c:pt>
                <c:pt idx="26">
                  <c:v>6.7312100000000102E-4</c:v>
                </c:pt>
                <c:pt idx="27">
                  <c:v>4.7797000000000085E-4</c:v>
                </c:pt>
                <c:pt idx="28">
                  <c:v>3.3878900000000031E-4</c:v>
                </c:pt>
                <c:pt idx="29">
                  <c:v>2.5062499999999998E-4</c:v>
                </c:pt>
                <c:pt idx="30">
                  <c:v>1.8474900000000011E-4</c:v>
                </c:pt>
                <c:pt idx="31">
                  <c:v>1.4314300000000001E-4</c:v>
                </c:pt>
                <c:pt idx="32" formatCode="0.00E+00">
                  <c:v>9.6584600000000092E-5</c:v>
                </c:pt>
                <c:pt idx="33" formatCode="0.00E+00">
                  <c:v>7.6772400000000099E-5</c:v>
                </c:pt>
                <c:pt idx="34" formatCode="0.00E+00">
                  <c:v>5.5969500000000041E-5</c:v>
                </c:pt>
                <c:pt idx="35" formatCode="0.00E+00">
                  <c:v>4.0119800000000022E-5</c:v>
                </c:pt>
                <c:pt idx="36" formatCode="0.00E+00">
                  <c:v>2.8232400000000018E-5</c:v>
                </c:pt>
                <c:pt idx="37" formatCode="0.00E+00">
                  <c:v>2.6746499999999999E-5</c:v>
                </c:pt>
                <c:pt idx="38" formatCode="0.00E+00">
                  <c:v>1.9316900000000018E-5</c:v>
                </c:pt>
                <c:pt idx="39" formatCode="0.00E+00">
                  <c:v>1.1392000000000014E-5</c:v>
                </c:pt>
                <c:pt idx="40" formatCode="0.00E+00">
                  <c:v>9.9061100000000142E-6</c:v>
                </c:pt>
                <c:pt idx="41" formatCode="0.00E+00">
                  <c:v>5.448360000000011E-6</c:v>
                </c:pt>
                <c:pt idx="42" formatCode="0.00E+00">
                  <c:v>4.4577500000000057E-6</c:v>
                </c:pt>
                <c:pt idx="43" formatCode="0.00E+00">
                  <c:v>5.448360000000011E-6</c:v>
                </c:pt>
                <c:pt idx="44" formatCode="0.00E+00">
                  <c:v>1.9812200000000024E-6</c:v>
                </c:pt>
                <c:pt idx="45" formatCode="0.00E+00">
                  <c:v>2.476530000000002E-6</c:v>
                </c:pt>
                <c:pt idx="46" formatCode="0.00E+00">
                  <c:v>1.9812200000000024E-6</c:v>
                </c:pt>
                <c:pt idx="47" formatCode="0.00E+00">
                  <c:v>9.9061100000000167E-7</c:v>
                </c:pt>
                <c:pt idx="48" formatCode="0.00E+00">
                  <c:v>9.9061100000000167E-7</c:v>
                </c:pt>
                <c:pt idx="49" formatCode="0.00E+00">
                  <c:v>2.476530000000002E-6</c:v>
                </c:pt>
                <c:pt idx="50" formatCode="0.00E+00">
                  <c:v>9.9061100000000167E-7</c:v>
                </c:pt>
                <c:pt idx="51" formatCode="0.00E+00">
                  <c:v>4.9530600000000095E-7</c:v>
                </c:pt>
                <c:pt idx="52">
                  <c:v>0</c:v>
                </c:pt>
                <c:pt idx="53">
                  <c:v>0</c:v>
                </c:pt>
                <c:pt idx="54" formatCode="0.00E+00">
                  <c:v>4.9530600000000095E-7</c:v>
                </c:pt>
                <c:pt idx="55" formatCode="0.00E+00">
                  <c:v>1.4859200000000008E-6</c:v>
                </c:pt>
                <c:pt idx="56" formatCode="0.00E+00">
                  <c:v>4.9530600000000095E-7</c:v>
                </c:pt>
                <c:pt idx="57" formatCode="0.00E+00">
                  <c:v>4.9530600000000095E-7</c:v>
                </c:pt>
                <c:pt idx="58">
                  <c:v>0</c:v>
                </c:pt>
                <c:pt idx="59">
                  <c:v>0</c:v>
                </c:pt>
                <c:pt idx="60" formatCode="0.00E+00">
                  <c:v>4.9530600000000095E-7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</c:ser>
        <c:ser>
          <c:idx val="1"/>
          <c:order val="1"/>
          <c:tx>
            <c:v>1 Turn</c:v>
          </c:tx>
          <c:spPr>
            <a:ln w="19050"/>
          </c:spPr>
          <c:xVal>
            <c:numRef>
              <c:f>HISTOGRAM!$A$4:$A$203</c:f>
              <c:numCache>
                <c:formatCode>General</c:formatCode>
                <c:ptCount val="2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</c:numCache>
            </c:numRef>
          </c:xVal>
          <c:yVal>
            <c:numRef>
              <c:f>HISTOGRAM!$D$4:$D$203</c:f>
              <c:numCache>
                <c:formatCode>General</c:formatCode>
                <c:ptCount val="200"/>
                <c:pt idx="0">
                  <c:v>0</c:v>
                </c:pt>
                <c:pt idx="1">
                  <c:v>1.73963E-3</c:v>
                </c:pt>
                <c:pt idx="2">
                  <c:v>1.25091E-2</c:v>
                </c:pt>
                <c:pt idx="3">
                  <c:v>2.5298999999999999E-2</c:v>
                </c:pt>
                <c:pt idx="4">
                  <c:v>3.6649600000000025E-2</c:v>
                </c:pt>
                <c:pt idx="5">
                  <c:v>4.7534800000000002E-2</c:v>
                </c:pt>
                <c:pt idx="6">
                  <c:v>5.7841200000000002E-2</c:v>
                </c:pt>
                <c:pt idx="7">
                  <c:v>6.5281800000000001E-2</c:v>
                </c:pt>
                <c:pt idx="8">
                  <c:v>7.0667400000000033E-2</c:v>
                </c:pt>
                <c:pt idx="9">
                  <c:v>7.2555800000000004E-2</c:v>
                </c:pt>
                <c:pt idx="10">
                  <c:v>7.1041099999999996E-2</c:v>
                </c:pt>
                <c:pt idx="11">
                  <c:v>6.7174700000000004E-2</c:v>
                </c:pt>
                <c:pt idx="12">
                  <c:v>6.1683399999999985E-2</c:v>
                </c:pt>
                <c:pt idx="13">
                  <c:v>5.5763100000000024E-2</c:v>
                </c:pt>
                <c:pt idx="14">
                  <c:v>4.9706900000000068E-2</c:v>
                </c:pt>
                <c:pt idx="15">
                  <c:v>4.3610900000000001E-2</c:v>
                </c:pt>
                <c:pt idx="16">
                  <c:v>3.8122399999999994E-2</c:v>
                </c:pt>
                <c:pt idx="17">
                  <c:v>3.3190999999999998E-2</c:v>
                </c:pt>
                <c:pt idx="18">
                  <c:v>2.9058499999999987E-2</c:v>
                </c:pt>
                <c:pt idx="19">
                  <c:v>2.4895100000000017E-2</c:v>
                </c:pt>
                <c:pt idx="20">
                  <c:v>2.1221799999999999E-2</c:v>
                </c:pt>
                <c:pt idx="21">
                  <c:v>1.7998699999999999E-2</c:v>
                </c:pt>
                <c:pt idx="22">
                  <c:v>1.5498899999999999E-2</c:v>
                </c:pt>
                <c:pt idx="23">
                  <c:v>1.28542E-2</c:v>
                </c:pt>
                <c:pt idx="24">
                  <c:v>1.1061400000000011E-2</c:v>
                </c:pt>
                <c:pt idx="25">
                  <c:v>9.247420000000001E-3</c:v>
                </c:pt>
                <c:pt idx="26">
                  <c:v>7.7718200000000074E-3</c:v>
                </c:pt>
                <c:pt idx="27">
                  <c:v>6.4746500000000071E-3</c:v>
                </c:pt>
                <c:pt idx="28">
                  <c:v>5.426400000000004E-3</c:v>
                </c:pt>
                <c:pt idx="29">
                  <c:v>4.6606299999999998E-3</c:v>
                </c:pt>
                <c:pt idx="30">
                  <c:v>3.8501099999999999E-3</c:v>
                </c:pt>
                <c:pt idx="31">
                  <c:v>3.3103199999999998E-3</c:v>
                </c:pt>
                <c:pt idx="32">
                  <c:v>2.6894300000000022E-3</c:v>
                </c:pt>
                <c:pt idx="33">
                  <c:v>2.2827699999999999E-3</c:v>
                </c:pt>
                <c:pt idx="34">
                  <c:v>1.8621300000000018E-3</c:v>
                </c:pt>
                <c:pt idx="35">
                  <c:v>1.6092900000000009E-3</c:v>
                </c:pt>
                <c:pt idx="36">
                  <c:v>1.35199E-3</c:v>
                </c:pt>
                <c:pt idx="37">
                  <c:v>1.0639099999999999E-3</c:v>
                </c:pt>
                <c:pt idx="38">
                  <c:v>8.6981300000000042E-4</c:v>
                </c:pt>
                <c:pt idx="39">
                  <c:v>7.2605600000000042E-4</c:v>
                </c:pt>
                <c:pt idx="40">
                  <c:v>6.7179800000000003E-4</c:v>
                </c:pt>
                <c:pt idx="41">
                  <c:v>5.3699100000000001E-4</c:v>
                </c:pt>
                <c:pt idx="42">
                  <c:v>4.4357700000000072E-4</c:v>
                </c:pt>
                <c:pt idx="43">
                  <c:v>3.7813100000000041E-4</c:v>
                </c:pt>
                <c:pt idx="44">
                  <c:v>3.0988800000000024E-4</c:v>
                </c:pt>
                <c:pt idx="45">
                  <c:v>2.6010500000000011E-4</c:v>
                </c:pt>
                <c:pt idx="46">
                  <c:v>2.1815200000000029E-4</c:v>
                </c:pt>
                <c:pt idx="47">
                  <c:v>1.7396299999999999E-4</c:v>
                </c:pt>
                <c:pt idx="48">
                  <c:v>1.4263800000000011E-4</c:v>
                </c:pt>
                <c:pt idx="49">
                  <c:v>1.2641700000000011E-4</c:v>
                </c:pt>
                <c:pt idx="50">
                  <c:v>1.0627900000000003E-4</c:v>
                </c:pt>
                <c:pt idx="51" formatCode="0.00E+00">
                  <c:v>7.7751800000000078E-5</c:v>
                </c:pt>
                <c:pt idx="52" formatCode="0.00E+00">
                  <c:v>6.4327000000000091E-5</c:v>
                </c:pt>
                <c:pt idx="53" formatCode="0.00E+00">
                  <c:v>5.6495900000000057E-5</c:v>
                </c:pt>
                <c:pt idx="54" formatCode="0.00E+00">
                  <c:v>4.3630500000000022E-5</c:v>
                </c:pt>
                <c:pt idx="55" formatCode="0.00E+00">
                  <c:v>3.9714900000000029E-5</c:v>
                </c:pt>
                <c:pt idx="56" formatCode="0.00E+00">
                  <c:v>3.0205700000000042E-5</c:v>
                </c:pt>
                <c:pt idx="57" formatCode="0.00E+00">
                  <c:v>2.2934000000000035E-5</c:v>
                </c:pt>
                <c:pt idx="58" formatCode="0.00E+00">
                  <c:v>2.0696500000000011E-5</c:v>
                </c:pt>
                <c:pt idx="59" formatCode="0.00E+00">
                  <c:v>1.8459000000000014E-5</c:v>
                </c:pt>
                <c:pt idx="60" formatCode="0.00E+00">
                  <c:v>1.5102900000000013E-5</c:v>
                </c:pt>
                <c:pt idx="61" formatCode="0.00E+00">
                  <c:v>1.4543500000000018E-5</c:v>
                </c:pt>
                <c:pt idx="62" formatCode="0.00E+00">
                  <c:v>1.2306000000000012E-5</c:v>
                </c:pt>
                <c:pt idx="63" formatCode="0.00E+00">
                  <c:v>1.4543500000000018E-5</c:v>
                </c:pt>
                <c:pt idx="64" formatCode="0.00E+00">
                  <c:v>1.0068600000000009E-5</c:v>
                </c:pt>
                <c:pt idx="65" formatCode="0.00E+00">
                  <c:v>6.1530200000000058E-6</c:v>
                </c:pt>
                <c:pt idx="66" formatCode="0.00E+00">
                  <c:v>6.7123800000000091E-6</c:v>
                </c:pt>
                <c:pt idx="67" formatCode="0.00E+00">
                  <c:v>3.3561900000000033E-6</c:v>
                </c:pt>
                <c:pt idx="68" formatCode="0.00E+00">
                  <c:v>1.6781000000000026E-6</c:v>
                </c:pt>
                <c:pt idx="69" formatCode="0.00E+00">
                  <c:v>5.5936500000000093E-7</c:v>
                </c:pt>
                <c:pt idx="70" formatCode="0.00E+00">
                  <c:v>1.6781000000000026E-6</c:v>
                </c:pt>
                <c:pt idx="71" formatCode="0.00E+00">
                  <c:v>2.7968300000000034E-6</c:v>
                </c:pt>
                <c:pt idx="72" formatCode="0.00E+00">
                  <c:v>1.6781000000000026E-6</c:v>
                </c:pt>
                <c:pt idx="73" formatCode="0.00E+00">
                  <c:v>2.237460000000002E-6</c:v>
                </c:pt>
                <c:pt idx="74" formatCode="0.00E+00">
                  <c:v>1.6781000000000026E-6</c:v>
                </c:pt>
                <c:pt idx="75" formatCode="0.00E+00">
                  <c:v>1.1187300000000017E-6</c:v>
                </c:pt>
                <c:pt idx="76" formatCode="0.00E+00">
                  <c:v>5.5936500000000093E-7</c:v>
                </c:pt>
                <c:pt idx="77" formatCode="0.00E+00">
                  <c:v>5.5936500000000093E-7</c:v>
                </c:pt>
                <c:pt idx="78" formatCode="0.00E+00">
                  <c:v>5.5936500000000093E-7</c:v>
                </c:pt>
                <c:pt idx="79" formatCode="0.00E+00">
                  <c:v>5.5936500000000093E-7</c:v>
                </c:pt>
                <c:pt idx="80" formatCode="0.00E+00">
                  <c:v>5.5936500000000093E-7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 formatCode="0.00E+00">
                  <c:v>5.5936500000000093E-7</c:v>
                </c:pt>
                <c:pt idx="87" formatCode="0.00E+00">
                  <c:v>5.5936500000000093E-7</c:v>
                </c:pt>
                <c:pt idx="88">
                  <c:v>0</c:v>
                </c:pt>
                <c:pt idx="89" formatCode="0.00E+00">
                  <c:v>5.5936500000000093E-7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</c:ser>
        <c:axId val="55581696"/>
        <c:axId val="55596160"/>
      </c:scatterChart>
      <c:valAx>
        <c:axId val="55581696"/>
        <c:scaling>
          <c:orientation val="minMax"/>
          <c:max val="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Network Latency (cycles)</a:t>
                </a:r>
              </a:p>
            </c:rich>
          </c:tx>
          <c:layout>
            <c:manualLayout>
              <c:xMode val="edge"/>
              <c:yMode val="edge"/>
              <c:x val="0.34084581339097347"/>
              <c:y val="0.9186440815268466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596160"/>
        <c:crosses val="autoZero"/>
        <c:crossBetween val="midCat"/>
        <c:majorUnit val="50"/>
      </c:valAx>
      <c:valAx>
        <c:axId val="55596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Traffic fraction (%)</a:t>
                </a:r>
              </a:p>
            </c:rich>
          </c:tx>
          <c:layout>
            <c:manualLayout>
              <c:xMode val="edge"/>
              <c:yMode val="edge"/>
              <c:x val="5.1706308169596734E-3"/>
              <c:y val="0.2203389830508474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581696"/>
        <c:crosses val="autoZero"/>
        <c:crossBetween val="midCat"/>
        <c:majorUnit val="1.0000000000000005E-2"/>
      </c:valAx>
    </c:plotArea>
    <c:legend>
      <c:legendPos val="r"/>
      <c:layout>
        <c:manualLayout>
          <c:xMode val="edge"/>
          <c:yMode val="edge"/>
          <c:x val="0.51809720785935887"/>
          <c:y val="0.22372881355932225"/>
          <c:w val="0.26272290412227906"/>
          <c:h val="0.22372881355932225"/>
        </c:manualLayout>
      </c:layout>
      <c:spPr>
        <a:solidFill>
          <a:srgbClr val="FFFFFF"/>
        </a:solidFill>
        <a:ln>
          <a:solidFill>
            <a:srgbClr val="353A77">
              <a:shade val="95000"/>
              <a:satMod val="105000"/>
            </a:srgbClr>
          </a:solidFill>
        </a:ln>
      </c:spPr>
    </c:legend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6"/>
  <c:chart>
    <c:view3D>
      <c:rotX val="20"/>
      <c:hPercent val="100"/>
      <c:rotY val="50"/>
      <c:depthPercent val="100"/>
      <c:perspective val="14"/>
    </c:view3D>
    <c:plotArea>
      <c:layout>
        <c:manualLayout>
          <c:layoutTarget val="inner"/>
          <c:xMode val="edge"/>
          <c:yMode val="edge"/>
          <c:x val="9.3071354705274254E-3"/>
          <c:y val="1.5254237288135601E-2"/>
          <c:w val="0.93416063426404683"/>
          <c:h val="0.91186440677966096"/>
        </c:manualLayout>
      </c:layout>
      <c:surface3DChart>
        <c:ser>
          <c:idx val="0"/>
          <c:order val="0"/>
          <c:tx>
            <c:strRef>
              <c:f>Hoja1!$A$40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Hoja1!$B$40:$I$40</c:f>
              <c:numCache>
                <c:formatCode>General</c:formatCode>
                <c:ptCount val="8"/>
                <c:pt idx="0">
                  <c:v>0.39974200000000026</c:v>
                </c:pt>
                <c:pt idx="1">
                  <c:v>0.3997920000000002</c:v>
                </c:pt>
                <c:pt idx="2">
                  <c:v>0.26671700000000004</c:v>
                </c:pt>
                <c:pt idx="3">
                  <c:v>0.17795800000000012</c:v>
                </c:pt>
                <c:pt idx="4">
                  <c:v>0.1188</c:v>
                </c:pt>
                <c:pt idx="5">
                  <c:v>7.9366700000000096E-2</c:v>
                </c:pt>
                <c:pt idx="6">
                  <c:v>5.3199999999999997E-2</c:v>
                </c:pt>
                <c:pt idx="7">
                  <c:v>3.5600000000000027E-2</c:v>
                </c:pt>
              </c:numCache>
            </c:numRef>
          </c:val>
        </c:ser>
        <c:ser>
          <c:idx val="1"/>
          <c:order val="1"/>
          <c:tx>
            <c:strRef>
              <c:f>Hoja1!$A$41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Hoja1!$B$41:$I$41</c:f>
              <c:numCache>
                <c:formatCode>General</c:formatCode>
                <c:ptCount val="8"/>
                <c:pt idx="0">
                  <c:v>0.4317080000000002</c:v>
                </c:pt>
                <c:pt idx="1">
                  <c:v>0.32680000000000037</c:v>
                </c:pt>
                <c:pt idx="2">
                  <c:v>0.37328300000000025</c:v>
                </c:pt>
                <c:pt idx="3">
                  <c:v>0.33965800000000035</c:v>
                </c:pt>
                <c:pt idx="4">
                  <c:v>0.47075</c:v>
                </c:pt>
                <c:pt idx="5">
                  <c:v>0.29460000000000008</c:v>
                </c:pt>
                <c:pt idx="6">
                  <c:v>0.19691700000000012</c:v>
                </c:pt>
                <c:pt idx="7">
                  <c:v>0.13773299999999999</c:v>
                </c:pt>
              </c:numCache>
            </c:numRef>
          </c:val>
        </c:ser>
        <c:ser>
          <c:idx val="2"/>
          <c:order val="2"/>
          <c:tx>
            <c:strRef>
              <c:f>Hoja1!$A$42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Hoja1!$B$42:$I$42</c:f>
              <c:numCache>
                <c:formatCode>General</c:formatCode>
                <c:ptCount val="8"/>
                <c:pt idx="0">
                  <c:v>0.48466700000000001</c:v>
                </c:pt>
                <c:pt idx="1">
                  <c:v>0.61247499999999999</c:v>
                </c:pt>
                <c:pt idx="2">
                  <c:v>0.69045800000000002</c:v>
                </c:pt>
                <c:pt idx="3">
                  <c:v>0.53442500000000004</c:v>
                </c:pt>
                <c:pt idx="4">
                  <c:v>0.57972500000000071</c:v>
                </c:pt>
                <c:pt idx="5">
                  <c:v>0.3271920000000002</c:v>
                </c:pt>
                <c:pt idx="6">
                  <c:v>0.21933300000000011</c:v>
                </c:pt>
                <c:pt idx="7">
                  <c:v>0.163525</c:v>
                </c:pt>
              </c:numCache>
            </c:numRef>
          </c:val>
        </c:ser>
        <c:ser>
          <c:idx val="3"/>
          <c:order val="3"/>
          <c:tx>
            <c:strRef>
              <c:f>Hoja1!$A$43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Hoja1!$B$43:$I$43</c:f>
              <c:numCache>
                <c:formatCode>General</c:formatCode>
                <c:ptCount val="8"/>
                <c:pt idx="0">
                  <c:v>0.29700800000000027</c:v>
                </c:pt>
                <c:pt idx="1">
                  <c:v>0.448075</c:v>
                </c:pt>
                <c:pt idx="2">
                  <c:v>0.46226700000000004</c:v>
                </c:pt>
                <c:pt idx="3">
                  <c:v>0.40660800000000002</c:v>
                </c:pt>
                <c:pt idx="4">
                  <c:v>0.51326699999999936</c:v>
                </c:pt>
                <c:pt idx="5">
                  <c:v>0.546408</c:v>
                </c:pt>
                <c:pt idx="6">
                  <c:v>0.54720000000000002</c:v>
                </c:pt>
                <c:pt idx="7">
                  <c:v>0.34120800000000001</c:v>
                </c:pt>
              </c:numCache>
            </c:numRef>
          </c:val>
        </c:ser>
        <c:ser>
          <c:idx val="4"/>
          <c:order val="4"/>
          <c:tx>
            <c:strRef>
              <c:f>Hoja1!$A$44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Hoja1!$B$44:$I$44</c:f>
              <c:numCache>
                <c:formatCode>General</c:formatCode>
                <c:ptCount val="8"/>
                <c:pt idx="0">
                  <c:v>0.34044200000000002</c:v>
                </c:pt>
                <c:pt idx="1">
                  <c:v>0.56002500000000044</c:v>
                </c:pt>
                <c:pt idx="2">
                  <c:v>0.57627499999999998</c:v>
                </c:pt>
                <c:pt idx="3">
                  <c:v>0.52704200000000001</c:v>
                </c:pt>
                <c:pt idx="4">
                  <c:v>0.4112670000000001</c:v>
                </c:pt>
                <c:pt idx="5">
                  <c:v>0.47196700000000008</c:v>
                </c:pt>
                <c:pt idx="6">
                  <c:v>0.445467</c:v>
                </c:pt>
                <c:pt idx="7">
                  <c:v>0.29927500000000001</c:v>
                </c:pt>
              </c:numCache>
            </c:numRef>
          </c:val>
        </c:ser>
        <c:ser>
          <c:idx val="5"/>
          <c:order val="5"/>
          <c:tx>
            <c:strRef>
              <c:f>Hoja1!$A$45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Hoja1!$B$45:$I$45</c:f>
              <c:numCache>
                <c:formatCode>General</c:formatCode>
                <c:ptCount val="8"/>
                <c:pt idx="0">
                  <c:v>0.15840000000000018</c:v>
                </c:pt>
                <c:pt idx="1">
                  <c:v>0.21695800000000018</c:v>
                </c:pt>
                <c:pt idx="2">
                  <c:v>0.32836700000000035</c:v>
                </c:pt>
                <c:pt idx="3">
                  <c:v>0.56575000000000042</c:v>
                </c:pt>
                <c:pt idx="4">
                  <c:v>0.50628299999999937</c:v>
                </c:pt>
                <c:pt idx="5">
                  <c:v>0.69397500000000045</c:v>
                </c:pt>
                <c:pt idx="6">
                  <c:v>0.63919200000000043</c:v>
                </c:pt>
                <c:pt idx="7">
                  <c:v>0.49077500000000002</c:v>
                </c:pt>
              </c:numCache>
            </c:numRef>
          </c:val>
        </c:ser>
        <c:ser>
          <c:idx val="6"/>
          <c:order val="6"/>
          <c:tx>
            <c:strRef>
              <c:f>Hoja1!$A$46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Hoja1!$B$46:$I$46</c:f>
              <c:numCache>
                <c:formatCode>General</c:formatCode>
                <c:ptCount val="8"/>
                <c:pt idx="0">
                  <c:v>0.13528299999999999</c:v>
                </c:pt>
                <c:pt idx="1">
                  <c:v>0.19506699999999999</c:v>
                </c:pt>
                <c:pt idx="2">
                  <c:v>0.29378300000000002</c:v>
                </c:pt>
                <c:pt idx="3">
                  <c:v>0.48420000000000002</c:v>
                </c:pt>
                <c:pt idx="4">
                  <c:v>0.36190800000000023</c:v>
                </c:pt>
                <c:pt idx="5">
                  <c:v>0.39245800000000036</c:v>
                </c:pt>
                <c:pt idx="6">
                  <c:v>0.33581700000000042</c:v>
                </c:pt>
                <c:pt idx="7">
                  <c:v>0.43731700000000023</c:v>
                </c:pt>
              </c:numCache>
            </c:numRef>
          </c:val>
        </c:ser>
        <c:ser>
          <c:idx val="7"/>
          <c:order val="7"/>
          <c:tx>
            <c:strRef>
              <c:f>Hoja1!$A$47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Hoja1!$B$47:$I$47</c:f>
              <c:numCache>
                <c:formatCode>General</c:formatCode>
                <c:ptCount val="8"/>
                <c:pt idx="0">
                  <c:v>3.5541700000000002E-2</c:v>
                </c:pt>
                <c:pt idx="1">
                  <c:v>5.2949999999999997E-2</c:v>
                </c:pt>
                <c:pt idx="2">
                  <c:v>7.9466700000000084E-2</c:v>
                </c:pt>
                <c:pt idx="3">
                  <c:v>0.1188</c:v>
                </c:pt>
                <c:pt idx="4">
                  <c:v>0.17795000000000011</c:v>
                </c:pt>
                <c:pt idx="5">
                  <c:v>0.26671700000000004</c:v>
                </c:pt>
                <c:pt idx="6">
                  <c:v>0.3997920000000002</c:v>
                </c:pt>
                <c:pt idx="7">
                  <c:v>0.39974200000000026</c:v>
                </c:pt>
              </c:numCache>
            </c:numRef>
          </c:val>
        </c:ser>
        <c:bandFmts/>
        <c:axId val="55639040"/>
        <c:axId val="55514240"/>
        <c:axId val="55517632"/>
      </c:surface3DChart>
      <c:catAx>
        <c:axId val="55639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X Position</a:t>
                </a:r>
              </a:p>
            </c:rich>
          </c:tx>
          <c:layout>
            <c:manualLayout>
              <c:xMode val="edge"/>
              <c:yMode val="edge"/>
              <c:x val="0.14398226050171378"/>
              <c:y val="0.89631015722590557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s-ES"/>
          </a:p>
        </c:txPr>
        <c:crossAx val="5551424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551424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.80908444617202269"/>
              <c:y val="0.1849702290491532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639040"/>
        <c:crosses val="max"/>
        <c:crossBetween val="between"/>
      </c:valAx>
      <c:serAx>
        <c:axId val="55517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Y Position</a:t>
                </a:r>
              </a:p>
            </c:rich>
          </c:tx>
          <c:layout>
            <c:manualLayout>
              <c:xMode val="edge"/>
              <c:yMode val="edge"/>
              <c:x val="0.58185878300085958"/>
              <c:y val="0.88135589346903953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s-ES"/>
          </a:p>
        </c:txPr>
        <c:crossAx val="55514240"/>
        <c:crosses val="autoZero"/>
        <c:tickLblSkip val="1"/>
        <c:tickMarkSkip val="1"/>
      </c:serAx>
    </c:plotArea>
    <c:legend>
      <c:legendPos val="r"/>
      <c:legendEntry>
        <c:idx val="0"/>
        <c:txPr>
          <a:bodyPr/>
          <a:lstStyle/>
          <a:p>
            <a:pPr rtl="0">
              <a:defRPr/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/>
            </a:pPr>
            <a:endParaRPr lang="es-ES"/>
          </a:p>
        </c:txPr>
      </c:legendEntry>
      <c:layout>
        <c:manualLayout>
          <c:xMode val="edge"/>
          <c:yMode val="edge"/>
          <c:x val="0.10651512852555205"/>
          <c:y val="5.5556749003940406E-2"/>
          <c:w val="0.17030537782528621"/>
          <c:h val="0.25084745762711863"/>
        </c:manualLayout>
      </c:layout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5"/>
  <c:chart>
    <c:title>
      <c:tx>
        <c:rich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Integer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Sort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7075490192476076"/>
          <c:y val="9.817348362551323E-2"/>
        </c:manualLayout>
      </c:layout>
      <c:overlay val="1"/>
      <c:spPr>
        <a:solidFill>
          <a:srgbClr val="FFFFFF"/>
        </a:solidFill>
        <a:ln>
          <a:solidFill>
            <a:srgbClr val="9E8518">
              <a:shade val="95000"/>
              <a:satMod val="105000"/>
            </a:srgbClr>
          </a:solidFill>
        </a:ln>
      </c:spPr>
    </c:title>
    <c:plotArea>
      <c:layout>
        <c:manualLayout>
          <c:layoutTarget val="inner"/>
          <c:xMode val="edge"/>
          <c:yMode val="edge"/>
          <c:x val="0.10565272432180776"/>
          <c:y val="4.3061496705264948E-2"/>
          <c:w val="0.85764668273750044"/>
          <c:h val="0.72728063315455171"/>
        </c:manualLayout>
      </c:layout>
      <c:scatterChart>
        <c:scatterStyle val="lineMarker"/>
        <c:ser>
          <c:idx val="0"/>
          <c:order val="0"/>
          <c:spPr>
            <a:ln w="19050"/>
          </c:spPr>
          <c:xVal>
            <c:numRef>
              <c:f>'Hoja2 (2)'!$A$3:$A$501</c:f>
              <c:numCache>
                <c:formatCode>General</c:formatCode>
                <c:ptCount val="4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</c:numCache>
            </c:numRef>
          </c:xVal>
          <c:yVal>
            <c:numRef>
              <c:f>'Hoja2 (2)'!$S$3:$S$501</c:f>
              <c:numCache>
                <c:formatCode>General</c:formatCode>
                <c:ptCount val="499"/>
                <c:pt idx="0">
                  <c:v>0.50169488636363735</c:v>
                </c:pt>
                <c:pt idx="1">
                  <c:v>0.50827637130801628</c:v>
                </c:pt>
                <c:pt idx="2">
                  <c:v>0.50825554968287434</c:v>
                </c:pt>
                <c:pt idx="3">
                  <c:v>0.50909328947368371</c:v>
                </c:pt>
                <c:pt idx="4">
                  <c:v>0.50858069620253188</c:v>
                </c:pt>
                <c:pt idx="5">
                  <c:v>0.50930276315789436</c:v>
                </c:pt>
                <c:pt idx="6">
                  <c:v>0.50964592105263129</c:v>
                </c:pt>
                <c:pt idx="7">
                  <c:v>0.5058113057324839</c:v>
                </c:pt>
                <c:pt idx="8">
                  <c:v>0.49960199556541035</c:v>
                </c:pt>
                <c:pt idx="9">
                  <c:v>0.50899657172995705</c:v>
                </c:pt>
                <c:pt idx="10">
                  <c:v>0.50933039473684116</c:v>
                </c:pt>
                <c:pt idx="11">
                  <c:v>0.50794978858351003</c:v>
                </c:pt>
                <c:pt idx="12">
                  <c:v>0.50837354957805858</c:v>
                </c:pt>
                <c:pt idx="13">
                  <c:v>0.50741001585623613</c:v>
                </c:pt>
                <c:pt idx="14">
                  <c:v>0.50784725158562372</c:v>
                </c:pt>
                <c:pt idx="15">
                  <c:v>0.50952631578947349</c:v>
                </c:pt>
                <c:pt idx="16">
                  <c:v>0.50800514240506311</c:v>
                </c:pt>
                <c:pt idx="17">
                  <c:v>0.49584389140271462</c:v>
                </c:pt>
                <c:pt idx="18">
                  <c:v>0.50782835623678735</c:v>
                </c:pt>
                <c:pt idx="19">
                  <c:v>0.86800344372801874</c:v>
                </c:pt>
                <c:pt idx="20">
                  <c:v>0.89918924386160626</c:v>
                </c:pt>
                <c:pt idx="21">
                  <c:v>0.90357351718403744</c:v>
                </c:pt>
                <c:pt idx="22">
                  <c:v>0.90347051886792429</c:v>
                </c:pt>
                <c:pt idx="23">
                  <c:v>0.90393251108647499</c:v>
                </c:pt>
                <c:pt idx="24">
                  <c:v>0.90393763858093124</c:v>
                </c:pt>
                <c:pt idx="25">
                  <c:v>0.90343881651884428</c:v>
                </c:pt>
                <c:pt idx="26">
                  <c:v>0.90353551609323124</c:v>
                </c:pt>
                <c:pt idx="27">
                  <c:v>0.90367995570321269</c:v>
                </c:pt>
                <c:pt idx="28">
                  <c:v>0.90298016093229927</c:v>
                </c:pt>
                <c:pt idx="29">
                  <c:v>0.90406499169434951</c:v>
                </c:pt>
                <c:pt idx="30">
                  <c:v>0.90351725332594357</c:v>
                </c:pt>
                <c:pt idx="31">
                  <c:v>0.90408695953436857</c:v>
                </c:pt>
                <c:pt idx="32">
                  <c:v>0.90407523532668765</c:v>
                </c:pt>
                <c:pt idx="33">
                  <c:v>0.90373787416851303</c:v>
                </c:pt>
                <c:pt idx="34">
                  <c:v>0.90369435975610002</c:v>
                </c:pt>
                <c:pt idx="35">
                  <c:v>0.90391019955653751</c:v>
                </c:pt>
                <c:pt idx="36">
                  <c:v>0.90437444567627501</c:v>
                </c:pt>
                <c:pt idx="37">
                  <c:v>0.9035529379157432</c:v>
                </c:pt>
                <c:pt idx="38">
                  <c:v>0.90371313747228121</c:v>
                </c:pt>
                <c:pt idx="39">
                  <c:v>0.90340933684794955</c:v>
                </c:pt>
                <c:pt idx="40">
                  <c:v>0.90320108093126206</c:v>
                </c:pt>
                <c:pt idx="41">
                  <c:v>0.90351240299334956</c:v>
                </c:pt>
                <c:pt idx="42">
                  <c:v>0.90372685698448196</c:v>
                </c:pt>
                <c:pt idx="43">
                  <c:v>0.90356935975609942</c:v>
                </c:pt>
                <c:pt idx="44">
                  <c:v>0.90351512208656859</c:v>
                </c:pt>
                <c:pt idx="45">
                  <c:v>0.90317052383591856</c:v>
                </c:pt>
                <c:pt idx="46">
                  <c:v>0.90387465354767571</c:v>
                </c:pt>
                <c:pt idx="47">
                  <c:v>0.90385712305986876</c:v>
                </c:pt>
                <c:pt idx="48">
                  <c:v>0.90382621951219422</c:v>
                </c:pt>
                <c:pt idx="49">
                  <c:v>0.90345392184035545</c:v>
                </c:pt>
                <c:pt idx="50">
                  <c:v>0.90364779656319483</c:v>
                </c:pt>
                <c:pt idx="51">
                  <c:v>0.9038867100886937</c:v>
                </c:pt>
                <c:pt idx="52">
                  <c:v>0.90424259413067498</c:v>
                </c:pt>
                <c:pt idx="53">
                  <c:v>0.90381256936736787</c:v>
                </c:pt>
                <c:pt idx="54">
                  <c:v>0.90342433481153128</c:v>
                </c:pt>
                <c:pt idx="55">
                  <c:v>0.90315101276359466</c:v>
                </c:pt>
                <c:pt idx="56">
                  <c:v>0.90299875138734997</c:v>
                </c:pt>
                <c:pt idx="57">
                  <c:v>0.90109774749721849</c:v>
                </c:pt>
                <c:pt idx="58">
                  <c:v>0.85704057835821301</c:v>
                </c:pt>
                <c:pt idx="59">
                  <c:v>0.90327538845726818</c:v>
                </c:pt>
                <c:pt idx="60">
                  <c:v>0.90304030244173161</c:v>
                </c:pt>
                <c:pt idx="61">
                  <c:v>0.90331888179800579</c:v>
                </c:pt>
                <c:pt idx="62">
                  <c:v>0.90295747780244351</c:v>
                </c:pt>
                <c:pt idx="63">
                  <c:v>0.90281728634850045</c:v>
                </c:pt>
                <c:pt idx="64">
                  <c:v>0.90351574639289378</c:v>
                </c:pt>
                <c:pt idx="65">
                  <c:v>0.90415635382059989</c:v>
                </c:pt>
                <c:pt idx="66">
                  <c:v>0.90384437361418846</c:v>
                </c:pt>
                <c:pt idx="67">
                  <c:v>0.90398177660753765</c:v>
                </c:pt>
                <c:pt idx="68">
                  <c:v>0.90369262749445678</c:v>
                </c:pt>
                <c:pt idx="69">
                  <c:v>0.9031730022197566</c:v>
                </c:pt>
                <c:pt idx="70">
                  <c:v>0.90390462347730005</c:v>
                </c:pt>
                <c:pt idx="71">
                  <c:v>0.90297319444444379</c:v>
                </c:pt>
                <c:pt idx="72">
                  <c:v>0.90312708102108752</c:v>
                </c:pt>
                <c:pt idx="73">
                  <c:v>0.90344977802441873</c:v>
                </c:pt>
                <c:pt idx="74">
                  <c:v>0.90350568181818125</c:v>
                </c:pt>
                <c:pt idx="75">
                  <c:v>0.90209058676306852</c:v>
                </c:pt>
                <c:pt idx="76">
                  <c:v>0.90350879988913746</c:v>
                </c:pt>
                <c:pt idx="77">
                  <c:v>0.90403111141906878</c:v>
                </c:pt>
                <c:pt idx="78">
                  <c:v>0.90388421563193122</c:v>
                </c:pt>
                <c:pt idx="79">
                  <c:v>0.90429843403547572</c:v>
                </c:pt>
                <c:pt idx="80">
                  <c:v>0.90320574361820005</c:v>
                </c:pt>
                <c:pt idx="81">
                  <c:v>0.9029882075471688</c:v>
                </c:pt>
                <c:pt idx="82">
                  <c:v>0.9037121254162056</c:v>
                </c:pt>
                <c:pt idx="83">
                  <c:v>0.90354684035476851</c:v>
                </c:pt>
                <c:pt idx="84">
                  <c:v>0.90282680555555661</c:v>
                </c:pt>
                <c:pt idx="85">
                  <c:v>0.90205686247216255</c:v>
                </c:pt>
                <c:pt idx="86">
                  <c:v>0.90295284722221858</c:v>
                </c:pt>
                <c:pt idx="87">
                  <c:v>0.90278652777778079</c:v>
                </c:pt>
                <c:pt idx="88">
                  <c:v>0.90349958379578121</c:v>
                </c:pt>
                <c:pt idx="89">
                  <c:v>0.90186658787541818</c:v>
                </c:pt>
                <c:pt idx="90">
                  <c:v>0.90400519678492497</c:v>
                </c:pt>
                <c:pt idx="91">
                  <c:v>0.90389426274944373</c:v>
                </c:pt>
                <c:pt idx="92">
                  <c:v>0.90380322535991253</c:v>
                </c:pt>
                <c:pt idx="93">
                  <c:v>0.90398496396895578</c:v>
                </c:pt>
                <c:pt idx="94">
                  <c:v>0.90330944783573752</c:v>
                </c:pt>
                <c:pt idx="95">
                  <c:v>0.90407414079822457</c:v>
                </c:pt>
                <c:pt idx="96">
                  <c:v>0.90179623192436253</c:v>
                </c:pt>
                <c:pt idx="97">
                  <c:v>0.90383830466148762</c:v>
                </c:pt>
                <c:pt idx="98">
                  <c:v>0.90424245570321249</c:v>
                </c:pt>
                <c:pt idx="99">
                  <c:v>0.90383349501108745</c:v>
                </c:pt>
                <c:pt idx="100">
                  <c:v>0.90377785476718764</c:v>
                </c:pt>
                <c:pt idx="101">
                  <c:v>0.9033106984478938</c:v>
                </c:pt>
                <c:pt idx="102">
                  <c:v>0.90412319844789379</c:v>
                </c:pt>
                <c:pt idx="103">
                  <c:v>0.90419297394678755</c:v>
                </c:pt>
                <c:pt idx="104">
                  <c:v>0.90384825388026879</c:v>
                </c:pt>
                <c:pt idx="105">
                  <c:v>0.90433340254706851</c:v>
                </c:pt>
                <c:pt idx="106">
                  <c:v>0.90388622505543126</c:v>
                </c:pt>
                <c:pt idx="107">
                  <c:v>0.90379365299335046</c:v>
                </c:pt>
                <c:pt idx="108">
                  <c:v>0.8783644441069246</c:v>
                </c:pt>
                <c:pt idx="109">
                  <c:v>0.90338463137472502</c:v>
                </c:pt>
                <c:pt idx="110">
                  <c:v>0.90410837028824997</c:v>
                </c:pt>
                <c:pt idx="111">
                  <c:v>0.9034679878048808</c:v>
                </c:pt>
                <c:pt idx="112">
                  <c:v>0.90324743340732505</c:v>
                </c:pt>
                <c:pt idx="113">
                  <c:v>0.90384977827051305</c:v>
                </c:pt>
                <c:pt idx="114">
                  <c:v>0.90463172117516877</c:v>
                </c:pt>
                <c:pt idx="115">
                  <c:v>0.90361626940133077</c:v>
                </c:pt>
                <c:pt idx="116">
                  <c:v>0.90369505266075711</c:v>
                </c:pt>
                <c:pt idx="117">
                  <c:v>0.90382143847006924</c:v>
                </c:pt>
                <c:pt idx="118">
                  <c:v>0.90356437291898128</c:v>
                </c:pt>
                <c:pt idx="119">
                  <c:v>0.90264659722222496</c:v>
                </c:pt>
                <c:pt idx="120">
                  <c:v>0.90215291666666853</c:v>
                </c:pt>
                <c:pt idx="121">
                  <c:v>0.90373752771618754</c:v>
                </c:pt>
                <c:pt idx="122">
                  <c:v>0.90382947616408227</c:v>
                </c:pt>
                <c:pt idx="123">
                  <c:v>0.90397535991140621</c:v>
                </c:pt>
                <c:pt idx="124">
                  <c:v>0.90404325858250045</c:v>
                </c:pt>
                <c:pt idx="125">
                  <c:v>0.90414384700665629</c:v>
                </c:pt>
                <c:pt idx="126">
                  <c:v>0.90398454822616248</c:v>
                </c:pt>
                <c:pt idx="127">
                  <c:v>0.90364079822616261</c:v>
                </c:pt>
                <c:pt idx="128">
                  <c:v>0.90378554600886873</c:v>
                </c:pt>
                <c:pt idx="129">
                  <c:v>0.90427131782945624</c:v>
                </c:pt>
                <c:pt idx="130">
                  <c:v>0.90394539911308192</c:v>
                </c:pt>
                <c:pt idx="131">
                  <c:v>0.90317327968923122</c:v>
                </c:pt>
                <c:pt idx="132">
                  <c:v>0.90371348392461248</c:v>
                </c:pt>
                <c:pt idx="133">
                  <c:v>0.9039174750554313</c:v>
                </c:pt>
                <c:pt idx="134">
                  <c:v>0.90366248614190581</c:v>
                </c:pt>
                <c:pt idx="135">
                  <c:v>0.9038163109756121</c:v>
                </c:pt>
                <c:pt idx="136">
                  <c:v>0.90405647172949377</c:v>
                </c:pt>
                <c:pt idx="137">
                  <c:v>0.90333411862527502</c:v>
                </c:pt>
                <c:pt idx="138">
                  <c:v>0.9040015243902435</c:v>
                </c:pt>
                <c:pt idx="139">
                  <c:v>0.90382046840355046</c:v>
                </c:pt>
                <c:pt idx="140">
                  <c:v>0.90366595066518818</c:v>
                </c:pt>
                <c:pt idx="141">
                  <c:v>0.90345946507760577</c:v>
                </c:pt>
                <c:pt idx="142">
                  <c:v>0.90373945615982576</c:v>
                </c:pt>
                <c:pt idx="143">
                  <c:v>0.9043087624584687</c:v>
                </c:pt>
                <c:pt idx="144">
                  <c:v>0.9038501247228371</c:v>
                </c:pt>
                <c:pt idx="145">
                  <c:v>0.90390084534368165</c:v>
                </c:pt>
                <c:pt idx="146">
                  <c:v>0.90386115725360039</c:v>
                </c:pt>
                <c:pt idx="147">
                  <c:v>0.9036197974472816</c:v>
                </c:pt>
                <c:pt idx="148">
                  <c:v>0.90368445121951302</c:v>
                </c:pt>
                <c:pt idx="149">
                  <c:v>0.90379580099778178</c:v>
                </c:pt>
                <c:pt idx="150">
                  <c:v>0.90345828713968745</c:v>
                </c:pt>
                <c:pt idx="151">
                  <c:v>0.89948788975501193</c:v>
                </c:pt>
                <c:pt idx="152">
                  <c:v>0.90078983592881301</c:v>
                </c:pt>
                <c:pt idx="153">
                  <c:v>0.90337291897891248</c:v>
                </c:pt>
                <c:pt idx="154">
                  <c:v>0.90311882630410678</c:v>
                </c:pt>
                <c:pt idx="155">
                  <c:v>0.90324147727273163</c:v>
                </c:pt>
                <c:pt idx="156">
                  <c:v>0.90427736973392436</c:v>
                </c:pt>
                <c:pt idx="157">
                  <c:v>0.90385476718403768</c:v>
                </c:pt>
                <c:pt idx="158">
                  <c:v>0.9020249028856816</c:v>
                </c:pt>
                <c:pt idx="159">
                  <c:v>0.8848377517772491</c:v>
                </c:pt>
                <c:pt idx="160">
                  <c:v>0.90365267758046874</c:v>
                </c:pt>
                <c:pt idx="161">
                  <c:v>0.9028593055555566</c:v>
                </c:pt>
                <c:pt idx="162">
                  <c:v>0.90368126385809422</c:v>
                </c:pt>
                <c:pt idx="163">
                  <c:v>0.90323064650388818</c:v>
                </c:pt>
                <c:pt idx="164">
                  <c:v>0.90422335271317544</c:v>
                </c:pt>
                <c:pt idx="165">
                  <c:v>0.90357623473918125</c:v>
                </c:pt>
                <c:pt idx="166">
                  <c:v>0.90337243340732498</c:v>
                </c:pt>
                <c:pt idx="167">
                  <c:v>0.90401538248336877</c:v>
                </c:pt>
                <c:pt idx="168">
                  <c:v>0.90372276884700575</c:v>
                </c:pt>
                <c:pt idx="169">
                  <c:v>0.90405252217294929</c:v>
                </c:pt>
                <c:pt idx="170">
                  <c:v>0.90389045177383764</c:v>
                </c:pt>
                <c:pt idx="171">
                  <c:v>0.90389052106430001</c:v>
                </c:pt>
                <c:pt idx="172">
                  <c:v>0.9039019539911316</c:v>
                </c:pt>
                <c:pt idx="173">
                  <c:v>0.90434496124031249</c:v>
                </c:pt>
                <c:pt idx="174">
                  <c:v>0.90445397286821849</c:v>
                </c:pt>
                <c:pt idx="175">
                  <c:v>0.9041719789357</c:v>
                </c:pt>
                <c:pt idx="176">
                  <c:v>0.90432698170731773</c:v>
                </c:pt>
                <c:pt idx="177">
                  <c:v>0.9037703713968942</c:v>
                </c:pt>
                <c:pt idx="178">
                  <c:v>0.90348752771618746</c:v>
                </c:pt>
                <c:pt idx="179">
                  <c:v>0.90310502219755662</c:v>
                </c:pt>
                <c:pt idx="180">
                  <c:v>0.90082082408435005</c:v>
                </c:pt>
                <c:pt idx="181">
                  <c:v>0.8968106884057937</c:v>
                </c:pt>
                <c:pt idx="182">
                  <c:v>0.89637458193979958</c:v>
                </c:pt>
                <c:pt idx="183">
                  <c:v>0.89667077759197544</c:v>
                </c:pt>
                <c:pt idx="184">
                  <c:v>0.89723406180400578</c:v>
                </c:pt>
                <c:pt idx="185">
                  <c:v>0.90358830466148754</c:v>
                </c:pt>
                <c:pt idx="186">
                  <c:v>0.90429138981173707</c:v>
                </c:pt>
                <c:pt idx="187">
                  <c:v>0.90355016629711848</c:v>
                </c:pt>
                <c:pt idx="188">
                  <c:v>0.90359506651884425</c:v>
                </c:pt>
                <c:pt idx="189">
                  <c:v>0.90353301886792436</c:v>
                </c:pt>
                <c:pt idx="190">
                  <c:v>0.90195348998887503</c:v>
                </c:pt>
                <c:pt idx="191">
                  <c:v>0.90330375971143073</c:v>
                </c:pt>
                <c:pt idx="192">
                  <c:v>0.90363283851276255</c:v>
                </c:pt>
                <c:pt idx="193">
                  <c:v>0.90401695736434351</c:v>
                </c:pt>
                <c:pt idx="194">
                  <c:v>0.90372907427938198</c:v>
                </c:pt>
                <c:pt idx="195">
                  <c:v>0.90345935072141859</c:v>
                </c:pt>
                <c:pt idx="196">
                  <c:v>0.90405106707316873</c:v>
                </c:pt>
                <c:pt idx="197">
                  <c:v>0.90403249722838164</c:v>
                </c:pt>
                <c:pt idx="198">
                  <c:v>0.90329821032186264</c:v>
                </c:pt>
                <c:pt idx="199">
                  <c:v>0.90338242230855004</c:v>
                </c:pt>
                <c:pt idx="200">
                  <c:v>0.90408294068736206</c:v>
                </c:pt>
                <c:pt idx="201">
                  <c:v>0.90327004716981263</c:v>
                </c:pt>
                <c:pt idx="202">
                  <c:v>0.90424882336655665</c:v>
                </c:pt>
                <c:pt idx="203">
                  <c:v>0.90414447062084424</c:v>
                </c:pt>
                <c:pt idx="204">
                  <c:v>0.90365992239468196</c:v>
                </c:pt>
                <c:pt idx="205">
                  <c:v>0.90340378745838124</c:v>
                </c:pt>
                <c:pt idx="206">
                  <c:v>0.9034196923503317</c:v>
                </c:pt>
                <c:pt idx="207">
                  <c:v>0.90342196170921207</c:v>
                </c:pt>
                <c:pt idx="208">
                  <c:v>0.90356333240843745</c:v>
                </c:pt>
                <c:pt idx="209">
                  <c:v>0.89574256453423129</c:v>
                </c:pt>
                <c:pt idx="210">
                  <c:v>0.88605487263033178</c:v>
                </c:pt>
                <c:pt idx="211">
                  <c:v>0.90381700887902461</c:v>
                </c:pt>
                <c:pt idx="212">
                  <c:v>0.90335594512194928</c:v>
                </c:pt>
                <c:pt idx="213">
                  <c:v>0.90319693396226819</c:v>
                </c:pt>
                <c:pt idx="214">
                  <c:v>0.9036035199556558</c:v>
                </c:pt>
                <c:pt idx="215">
                  <c:v>0.90218200778643076</c:v>
                </c:pt>
                <c:pt idx="216">
                  <c:v>0.90390916019955625</c:v>
                </c:pt>
                <c:pt idx="217">
                  <c:v>0.90393458980044317</c:v>
                </c:pt>
                <c:pt idx="218">
                  <c:v>0.9037654689234188</c:v>
                </c:pt>
                <c:pt idx="219">
                  <c:v>0.90355051274944376</c:v>
                </c:pt>
                <c:pt idx="220">
                  <c:v>0.90358737527716193</c:v>
                </c:pt>
                <c:pt idx="221">
                  <c:v>0.90378723698781871</c:v>
                </c:pt>
                <c:pt idx="222">
                  <c:v>0.90368853935698745</c:v>
                </c:pt>
                <c:pt idx="223">
                  <c:v>0.90387749445676269</c:v>
                </c:pt>
                <c:pt idx="224">
                  <c:v>0.90390444844789375</c:v>
                </c:pt>
                <c:pt idx="225">
                  <c:v>0.90374542682926873</c:v>
                </c:pt>
                <c:pt idx="226">
                  <c:v>0.90304881944444415</c:v>
                </c:pt>
                <c:pt idx="227">
                  <c:v>0.90255986111111253</c:v>
                </c:pt>
                <c:pt idx="228">
                  <c:v>0.90211700500556247</c:v>
                </c:pt>
                <c:pt idx="229">
                  <c:v>0.90338290788013076</c:v>
                </c:pt>
                <c:pt idx="230">
                  <c:v>0.90283409722222496</c:v>
                </c:pt>
                <c:pt idx="231">
                  <c:v>0.90220550611790629</c:v>
                </c:pt>
                <c:pt idx="232">
                  <c:v>0.90225464761376262</c:v>
                </c:pt>
                <c:pt idx="233">
                  <c:v>0.9031010682574937</c:v>
                </c:pt>
                <c:pt idx="234">
                  <c:v>0.90380598669623124</c:v>
                </c:pt>
                <c:pt idx="235">
                  <c:v>0.90313443396226201</c:v>
                </c:pt>
                <c:pt idx="236">
                  <c:v>0.90391244462901255</c:v>
                </c:pt>
                <c:pt idx="237">
                  <c:v>0.90261527777778161</c:v>
                </c:pt>
                <c:pt idx="238">
                  <c:v>0.9032089345172063</c:v>
                </c:pt>
                <c:pt idx="239">
                  <c:v>0.90385767738359479</c:v>
                </c:pt>
                <c:pt idx="240">
                  <c:v>0.9034136376248626</c:v>
                </c:pt>
                <c:pt idx="241">
                  <c:v>0.90326317980021775</c:v>
                </c:pt>
                <c:pt idx="242">
                  <c:v>0.9034564162971187</c:v>
                </c:pt>
                <c:pt idx="243">
                  <c:v>0.90293993055555666</c:v>
                </c:pt>
                <c:pt idx="244">
                  <c:v>0.90304189789123124</c:v>
                </c:pt>
                <c:pt idx="245">
                  <c:v>0.90393604651163129</c:v>
                </c:pt>
                <c:pt idx="246">
                  <c:v>0.90357019124168747</c:v>
                </c:pt>
                <c:pt idx="247">
                  <c:v>0.9040478797117496</c:v>
                </c:pt>
                <c:pt idx="248">
                  <c:v>0.90301437499999959</c:v>
                </c:pt>
                <c:pt idx="249">
                  <c:v>0.90277388888888765</c:v>
                </c:pt>
                <c:pt idx="250">
                  <c:v>0.90354829545454374</c:v>
                </c:pt>
                <c:pt idx="251">
                  <c:v>0.90389883592017573</c:v>
                </c:pt>
                <c:pt idx="252">
                  <c:v>0.90394936182019991</c:v>
                </c:pt>
                <c:pt idx="253">
                  <c:v>0.90291453940066246</c:v>
                </c:pt>
                <c:pt idx="254">
                  <c:v>0.90323938679244942</c:v>
                </c:pt>
                <c:pt idx="255">
                  <c:v>0.90367883869179466</c:v>
                </c:pt>
                <c:pt idx="256">
                  <c:v>0.90395094235033124</c:v>
                </c:pt>
                <c:pt idx="257">
                  <c:v>0.90262368055555664</c:v>
                </c:pt>
                <c:pt idx="258">
                  <c:v>0.90383009977826856</c:v>
                </c:pt>
                <c:pt idx="259">
                  <c:v>0.90386613082039957</c:v>
                </c:pt>
                <c:pt idx="260">
                  <c:v>0.87887424425635041</c:v>
                </c:pt>
                <c:pt idx="261">
                  <c:v>0.90387541574279373</c:v>
                </c:pt>
                <c:pt idx="262">
                  <c:v>0.90364356984478755</c:v>
                </c:pt>
                <c:pt idx="263">
                  <c:v>0.90391197280799351</c:v>
                </c:pt>
                <c:pt idx="264">
                  <c:v>0.90350450388026815</c:v>
                </c:pt>
                <c:pt idx="265">
                  <c:v>0.9037639966740566</c:v>
                </c:pt>
                <c:pt idx="266">
                  <c:v>0.90374161585366264</c:v>
                </c:pt>
                <c:pt idx="267">
                  <c:v>0.90404379157428161</c:v>
                </c:pt>
                <c:pt idx="268">
                  <c:v>0.90329787971175579</c:v>
                </c:pt>
                <c:pt idx="269">
                  <c:v>0.90381970620842544</c:v>
                </c:pt>
                <c:pt idx="270">
                  <c:v>0.90365819013303761</c:v>
                </c:pt>
                <c:pt idx="271">
                  <c:v>0.90437506929046252</c:v>
                </c:pt>
                <c:pt idx="272">
                  <c:v>0.90420170454545623</c:v>
                </c:pt>
                <c:pt idx="273">
                  <c:v>0.90359472006651853</c:v>
                </c:pt>
                <c:pt idx="274">
                  <c:v>0.90421040974529321</c:v>
                </c:pt>
                <c:pt idx="275">
                  <c:v>0.90411862527716247</c:v>
                </c:pt>
                <c:pt idx="276">
                  <c:v>0.90372657982261817</c:v>
                </c:pt>
                <c:pt idx="277">
                  <c:v>0.90414209579180627</c:v>
                </c:pt>
                <c:pt idx="278">
                  <c:v>0.90381735033259381</c:v>
                </c:pt>
                <c:pt idx="279">
                  <c:v>0.90325208102108701</c:v>
                </c:pt>
                <c:pt idx="280">
                  <c:v>0.90379358370288121</c:v>
                </c:pt>
                <c:pt idx="281">
                  <c:v>0.90375318736141852</c:v>
                </c:pt>
                <c:pt idx="282">
                  <c:v>0.90363219822813123</c:v>
                </c:pt>
                <c:pt idx="283">
                  <c:v>0.90357727524972498</c:v>
                </c:pt>
                <c:pt idx="284">
                  <c:v>0.90371646341463752</c:v>
                </c:pt>
                <c:pt idx="285">
                  <c:v>0.90378810975609958</c:v>
                </c:pt>
                <c:pt idx="286">
                  <c:v>0.90385157982261211</c:v>
                </c:pt>
                <c:pt idx="287">
                  <c:v>0.90417488913525579</c:v>
                </c:pt>
                <c:pt idx="288">
                  <c:v>0.90383363359201874</c:v>
                </c:pt>
                <c:pt idx="289">
                  <c:v>0.90406007751938178</c:v>
                </c:pt>
                <c:pt idx="290">
                  <c:v>0.90364065964523166</c:v>
                </c:pt>
                <c:pt idx="291">
                  <c:v>0.90356492516629927</c:v>
                </c:pt>
                <c:pt idx="292">
                  <c:v>0.9039151191796001</c:v>
                </c:pt>
                <c:pt idx="293">
                  <c:v>0.90343819367369371</c:v>
                </c:pt>
                <c:pt idx="294">
                  <c:v>0.90365749722838196</c:v>
                </c:pt>
                <c:pt idx="295">
                  <c:v>0.90270743055555691</c:v>
                </c:pt>
                <c:pt idx="296">
                  <c:v>0.90267097222222503</c:v>
                </c:pt>
                <c:pt idx="297">
                  <c:v>0.90344997228381319</c:v>
                </c:pt>
                <c:pt idx="298">
                  <c:v>0.90374632352941264</c:v>
                </c:pt>
                <c:pt idx="299">
                  <c:v>0.90298841564928178</c:v>
                </c:pt>
                <c:pt idx="300">
                  <c:v>0.9023043749999996</c:v>
                </c:pt>
                <c:pt idx="301">
                  <c:v>0.90208363459399421</c:v>
                </c:pt>
                <c:pt idx="302">
                  <c:v>0.90299944506104379</c:v>
                </c:pt>
                <c:pt idx="303">
                  <c:v>0.90347114317424959</c:v>
                </c:pt>
                <c:pt idx="304">
                  <c:v>0.90260569444444416</c:v>
                </c:pt>
                <c:pt idx="305">
                  <c:v>0.90325728357380664</c:v>
                </c:pt>
                <c:pt idx="306">
                  <c:v>0.90272680555555662</c:v>
                </c:pt>
                <c:pt idx="307">
                  <c:v>0.90276465277778162</c:v>
                </c:pt>
                <c:pt idx="308">
                  <c:v>0.90281354051054352</c:v>
                </c:pt>
                <c:pt idx="309">
                  <c:v>0.90286875</c:v>
                </c:pt>
                <c:pt idx="310">
                  <c:v>0.89836222067039351</c:v>
                </c:pt>
                <c:pt idx="311">
                  <c:v>0.88636935866983768</c:v>
                </c:pt>
                <c:pt idx="312">
                  <c:v>0.90261487236404414</c:v>
                </c:pt>
                <c:pt idx="313">
                  <c:v>0.90327781631520665</c:v>
                </c:pt>
                <c:pt idx="314">
                  <c:v>0.90343930155210628</c:v>
                </c:pt>
                <c:pt idx="315">
                  <c:v>0.902721597222225</c:v>
                </c:pt>
                <c:pt idx="316">
                  <c:v>0.902547638888888</c:v>
                </c:pt>
                <c:pt idx="317">
                  <c:v>0.90033751393533701</c:v>
                </c:pt>
                <c:pt idx="318">
                  <c:v>0.83038832720588163</c:v>
                </c:pt>
                <c:pt idx="319">
                  <c:v>0.57559544392523254</c:v>
                </c:pt>
                <c:pt idx="320">
                  <c:v>0.43974283536585362</c:v>
                </c:pt>
                <c:pt idx="321">
                  <c:v>0.36745077433628354</c:v>
                </c:pt>
                <c:pt idx="322">
                  <c:v>0.34435630841121501</c:v>
                </c:pt>
                <c:pt idx="323">
                  <c:v>0.34420560747663564</c:v>
                </c:pt>
                <c:pt idx="324">
                  <c:v>0.34435786604361401</c:v>
                </c:pt>
                <c:pt idx="325">
                  <c:v>0.34805694444444457</c:v>
                </c:pt>
                <c:pt idx="326">
                  <c:v>0.34368866822429983</c:v>
                </c:pt>
                <c:pt idx="327">
                  <c:v>0.34423637071651064</c:v>
                </c:pt>
                <c:pt idx="328">
                  <c:v>0.34430295950155748</c:v>
                </c:pt>
                <c:pt idx="329">
                  <c:v>0.34404238281250021</c:v>
                </c:pt>
                <c:pt idx="330">
                  <c:v>0.34418302180685401</c:v>
                </c:pt>
                <c:pt idx="331">
                  <c:v>0.34432632398753915</c:v>
                </c:pt>
                <c:pt idx="332">
                  <c:v>0.34605088141025714</c:v>
                </c:pt>
                <c:pt idx="333">
                  <c:v>0.34389583333333312</c:v>
                </c:pt>
                <c:pt idx="334">
                  <c:v>0.34419567757009312</c:v>
                </c:pt>
                <c:pt idx="335">
                  <c:v>0.34458625389408165</c:v>
                </c:pt>
                <c:pt idx="336">
                  <c:v>0.34439615683229818</c:v>
                </c:pt>
                <c:pt idx="337">
                  <c:v>0.34442542834891021</c:v>
                </c:pt>
                <c:pt idx="338">
                  <c:v>0.34421767912772583</c:v>
                </c:pt>
                <c:pt idx="339">
                  <c:v>0.34563916925465854</c:v>
                </c:pt>
                <c:pt idx="340">
                  <c:v>0.33508658637873801</c:v>
                </c:pt>
                <c:pt idx="341">
                  <c:v>0.32751188524590236</c:v>
                </c:pt>
                <c:pt idx="342">
                  <c:v>0.32654481907894795</c:v>
                </c:pt>
                <c:pt idx="343">
                  <c:v>0.32645744243421082</c:v>
                </c:pt>
                <c:pt idx="344">
                  <c:v>0.32653217213114771</c:v>
                </c:pt>
                <c:pt idx="345">
                  <c:v>0.32676500822368437</c:v>
                </c:pt>
                <c:pt idx="346">
                  <c:v>0.41350400000000082</c:v>
                </c:pt>
                <c:pt idx="347">
                  <c:v>0.56578165137614667</c:v>
                </c:pt>
                <c:pt idx="348">
                  <c:v>0.61916911764705962</c:v>
                </c:pt>
                <c:pt idx="349">
                  <c:v>0.63667838748018846</c:v>
                </c:pt>
                <c:pt idx="350">
                  <c:v>0.64617815420560665</c:v>
                </c:pt>
                <c:pt idx="351">
                  <c:v>0.6418087774294694</c:v>
                </c:pt>
                <c:pt idx="352">
                  <c:v>0.64325136932707505</c:v>
                </c:pt>
                <c:pt idx="353">
                  <c:v>0.63747033227848227</c:v>
                </c:pt>
                <c:pt idx="354">
                  <c:v>0.63563065476190661</c:v>
                </c:pt>
                <c:pt idx="355">
                  <c:v>0.64382753906250045</c:v>
                </c:pt>
                <c:pt idx="356">
                  <c:v>0.64085200471698123</c:v>
                </c:pt>
                <c:pt idx="357">
                  <c:v>0.64032665094339425</c:v>
                </c:pt>
                <c:pt idx="358">
                  <c:v>0.63834128548895663</c:v>
                </c:pt>
                <c:pt idx="359">
                  <c:v>0.63684845483360086</c:v>
                </c:pt>
                <c:pt idx="360">
                  <c:v>0.63839514218009452</c:v>
                </c:pt>
                <c:pt idx="361">
                  <c:v>0.63672359572784998</c:v>
                </c:pt>
                <c:pt idx="362">
                  <c:v>0.63938917322834421</c:v>
                </c:pt>
                <c:pt idx="363">
                  <c:v>0.64870790207006301</c:v>
                </c:pt>
                <c:pt idx="364">
                  <c:v>0.64839602713178179</c:v>
                </c:pt>
                <c:pt idx="365">
                  <c:v>0.63890964566928843</c:v>
                </c:pt>
                <c:pt idx="366">
                  <c:v>0.63482509920635044</c:v>
                </c:pt>
                <c:pt idx="367">
                  <c:v>0.63594086767036306</c:v>
                </c:pt>
                <c:pt idx="368">
                  <c:v>0.64488952808112543</c:v>
                </c:pt>
                <c:pt idx="369">
                  <c:v>0.63759054107424951</c:v>
                </c:pt>
                <c:pt idx="370">
                  <c:v>0.64242447100313194</c:v>
                </c:pt>
                <c:pt idx="371">
                  <c:v>0.63399026232114453</c:v>
                </c:pt>
                <c:pt idx="372">
                  <c:v>0.63971373820754374</c:v>
                </c:pt>
                <c:pt idx="373">
                  <c:v>0.6335293590764316</c:v>
                </c:pt>
                <c:pt idx="374">
                  <c:v>0.64165051020408237</c:v>
                </c:pt>
                <c:pt idx="375">
                  <c:v>0.63520039682539375</c:v>
                </c:pt>
                <c:pt idx="376">
                  <c:v>0.63740723892405005</c:v>
                </c:pt>
                <c:pt idx="377">
                  <c:v>0.64089750393081923</c:v>
                </c:pt>
                <c:pt idx="378">
                  <c:v>0.64558707098283752</c:v>
                </c:pt>
                <c:pt idx="379">
                  <c:v>0.6352051587301567</c:v>
                </c:pt>
                <c:pt idx="380">
                  <c:v>0.63724980221518901</c:v>
                </c:pt>
                <c:pt idx="381">
                  <c:v>0.64091003937007573</c:v>
                </c:pt>
                <c:pt idx="382">
                  <c:v>0.64360269292604422</c:v>
                </c:pt>
                <c:pt idx="383">
                  <c:v>0.6461160575427688</c:v>
                </c:pt>
                <c:pt idx="384">
                  <c:v>0.63669264240506318</c:v>
                </c:pt>
                <c:pt idx="385">
                  <c:v>0.64338086854460053</c:v>
                </c:pt>
                <c:pt idx="386">
                  <c:v>0.63915629921260009</c:v>
                </c:pt>
                <c:pt idx="387">
                  <c:v>0.64236099137931268</c:v>
                </c:pt>
                <c:pt idx="388">
                  <c:v>0.63998996062991875</c:v>
                </c:pt>
                <c:pt idx="389">
                  <c:v>0.64530986739469465</c:v>
                </c:pt>
                <c:pt idx="390">
                  <c:v>0.63499027777777572</c:v>
                </c:pt>
                <c:pt idx="391">
                  <c:v>0.6328494816586947</c:v>
                </c:pt>
                <c:pt idx="392">
                  <c:v>0.64260305642633186</c:v>
                </c:pt>
                <c:pt idx="393">
                  <c:v>0.63685959715640073</c:v>
                </c:pt>
                <c:pt idx="394">
                  <c:v>0.64123093553458843</c:v>
                </c:pt>
                <c:pt idx="395">
                  <c:v>0.63282872213375696</c:v>
                </c:pt>
                <c:pt idx="396">
                  <c:v>0.62904223515248803</c:v>
                </c:pt>
                <c:pt idx="397">
                  <c:v>0.63584950396825679</c:v>
                </c:pt>
                <c:pt idx="398">
                  <c:v>0.63721884889240621</c:v>
                </c:pt>
                <c:pt idx="399">
                  <c:v>0.63558330031695576</c:v>
                </c:pt>
                <c:pt idx="400">
                  <c:v>0.6377440664556947</c:v>
                </c:pt>
                <c:pt idx="401">
                  <c:v>0.64995327287066262</c:v>
                </c:pt>
                <c:pt idx="402">
                  <c:v>0.64152384222920045</c:v>
                </c:pt>
                <c:pt idx="403">
                  <c:v>0.64316416015624955</c:v>
                </c:pt>
                <c:pt idx="404">
                  <c:v>0.64259831240188237</c:v>
                </c:pt>
                <c:pt idx="405">
                  <c:v>0.6396683070866126</c:v>
                </c:pt>
                <c:pt idx="406">
                  <c:v>0.64539118564742504</c:v>
                </c:pt>
                <c:pt idx="407">
                  <c:v>0.6394650039432187</c:v>
                </c:pt>
                <c:pt idx="408">
                  <c:v>0.64160141509433843</c:v>
                </c:pt>
                <c:pt idx="409">
                  <c:v>0.65033963178294352</c:v>
                </c:pt>
                <c:pt idx="410">
                  <c:v>0.64877828538102544</c:v>
                </c:pt>
                <c:pt idx="411">
                  <c:v>0.65174777820710694</c:v>
                </c:pt>
                <c:pt idx="412">
                  <c:v>0.655534615384613</c:v>
                </c:pt>
                <c:pt idx="413">
                  <c:v>0.65020752708978191</c:v>
                </c:pt>
                <c:pt idx="414">
                  <c:v>0.651613970588238</c:v>
                </c:pt>
                <c:pt idx="415">
                  <c:v>0.65016046511628123</c:v>
                </c:pt>
                <c:pt idx="416">
                  <c:v>0.65148297213622497</c:v>
                </c:pt>
                <c:pt idx="417">
                  <c:v>0.65122242647058859</c:v>
                </c:pt>
                <c:pt idx="418">
                  <c:v>0.64754478193146248</c:v>
                </c:pt>
                <c:pt idx="419">
                  <c:v>0.52210873868778263</c:v>
                </c:pt>
                <c:pt idx="420">
                  <c:v>0.29438295454545538</c:v>
                </c:pt>
                <c:pt idx="421">
                  <c:v>0.2947356295620438</c:v>
                </c:pt>
                <c:pt idx="422">
                  <c:v>0.30379335793357926</c:v>
                </c:pt>
                <c:pt idx="423">
                  <c:v>0.29989687500000051</c:v>
                </c:pt>
                <c:pt idx="424">
                  <c:v>0.3068859265734265</c:v>
                </c:pt>
                <c:pt idx="425">
                  <c:v>0.32198979166666736</c:v>
                </c:pt>
                <c:pt idx="426">
                  <c:v>0.32381997508305693</c:v>
                </c:pt>
                <c:pt idx="427">
                  <c:v>0.32440449669967053</c:v>
                </c:pt>
                <c:pt idx="428">
                  <c:v>0.31104887543252596</c:v>
                </c:pt>
                <c:pt idx="429">
                  <c:v>0.30130538256227773</c:v>
                </c:pt>
                <c:pt idx="430">
                  <c:v>0.32034874131944507</c:v>
                </c:pt>
                <c:pt idx="431">
                  <c:v>0.31279639175257773</c:v>
                </c:pt>
                <c:pt idx="432">
                  <c:v>0.30825542534722211</c:v>
                </c:pt>
                <c:pt idx="433">
                  <c:v>0.30385749113475236</c:v>
                </c:pt>
                <c:pt idx="434">
                  <c:v>0.29154227941176436</c:v>
                </c:pt>
                <c:pt idx="435">
                  <c:v>0.30080267857142901</c:v>
                </c:pt>
                <c:pt idx="436">
                  <c:v>0.30138945729537403</c:v>
                </c:pt>
                <c:pt idx="437">
                  <c:v>0.30079174107142875</c:v>
                </c:pt>
                <c:pt idx="438">
                  <c:v>0.30986402329749113</c:v>
                </c:pt>
                <c:pt idx="439">
                  <c:v>0.28250723938223937</c:v>
                </c:pt>
                <c:pt idx="440">
                  <c:v>0.28381839622641541</c:v>
                </c:pt>
                <c:pt idx="441">
                  <c:v>0.29389148351648331</c:v>
                </c:pt>
                <c:pt idx="442">
                  <c:v>0.29348973540146023</c:v>
                </c:pt>
                <c:pt idx="443">
                  <c:v>0.29355906593406672</c:v>
                </c:pt>
                <c:pt idx="444">
                  <c:v>0.27854198841698813</c:v>
                </c:pt>
                <c:pt idx="445">
                  <c:v>0.27111783596837935</c:v>
                </c:pt>
                <c:pt idx="446">
                  <c:v>0.28580474624060165</c:v>
                </c:pt>
                <c:pt idx="447">
                  <c:v>0.29420383522727273</c:v>
                </c:pt>
                <c:pt idx="448">
                  <c:v>0.27904038461538433</c:v>
                </c:pt>
                <c:pt idx="449">
                  <c:v>0.27813610038610065</c:v>
                </c:pt>
                <c:pt idx="450">
                  <c:v>0.26408739837398382</c:v>
                </c:pt>
                <c:pt idx="451">
                  <c:v>0.27766085271317875</c:v>
                </c:pt>
                <c:pt idx="452">
                  <c:v>0.29402121350364957</c:v>
                </c:pt>
                <c:pt idx="453">
                  <c:v>0.29439210766423402</c:v>
                </c:pt>
                <c:pt idx="454">
                  <c:v>0.29446008211678831</c:v>
                </c:pt>
                <c:pt idx="455">
                  <c:v>0.29081941881918832</c:v>
                </c:pt>
                <c:pt idx="456">
                  <c:v>0.31233019713261673</c:v>
                </c:pt>
                <c:pt idx="457">
                  <c:v>0.31939681208053688</c:v>
                </c:pt>
                <c:pt idx="458">
                  <c:v>0.32092683946488376</c:v>
                </c:pt>
                <c:pt idx="459">
                  <c:v>0.32323588039867152</c:v>
                </c:pt>
                <c:pt idx="460">
                  <c:v>0.31504948805460786</c:v>
                </c:pt>
                <c:pt idx="461">
                  <c:v>0.30166570284697508</c:v>
                </c:pt>
                <c:pt idx="462">
                  <c:v>0.3081576655052265</c:v>
                </c:pt>
                <c:pt idx="463">
                  <c:v>0.3141551797945209</c:v>
                </c:pt>
                <c:pt idx="464">
                  <c:v>0.31134875444839877</c:v>
                </c:pt>
                <c:pt idx="465">
                  <c:v>0.30527200704225416</c:v>
                </c:pt>
                <c:pt idx="466">
                  <c:v>0.29683641696750962</c:v>
                </c:pt>
                <c:pt idx="467">
                  <c:v>0.29225873161764726</c:v>
                </c:pt>
                <c:pt idx="468">
                  <c:v>0.30183852313167286</c:v>
                </c:pt>
                <c:pt idx="469">
                  <c:v>0.30175357142857134</c:v>
                </c:pt>
                <c:pt idx="470">
                  <c:v>0.30183874555160151</c:v>
                </c:pt>
                <c:pt idx="471">
                  <c:v>0.29361034798534846</c:v>
                </c:pt>
                <c:pt idx="472">
                  <c:v>0.28685269607843145</c:v>
                </c:pt>
                <c:pt idx="473">
                  <c:v>0.29366947992700726</c:v>
                </c:pt>
                <c:pt idx="474">
                  <c:v>0.29517113636363634</c:v>
                </c:pt>
                <c:pt idx="475">
                  <c:v>0.29695335144927498</c:v>
                </c:pt>
                <c:pt idx="476">
                  <c:v>0.28092816091954048</c:v>
                </c:pt>
                <c:pt idx="477">
                  <c:v>0.27186363636363631</c:v>
                </c:pt>
                <c:pt idx="478">
                  <c:v>0.2856567199248124</c:v>
                </c:pt>
                <c:pt idx="479">
                  <c:v>0.33965427740863846</c:v>
                </c:pt>
                <c:pt idx="480">
                  <c:v>0.63211758814102459</c:v>
                </c:pt>
                <c:pt idx="481">
                  <c:v>0.6290358721864947</c:v>
                </c:pt>
                <c:pt idx="482">
                  <c:v>0.61750326797385569</c:v>
                </c:pt>
                <c:pt idx="483">
                  <c:v>0.64776577102803801</c:v>
                </c:pt>
                <c:pt idx="484">
                  <c:v>0.65791797473200631</c:v>
                </c:pt>
                <c:pt idx="485">
                  <c:v>0.64132226247986923</c:v>
                </c:pt>
                <c:pt idx="486">
                  <c:v>0.64748391185647503</c:v>
                </c:pt>
                <c:pt idx="487">
                  <c:v>0.64094339622641305</c:v>
                </c:pt>
                <c:pt idx="488">
                  <c:v>0.64563933307332588</c:v>
                </c:pt>
                <c:pt idx="489">
                  <c:v>0.64519933489828196</c:v>
                </c:pt>
                <c:pt idx="490">
                  <c:v>0.65110748839009425</c:v>
                </c:pt>
                <c:pt idx="491">
                  <c:v>0.6521977395672317</c:v>
                </c:pt>
                <c:pt idx="492">
                  <c:v>0.643319553291538</c:v>
                </c:pt>
                <c:pt idx="493">
                  <c:v>0.64124223663521929</c:v>
                </c:pt>
                <c:pt idx="494">
                  <c:v>0.6500036878882004</c:v>
                </c:pt>
                <c:pt idx="495">
                  <c:v>0.65489736943164378</c:v>
                </c:pt>
                <c:pt idx="496">
                  <c:v>0.65644660659509479</c:v>
                </c:pt>
                <c:pt idx="497">
                  <c:v>0.64494375978090623</c:v>
                </c:pt>
                <c:pt idx="498">
                  <c:v>0.64001092519684999</c:v>
                </c:pt>
              </c:numCache>
            </c:numRef>
          </c:yVal>
        </c:ser>
        <c:axId val="55536640"/>
        <c:axId val="55567488"/>
      </c:scatterChart>
      <c:valAx>
        <c:axId val="55536640"/>
        <c:scaling>
          <c:orientation val="minMax"/>
          <c:max val="5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Cycles</a:t>
                </a:r>
                <a:r>
                  <a:rPr lang="es-E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simulated</a:t>
                </a:r>
                <a:endParaRPr lang="es-ES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minorTickMark val="out"/>
        <c:tickLblPos val="nextTo"/>
        <c:spPr>
          <a:ln>
            <a:solidFill>
              <a:srgbClr val="9E8518">
                <a:shade val="95000"/>
                <a:satMod val="105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es-ES"/>
          </a:p>
        </c:txPr>
        <c:crossAx val="55567488"/>
        <c:crosses val="autoZero"/>
        <c:crossBetween val="midCat"/>
        <c:majorUnit val="100"/>
      </c:valAx>
      <c:valAx>
        <c:axId val="55567488"/>
        <c:scaling>
          <c:orientation val="minMax"/>
        </c:scaling>
        <c:axPos val="l"/>
        <c:majorGridlines>
          <c:spPr>
            <a:ln>
              <a:solidFill>
                <a:srgbClr val="9E8518">
                  <a:shade val="95000"/>
                  <a:satMod val="10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Throughput</a:t>
                </a:r>
                <a:endParaRPr lang="es-ES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minorTickMark val="out"/>
        <c:tickLblPos val="nextTo"/>
        <c:spPr>
          <a:ln>
            <a:solidFill>
              <a:srgbClr val="9E8518">
                <a:shade val="95000"/>
                <a:satMod val="105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es-ES"/>
          </a:p>
        </c:txPr>
        <c:crossAx val="55536640"/>
        <c:crosses val="autoZero"/>
        <c:crossBetween val="midCat"/>
        <c:majorUnit val="0.2"/>
      </c:valAx>
    </c:plotArea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Hoja1!$A$2:$A$5</c:f>
              <c:strCache>
                <c:ptCount val="4"/>
                <c:pt idx="0">
                  <c:v>Link</c:v>
                </c:pt>
                <c:pt idx="1">
                  <c:v>Crossbar</c:v>
                </c:pt>
                <c:pt idx="2">
                  <c:v>Buffer</c:v>
                </c:pt>
                <c:pt idx="3">
                  <c:v>Arbiter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es-ES"/>
        </a:p>
      </c:txPr>
    </c:legend>
    <c:plotVisOnly val="1"/>
  </c:chart>
  <c:txPr>
    <a:bodyPr/>
    <a:lstStyle/>
    <a:p>
      <a:pPr>
        <a:defRPr sz="10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6.9727774960267025E-2"/>
          <c:y val="2.0453620403281164E-2"/>
          <c:w val="0.91855201700655631"/>
          <c:h val="0.80366501703486493"/>
        </c:manualLayout>
      </c:layout>
      <c:barChart>
        <c:barDir val="col"/>
        <c:grouping val="clustered"/>
        <c:ser>
          <c:idx val="0"/>
          <c:order val="0"/>
          <c:tx>
            <c:strRef>
              <c:f>RUBY_CYCLE!$A$28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RUBY_CYCLE!$X$28:$AS$28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RUBY_CYCLE!$A$31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RUBY_CYCLE!$X$31:$AS$31</c:f>
              <c:numCache>
                <c:formatCode>General</c:formatCode>
                <c:ptCount val="22"/>
                <c:pt idx="0">
                  <c:v>1.3962649030681511</c:v>
                </c:pt>
                <c:pt idx="1">
                  <c:v>1.0748763669427195</c:v>
                </c:pt>
                <c:pt idx="2">
                  <c:v>1.0167063192023778</c:v>
                </c:pt>
                <c:pt idx="3">
                  <c:v>1.1271152971249474</c:v>
                </c:pt>
                <c:pt idx="4">
                  <c:v>1.0887554330939169</c:v>
                </c:pt>
                <c:pt idx="5">
                  <c:v>1.8860899552905821</c:v>
                </c:pt>
                <c:pt idx="6">
                  <c:v>1.8137061413482922</c:v>
                </c:pt>
                <c:pt idx="7">
                  <c:v>2.3189465878277185</c:v>
                </c:pt>
                <c:pt idx="8">
                  <c:v>1.1383078002599341</c:v>
                </c:pt>
                <c:pt idx="9">
                  <c:v>1.1028175912106941</c:v>
                </c:pt>
                <c:pt idx="10">
                  <c:v>1.1038606455985138</c:v>
                </c:pt>
                <c:pt idx="11">
                  <c:v>1.2176196259165277</c:v>
                </c:pt>
                <c:pt idx="12">
                  <c:v>1.9630735290202954</c:v>
                </c:pt>
                <c:pt idx="13">
                  <c:v>1.6150130024715361</c:v>
                </c:pt>
                <c:pt idx="14">
                  <c:v>1.785362777967509</c:v>
                </c:pt>
                <c:pt idx="15">
                  <c:v>1.9192814063338361</c:v>
                </c:pt>
                <c:pt idx="16">
                  <c:v>1.0156621079331798</c:v>
                </c:pt>
                <c:pt idx="17">
                  <c:v>1.0864616933680118</c:v>
                </c:pt>
                <c:pt idx="18">
                  <c:v>1.0165964551631717</c:v>
                </c:pt>
                <c:pt idx="19">
                  <c:v>1.6340152811992141</c:v>
                </c:pt>
                <c:pt idx="21">
                  <c:v>1.3642966086995436</c:v>
                </c:pt>
              </c:numCache>
            </c:numRef>
          </c:val>
        </c:ser>
        <c:ser>
          <c:idx val="3"/>
          <c:order val="2"/>
          <c:tx>
            <c:strRef>
              <c:f>RUBY_CYCLE!$A$32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RUBY_CYCLE!$X$32:$AS$32</c:f>
              <c:numCache>
                <c:formatCode>General</c:formatCode>
                <c:ptCount val="22"/>
                <c:pt idx="0">
                  <c:v>1.4537977041985386</c:v>
                </c:pt>
                <c:pt idx="1">
                  <c:v>1.0769702381836974</c:v>
                </c:pt>
                <c:pt idx="2">
                  <c:v>1.0172308738231044</c:v>
                </c:pt>
                <c:pt idx="3">
                  <c:v>1.1383261051722775</c:v>
                </c:pt>
                <c:pt idx="4">
                  <c:v>1.0945811909638501</c:v>
                </c:pt>
                <c:pt idx="5">
                  <c:v>1.9595567483138605</c:v>
                </c:pt>
                <c:pt idx="6">
                  <c:v>1.8867906073129868</c:v>
                </c:pt>
                <c:pt idx="7">
                  <c:v>2.3869777496557152</c:v>
                </c:pt>
                <c:pt idx="8">
                  <c:v>1.1455665159514379</c:v>
                </c:pt>
                <c:pt idx="9">
                  <c:v>1.1149085442792221</c:v>
                </c:pt>
                <c:pt idx="10">
                  <c:v>1.1064257406305265</c:v>
                </c:pt>
                <c:pt idx="11">
                  <c:v>1.2447099754672342</c:v>
                </c:pt>
                <c:pt idx="12">
                  <c:v>2.1167161730531241</c:v>
                </c:pt>
                <c:pt idx="13">
                  <c:v>1.6968645178930462</c:v>
                </c:pt>
                <c:pt idx="14">
                  <c:v>1.9235976910273196</c:v>
                </c:pt>
                <c:pt idx="15">
                  <c:v>2.0209351926119652</c:v>
                </c:pt>
                <c:pt idx="16">
                  <c:v>1.0170193896591078</c:v>
                </c:pt>
                <c:pt idx="17">
                  <c:v>1.0923217882272098</c:v>
                </c:pt>
                <c:pt idx="18">
                  <c:v>1.0179265615312061</c:v>
                </c:pt>
                <c:pt idx="19">
                  <c:v>1.7525733521943452</c:v>
                </c:pt>
                <c:pt idx="21">
                  <c:v>1.4013077887339418</c:v>
                </c:pt>
              </c:numCache>
            </c:numRef>
          </c:val>
        </c:ser>
        <c:axId val="55886976"/>
        <c:axId val="55888512"/>
      </c:barChart>
      <c:catAx>
        <c:axId val="55886976"/>
        <c:scaling>
          <c:orientation val="minMax"/>
        </c:scaling>
        <c:axPos val="b"/>
        <c:tickLblPos val="nextTo"/>
        <c:crossAx val="55888512"/>
        <c:crosses val="autoZero"/>
        <c:auto val="1"/>
        <c:lblAlgn val="ctr"/>
        <c:lblOffset val="100"/>
      </c:catAx>
      <c:valAx>
        <c:axId val="55888512"/>
        <c:scaling>
          <c:orientation val="minMax"/>
          <c:max val="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RUBY Normalized Execution Time</a:t>
                </a:r>
              </a:p>
            </c:rich>
          </c:tx>
          <c:layout/>
        </c:title>
        <c:numFmt formatCode="General" sourceLinked="1"/>
        <c:tickLblPos val="nextTo"/>
        <c:crossAx val="5588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22239993438324"/>
          <c:y val="7.3163483874860505E-2"/>
          <c:w val="0.1856008721566054"/>
          <c:h val="0.19045392145919141"/>
        </c:manualLayout>
      </c:layout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6.9727774960267053E-2"/>
          <c:y val="2.0453620403281175E-2"/>
          <c:w val="0.91855201700655631"/>
          <c:h val="0.80366501703486515"/>
        </c:manualLayout>
      </c:layout>
      <c:barChart>
        <c:barDir val="col"/>
        <c:grouping val="clustered"/>
        <c:ser>
          <c:idx val="0"/>
          <c:order val="0"/>
          <c:tx>
            <c:strRef>
              <c:f>RUBY_CYCLE!$A$28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RUBY_CYCLE!$X$28:$AS$28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RUBY_CYCLE!$A$31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RUBY_CYCLE!$X$31:$AS$31</c:f>
              <c:numCache>
                <c:formatCode>General</c:formatCode>
                <c:ptCount val="22"/>
                <c:pt idx="0">
                  <c:v>1.3962649030681511</c:v>
                </c:pt>
                <c:pt idx="1">
                  <c:v>1.0748763669427199</c:v>
                </c:pt>
                <c:pt idx="2">
                  <c:v>1.0167063192023778</c:v>
                </c:pt>
                <c:pt idx="3">
                  <c:v>1.127115297124947</c:v>
                </c:pt>
                <c:pt idx="4">
                  <c:v>1.0887554330939173</c:v>
                </c:pt>
                <c:pt idx="5">
                  <c:v>1.8860899552905821</c:v>
                </c:pt>
                <c:pt idx="6">
                  <c:v>1.8137061413482922</c:v>
                </c:pt>
                <c:pt idx="7">
                  <c:v>2.3189465878277185</c:v>
                </c:pt>
                <c:pt idx="8">
                  <c:v>1.1383078002599341</c:v>
                </c:pt>
                <c:pt idx="9">
                  <c:v>1.1028175912106941</c:v>
                </c:pt>
                <c:pt idx="10">
                  <c:v>1.1038606455985138</c:v>
                </c:pt>
                <c:pt idx="11">
                  <c:v>1.2176196259165277</c:v>
                </c:pt>
                <c:pt idx="12">
                  <c:v>1.9630735290202963</c:v>
                </c:pt>
                <c:pt idx="13">
                  <c:v>1.6150130024715361</c:v>
                </c:pt>
                <c:pt idx="14">
                  <c:v>1.785362777967509</c:v>
                </c:pt>
                <c:pt idx="15">
                  <c:v>1.9192814063338361</c:v>
                </c:pt>
                <c:pt idx="16">
                  <c:v>1.0156621079331798</c:v>
                </c:pt>
                <c:pt idx="17">
                  <c:v>1.0864616933680118</c:v>
                </c:pt>
                <c:pt idx="18">
                  <c:v>1.0165964551631712</c:v>
                </c:pt>
                <c:pt idx="19">
                  <c:v>1.6340152811992141</c:v>
                </c:pt>
                <c:pt idx="21">
                  <c:v>1.3642966086995436</c:v>
                </c:pt>
              </c:numCache>
            </c:numRef>
          </c:val>
        </c:ser>
        <c:ser>
          <c:idx val="3"/>
          <c:order val="2"/>
          <c:tx>
            <c:strRef>
              <c:f>RUBY_CYCLE!$A$32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RUBY_CYCLE!$X$3:$AS$3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RUBY_CYCLE!$X$32:$AS$32</c:f>
              <c:numCache>
                <c:formatCode>General</c:formatCode>
                <c:ptCount val="22"/>
                <c:pt idx="0">
                  <c:v>1.4537977041985386</c:v>
                </c:pt>
                <c:pt idx="1">
                  <c:v>1.0769702381836974</c:v>
                </c:pt>
                <c:pt idx="2">
                  <c:v>1.0172308738231044</c:v>
                </c:pt>
                <c:pt idx="3">
                  <c:v>1.1383261051722775</c:v>
                </c:pt>
                <c:pt idx="4">
                  <c:v>1.0945811909638501</c:v>
                </c:pt>
                <c:pt idx="5">
                  <c:v>1.9595567483138605</c:v>
                </c:pt>
                <c:pt idx="6">
                  <c:v>1.8867906073129861</c:v>
                </c:pt>
                <c:pt idx="7">
                  <c:v>2.3869777496557152</c:v>
                </c:pt>
                <c:pt idx="8">
                  <c:v>1.1455665159514379</c:v>
                </c:pt>
                <c:pt idx="9">
                  <c:v>1.1149085442792221</c:v>
                </c:pt>
                <c:pt idx="10">
                  <c:v>1.1064257406305265</c:v>
                </c:pt>
                <c:pt idx="11">
                  <c:v>1.2447099754672342</c:v>
                </c:pt>
                <c:pt idx="12">
                  <c:v>2.1167161730531223</c:v>
                </c:pt>
                <c:pt idx="13">
                  <c:v>1.6968645178930462</c:v>
                </c:pt>
                <c:pt idx="14">
                  <c:v>1.9235976910273196</c:v>
                </c:pt>
                <c:pt idx="15">
                  <c:v>2.0209351926119652</c:v>
                </c:pt>
                <c:pt idx="16">
                  <c:v>1.0170193896591078</c:v>
                </c:pt>
                <c:pt idx="17">
                  <c:v>1.0923217882272098</c:v>
                </c:pt>
                <c:pt idx="18">
                  <c:v>1.0179265615312061</c:v>
                </c:pt>
                <c:pt idx="19">
                  <c:v>1.7525733521943447</c:v>
                </c:pt>
                <c:pt idx="21">
                  <c:v>1.4013077887339418</c:v>
                </c:pt>
              </c:numCache>
            </c:numRef>
          </c:val>
        </c:ser>
        <c:axId val="55947648"/>
        <c:axId val="55949184"/>
      </c:barChart>
      <c:catAx>
        <c:axId val="55947648"/>
        <c:scaling>
          <c:orientation val="minMax"/>
        </c:scaling>
        <c:axPos val="b"/>
        <c:tickLblPos val="nextTo"/>
        <c:crossAx val="55949184"/>
        <c:crosses val="autoZero"/>
        <c:auto val="1"/>
        <c:lblAlgn val="ctr"/>
        <c:lblOffset val="100"/>
      </c:catAx>
      <c:valAx>
        <c:axId val="55949184"/>
        <c:scaling>
          <c:orientation val="minMax"/>
          <c:max val="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RUBY Normalized Execution Time</a:t>
                </a:r>
              </a:p>
            </c:rich>
          </c:tx>
          <c:layout/>
        </c:title>
        <c:numFmt formatCode="General" sourceLinked="1"/>
        <c:tickLblPos val="nextTo"/>
        <c:crossAx val="5594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22239993438324"/>
          <c:y val="7.3163483874860533E-2"/>
          <c:w val="0.1856008721566054"/>
          <c:h val="0.19045392145919141"/>
        </c:manualLayout>
      </c:layout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autoTitleDeleted val="1"/>
    <c:plotArea>
      <c:layout>
        <c:manualLayout>
          <c:layoutTarget val="inner"/>
          <c:xMode val="edge"/>
          <c:yMode val="edge"/>
          <c:x val="8.4012854512977533E-2"/>
          <c:y val="2.0453620403281175E-2"/>
          <c:w val="0.91492223953776608"/>
          <c:h val="0.80366501703486448"/>
        </c:manualLayout>
      </c:layout>
      <c:barChart>
        <c:barDir val="col"/>
        <c:grouping val="clustered"/>
        <c:ser>
          <c:idx val="0"/>
          <c:order val="0"/>
          <c:tx>
            <c:strRef>
              <c:f>Cyclessec!$A$28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Cyclessec!$Y$28:$AT$28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Cyclessec!$A$31</c:f>
              <c:strCache>
                <c:ptCount val="1"/>
                <c:pt idx="0">
                  <c:v>TOPAZ_SIMPLE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Cyclessec!$Y$31:$AT$31</c:f>
              <c:numCache>
                <c:formatCode>General</c:formatCode>
                <c:ptCount val="22"/>
                <c:pt idx="0">
                  <c:v>0.78997444949606299</c:v>
                </c:pt>
                <c:pt idx="1">
                  <c:v>0.99071467575949623</c:v>
                </c:pt>
                <c:pt idx="2">
                  <c:v>0.88641072070852556</c:v>
                </c:pt>
                <c:pt idx="3">
                  <c:v>0.94416379074682932</c:v>
                </c:pt>
                <c:pt idx="4">
                  <c:v>0.36497607653483627</c:v>
                </c:pt>
                <c:pt idx="5">
                  <c:v>0.22723795286227844</c:v>
                </c:pt>
                <c:pt idx="6">
                  <c:v>0.51846615352746472</c:v>
                </c:pt>
                <c:pt idx="7">
                  <c:v>0.51702789933417781</c:v>
                </c:pt>
                <c:pt idx="8">
                  <c:v>0.57155853008499014</c:v>
                </c:pt>
                <c:pt idx="9">
                  <c:v>0.74474428609662691</c:v>
                </c:pt>
                <c:pt idx="10">
                  <c:v>0.63127919199274352</c:v>
                </c:pt>
                <c:pt idx="11">
                  <c:v>0.73371112594527477</c:v>
                </c:pt>
                <c:pt idx="12">
                  <c:v>0.68220379205497572</c:v>
                </c:pt>
                <c:pt idx="13">
                  <c:v>0.86316484703637364</c:v>
                </c:pt>
                <c:pt idx="14">
                  <c:v>0.6350041516513768</c:v>
                </c:pt>
                <c:pt idx="15">
                  <c:v>0.83269658218024623</c:v>
                </c:pt>
                <c:pt idx="16">
                  <c:v>0.83786305770623359</c:v>
                </c:pt>
                <c:pt idx="17">
                  <c:v>0.61997477271237511</c:v>
                </c:pt>
                <c:pt idx="18">
                  <c:v>0.88770941075806331</c:v>
                </c:pt>
                <c:pt idx="19">
                  <c:v>0.57701102252461178</c:v>
                </c:pt>
                <c:pt idx="21">
                  <c:v>0.65889402016701382</c:v>
                </c:pt>
              </c:numCache>
            </c:numRef>
          </c:val>
        </c:ser>
        <c:ser>
          <c:idx val="4"/>
          <c:order val="2"/>
          <c:tx>
            <c:strRef>
              <c:f>Cyclessec!$A$32</c:f>
              <c:strCache>
                <c:ptCount val="1"/>
                <c:pt idx="0">
                  <c:v>TOPAZ_COMPLEX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Cyclessec!$Y$3:$AT$3</c:f>
              <c:strCache>
                <c:ptCount val="22"/>
                <c:pt idx="0">
                  <c:v>astar</c:v>
                </c:pt>
                <c:pt idx="1">
                  <c:v>hmmer</c:v>
                </c:pt>
                <c:pt idx="2">
                  <c:v>lbm</c:v>
                </c:pt>
                <c:pt idx="3">
                  <c:v>ommetpp</c:v>
                </c:pt>
                <c:pt idx="4">
                  <c:v>BT_A</c:v>
                </c:pt>
                <c:pt idx="5">
                  <c:v>CG_A</c:v>
                </c:pt>
                <c:pt idx="6">
                  <c:v>FT_W</c:v>
                </c:pt>
                <c:pt idx="7">
                  <c:v>IS_A</c:v>
                </c:pt>
                <c:pt idx="8">
                  <c:v>LU_A</c:v>
                </c:pt>
                <c:pt idx="9">
                  <c:v>MG_W</c:v>
                </c:pt>
                <c:pt idx="10">
                  <c:v>SP_A</c:v>
                </c:pt>
                <c:pt idx="11">
                  <c:v>UA_A</c:v>
                </c:pt>
                <c:pt idx="12">
                  <c:v>Apache</c:v>
                </c:pt>
                <c:pt idx="13">
                  <c:v>JBB</c:v>
                </c:pt>
                <c:pt idx="14">
                  <c:v>OLTP</c:v>
                </c:pt>
                <c:pt idx="15">
                  <c:v>Zeus</c:v>
                </c:pt>
                <c:pt idx="16">
                  <c:v>blackscholes</c:v>
                </c:pt>
                <c:pt idx="17">
                  <c:v>canneal</c:v>
                </c:pt>
                <c:pt idx="18">
                  <c:v>fluidanimate</c:v>
                </c:pt>
                <c:pt idx="19">
                  <c:v>streamcluster</c:v>
                </c:pt>
                <c:pt idx="21">
                  <c:v>MEAN</c:v>
                </c:pt>
              </c:strCache>
            </c:strRef>
          </c:cat>
          <c:val>
            <c:numRef>
              <c:f>Cyclessec!$Y$32:$AT$32</c:f>
              <c:numCache>
                <c:formatCode>General</c:formatCode>
                <c:ptCount val="22"/>
                <c:pt idx="0">
                  <c:v>0.72511974519985423</c:v>
                </c:pt>
                <c:pt idx="1">
                  <c:v>0.96968232020134637</c:v>
                </c:pt>
                <c:pt idx="2">
                  <c:v>0.83813465491195716</c:v>
                </c:pt>
                <c:pt idx="3">
                  <c:v>0.78570281180804125</c:v>
                </c:pt>
                <c:pt idx="4">
                  <c:v>0.37415525552883522</c:v>
                </c:pt>
                <c:pt idx="5">
                  <c:v>0.23086875381509891</c:v>
                </c:pt>
                <c:pt idx="6">
                  <c:v>0.51468017644871256</c:v>
                </c:pt>
                <c:pt idx="7">
                  <c:v>0.53074212315094849</c:v>
                </c:pt>
                <c:pt idx="8">
                  <c:v>0.5184176523510412</c:v>
                </c:pt>
                <c:pt idx="9">
                  <c:v>0.69416875451911675</c:v>
                </c:pt>
                <c:pt idx="10">
                  <c:v>0.59075962556221007</c:v>
                </c:pt>
                <c:pt idx="11">
                  <c:v>0.66582430670718196</c:v>
                </c:pt>
                <c:pt idx="12">
                  <c:v>0.64325312406832069</c:v>
                </c:pt>
                <c:pt idx="13">
                  <c:v>0.72012581974137813</c:v>
                </c:pt>
                <c:pt idx="14">
                  <c:v>0.60262815214395982</c:v>
                </c:pt>
                <c:pt idx="15">
                  <c:v>0.75004812392474662</c:v>
                </c:pt>
                <c:pt idx="16">
                  <c:v>0.73357986567425881</c:v>
                </c:pt>
                <c:pt idx="17">
                  <c:v>0.55654345029311536</c:v>
                </c:pt>
                <c:pt idx="18">
                  <c:v>0.79137636274328638</c:v>
                </c:pt>
                <c:pt idx="19">
                  <c:v>0.50617069963202566</c:v>
                </c:pt>
                <c:pt idx="21">
                  <c:v>0.6112178095709736</c:v>
                </c:pt>
              </c:numCache>
            </c:numRef>
          </c:val>
        </c:ser>
        <c:axId val="55962624"/>
        <c:axId val="55993088"/>
      </c:barChart>
      <c:catAx>
        <c:axId val="55962624"/>
        <c:scaling>
          <c:orientation val="minMax"/>
        </c:scaling>
        <c:axPos val="b"/>
        <c:tickLblPos val="nextTo"/>
        <c:crossAx val="55993088"/>
        <c:crosses val="autoZero"/>
        <c:auto val="1"/>
        <c:lblAlgn val="ctr"/>
        <c:lblOffset val="100"/>
      </c:catAx>
      <c:valAx>
        <c:axId val="55993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Cycles Simualted/seccond</a:t>
                </a:r>
              </a:p>
            </c:rich>
          </c:tx>
          <c:layout/>
        </c:title>
        <c:numFmt formatCode="General" sourceLinked="1"/>
        <c:tickLblPos val="nextTo"/>
        <c:crossAx val="5596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861817403033043E-2"/>
          <c:y val="8.316929133858281E-3"/>
          <c:w val="0.36281919838145255"/>
          <c:h val="0.10737642169728782"/>
        </c:manualLayout>
      </c:layout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900"/>
          </a:pPr>
          <a:endParaRPr lang="es-ES"/>
        </a:p>
      </c:txPr>
    </c:legend>
    <c:plotVisOnly val="1"/>
  </c:chart>
  <c:txPr>
    <a:bodyPr/>
    <a:lstStyle/>
    <a:p>
      <a:pPr>
        <a:defRPr sz="10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49F3E7-A9FA-46FA-A07F-47BD7D8EB104}" type="datetimeFigureOut">
              <a:rPr lang="es-ES"/>
              <a:pPr>
                <a:defRPr/>
              </a:pPr>
              <a:t>07/05/2012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7D06D-4879-407C-9E93-6D1D32DD6C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72063-907E-4E75-B4B7-934999A7D3E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1111"/>
          <a:stretch>
            <a:fillRect/>
          </a:stretch>
        </p:blipFill>
        <p:spPr bwMode="hidden">
          <a:xfrm>
            <a:off x="-1" y="-1"/>
            <a:ext cx="9144001" cy="686134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63 Rectángulo"/>
          <p:cNvSpPr/>
          <p:nvPr/>
        </p:nvSpPr>
        <p:spPr bwMode="hidden">
          <a:xfrm>
            <a:off x="0" y="3048000"/>
            <a:ext cx="9144000" cy="32766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0">
                <a:schemeClr val="bg1">
                  <a:alpha val="7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4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16C8-0CE8-428E-82F1-D751B63DCA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C041-1276-43F2-89B7-D44A25E3C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AD34B-4276-4184-91E9-90E7DA42E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F12-5459-47FB-9FAD-E2AF06183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275-EE6A-4D57-B84E-28D38EB76C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ECFF-5B36-4DD2-8ABE-5741CD89E3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EE4D-D64D-434E-A2DA-3FCB1667C4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3C4-B7B9-4313-B174-B21C32371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B31-DA5C-4407-9604-CB32C3E6A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56FE-B065-4F12-8A06-37E6262FA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0042-EBAF-4975-BC35-F40940E183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12 Conector recto"/>
          <p:cNvCxnSpPr>
            <a:cxnSpLocks noChangeShapeType="1"/>
          </p:cNvCxnSpPr>
          <p:nvPr/>
        </p:nvCxnSpPr>
        <p:spPr bwMode="ltGray">
          <a:xfrm>
            <a:off x="0" y="6357938"/>
            <a:ext cx="9144000" cy="142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10 Conector recto"/>
          <p:cNvCxnSpPr>
            <a:cxnSpLocks noChangeShapeType="1"/>
          </p:cNvCxnSpPr>
          <p:nvPr/>
        </p:nvCxnSpPr>
        <p:spPr bwMode="auto">
          <a:xfrm>
            <a:off x="0" y="923925"/>
            <a:ext cx="9144000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9774"/>
          <a:stretch>
            <a:fillRect/>
          </a:stretch>
        </p:blipFill>
        <p:spPr bwMode="hidden">
          <a:xfrm>
            <a:off x="0" y="-10567"/>
            <a:ext cx="9144000" cy="6868567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4" name="63 Rectángulo"/>
          <p:cNvSpPr/>
          <p:nvPr/>
        </p:nvSpPr>
        <p:spPr bwMode="hidden">
          <a:xfrm>
            <a:off x="0" y="914400"/>
            <a:ext cx="9144000" cy="5486400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91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7513" name="Rectangle 57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33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3048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7516" name="Rectangle 60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latin typeface="Eurostile Bold" pitchFamily="34" charset="0"/>
              </a:defRPr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6553200" y="6400800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Eurostile Bold" pitchFamily="34" charset="0"/>
              </a:defRPr>
            </a:lvl1pPr>
          </a:lstStyle>
          <a:p>
            <a:pPr>
              <a:defRPr/>
            </a:pPr>
            <a:fld id="{B026A769-693D-4447-AD92-28E089AD3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789" t="8658" r="9494" b="21710"/>
          <a:stretch>
            <a:fillRect/>
          </a:stretch>
        </p:blipFill>
        <p:spPr bwMode="ltGray">
          <a:xfrm>
            <a:off x="8603456" y="6396039"/>
            <a:ext cx="4810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7" descr="logo_UC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8201245" y="6400800"/>
            <a:ext cx="371409" cy="372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effectLst>
            <a:reflection blurRad="6350" stA="55000" endA="300" endPos="45500" dir="5400000" sy="-100000" algn="bl" rotWithShape="0"/>
          </a:effectLst>
          <a:latin typeface="Eurostile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gems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hyperlink" Target="http://gem5.org/Main_Pa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7.wmf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Subtítulo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990600" y="3690938"/>
            <a:ext cx="6400800" cy="1752600"/>
          </a:xfrm>
        </p:spPr>
        <p:txBody>
          <a:bodyPr/>
          <a:lstStyle/>
          <a:p>
            <a:r>
              <a:rPr lang="es-ES" b="1" dirty="0" smtClean="0"/>
              <a:t>Pablo Abad, </a:t>
            </a:r>
            <a:r>
              <a:rPr lang="es-ES" dirty="0" smtClean="0"/>
              <a:t>Pablo Prieto, Lucia Menezo, Adrian </a:t>
            </a:r>
            <a:r>
              <a:rPr lang="es-ES" dirty="0" err="1" smtClean="0"/>
              <a:t>Colaso</a:t>
            </a:r>
            <a:r>
              <a:rPr lang="es-ES" dirty="0" smtClean="0"/>
              <a:t>, Valentin Puente, Jose-Angel Gregorio</a:t>
            </a:r>
          </a:p>
          <a:p>
            <a:endParaRPr lang="es-ES" dirty="0" smtClean="0"/>
          </a:p>
          <a:p>
            <a:r>
              <a:rPr lang="es-ES" dirty="0" err="1" smtClean="0"/>
              <a:t>University</a:t>
            </a:r>
            <a:r>
              <a:rPr lang="es-ES" dirty="0" smtClean="0"/>
              <a:t> of Cantabria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627163" cy="457200"/>
          </a:xfrm>
        </p:spPr>
        <p:txBody>
          <a:bodyPr/>
          <a:lstStyle/>
          <a:p>
            <a:pPr>
              <a:defRPr/>
            </a:pPr>
            <a:fld id="{6399A078-3B3F-42E6-B913-631068C8772A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pic>
        <p:nvPicPr>
          <p:cNvPr id="1030" name="Picture 6" descr="logoU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9811" y="4921488"/>
            <a:ext cx="1306513" cy="131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7163" y="255403"/>
            <a:ext cx="892333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TOPAZ: An Open-Source Interconnection Network Simulator for Chip Multiprocessors and Supercomputers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65075" y="6470075"/>
            <a:ext cx="1577975" cy="304800"/>
          </a:xfrm>
        </p:spPr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Out of the Box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9488" y="925028"/>
            <a:ext cx="385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2.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Available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Routers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71" name="170 Grupo"/>
          <p:cNvGrpSpPr/>
          <p:nvPr/>
        </p:nvGrpSpPr>
        <p:grpSpPr>
          <a:xfrm>
            <a:off x="785668" y="1421166"/>
            <a:ext cx="7482099" cy="464295"/>
            <a:chOff x="785668" y="1421166"/>
            <a:chExt cx="7482099" cy="464295"/>
          </a:xfrm>
        </p:grpSpPr>
        <p:grpSp>
          <p:nvGrpSpPr>
            <p:cNvPr id="2" name="20 Grupo"/>
            <p:cNvGrpSpPr/>
            <p:nvPr/>
          </p:nvGrpSpPr>
          <p:grpSpPr>
            <a:xfrm>
              <a:off x="785668" y="1424723"/>
              <a:ext cx="2778775" cy="457200"/>
              <a:chOff x="85044" y="1679915"/>
              <a:chExt cx="1656562" cy="457200"/>
            </a:xfrm>
          </p:grpSpPr>
          <p:sp>
            <p:nvSpPr>
              <p:cNvPr id="16" name="15 Rectángulo redondeado"/>
              <p:cNvSpPr/>
              <p:nvPr/>
            </p:nvSpPr>
            <p:spPr bwMode="auto">
              <a:xfrm>
                <a:off x="95686" y="1679915"/>
                <a:ext cx="1645920" cy="457200"/>
              </a:xfrm>
              <a:prstGeom prst="round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bg2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85044" y="1701209"/>
                <a:ext cx="1645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Router</a:t>
                </a:r>
                <a:endParaRPr lang="es-ES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9" name="108 Rectángulo redondeado"/>
            <p:cNvSpPr/>
            <p:nvPr/>
          </p:nvSpPr>
          <p:spPr bwMode="auto">
            <a:xfrm>
              <a:off x="3623244" y="1428261"/>
              <a:ext cx="875307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3617585" y="1449555"/>
              <a:ext cx="875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REF</a:t>
              </a:r>
              <a:endParaRPr lang="es-E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129" name="20 Grupo"/>
            <p:cNvGrpSpPr/>
            <p:nvPr/>
          </p:nvGrpSpPr>
          <p:grpSpPr>
            <a:xfrm>
              <a:off x="4556827" y="1421166"/>
              <a:ext cx="880966" cy="457200"/>
              <a:chOff x="85044" y="1679915"/>
              <a:chExt cx="1656562" cy="457200"/>
            </a:xfrm>
          </p:grpSpPr>
          <p:sp>
            <p:nvSpPr>
              <p:cNvPr id="130" name="129 Rectángulo redondeado"/>
              <p:cNvSpPr/>
              <p:nvPr/>
            </p:nvSpPr>
            <p:spPr bwMode="auto">
              <a:xfrm>
                <a:off x="95686" y="1679915"/>
                <a:ext cx="1645920" cy="457200"/>
              </a:xfrm>
              <a:prstGeom prst="round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bg2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130 CuadroTexto"/>
              <p:cNvSpPr txBox="1"/>
              <p:nvPr/>
            </p:nvSpPr>
            <p:spPr>
              <a:xfrm>
                <a:off x="85044" y="1701209"/>
                <a:ext cx="1645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Year</a:t>
                </a:r>
                <a:endParaRPr lang="es-ES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51" name="150 Rectángulo redondeado"/>
            <p:cNvSpPr/>
            <p:nvPr/>
          </p:nvSpPr>
          <p:spPr bwMode="auto">
            <a:xfrm>
              <a:off x="5506843" y="1428261"/>
              <a:ext cx="2760924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151 CuadroTexto"/>
            <p:cNvSpPr txBox="1"/>
            <p:nvPr/>
          </p:nvSpPr>
          <p:spPr>
            <a:xfrm>
              <a:off x="5488992" y="1449555"/>
              <a:ext cx="27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Level</a:t>
              </a:r>
              <a:r>
                <a:rPr lang="es-ES" sz="20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of </a:t>
              </a:r>
              <a:r>
                <a:rPr lang="es-E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Detail</a:t>
              </a:r>
              <a:endParaRPr lang="es-E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72" name="171 Grupo"/>
          <p:cNvGrpSpPr/>
          <p:nvPr/>
        </p:nvGrpSpPr>
        <p:grpSpPr>
          <a:xfrm>
            <a:off x="796321" y="1941628"/>
            <a:ext cx="7478427" cy="919007"/>
            <a:chOff x="796321" y="1941628"/>
            <a:chExt cx="7478427" cy="919007"/>
          </a:xfrm>
        </p:grpSpPr>
        <p:sp>
          <p:nvSpPr>
            <p:cNvPr id="26" name="25 Rectángulo redondeado"/>
            <p:cNvSpPr/>
            <p:nvPr/>
          </p:nvSpPr>
          <p:spPr bwMode="auto">
            <a:xfrm>
              <a:off x="806963" y="1945185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96321" y="1995355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Adaptive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Bubble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6" name="45 Rectángulo redondeado"/>
            <p:cNvSpPr/>
            <p:nvPr/>
          </p:nvSpPr>
          <p:spPr bwMode="auto">
            <a:xfrm>
              <a:off x="810501" y="2448474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799859" y="2498644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Deterministic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Bubble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1" name="110 Rectángulo redondeado"/>
            <p:cNvSpPr/>
            <p:nvPr/>
          </p:nvSpPr>
          <p:spPr bwMode="auto">
            <a:xfrm>
              <a:off x="3638880" y="1948723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3628238" y="1998893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[14]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3" name="112 Rectángulo redondeado"/>
            <p:cNvSpPr/>
            <p:nvPr/>
          </p:nvSpPr>
          <p:spPr bwMode="auto">
            <a:xfrm>
              <a:off x="3642418" y="2452012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3631776" y="2502182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[15]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2" name="131 Rectángulo redondeado"/>
            <p:cNvSpPr/>
            <p:nvPr/>
          </p:nvSpPr>
          <p:spPr bwMode="auto">
            <a:xfrm>
              <a:off x="4578122" y="1941628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4567480" y="1991798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2001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4" name="133 Rectángulo redondeado"/>
            <p:cNvSpPr/>
            <p:nvPr/>
          </p:nvSpPr>
          <p:spPr bwMode="auto">
            <a:xfrm>
              <a:off x="4581660" y="2444917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4571018" y="2495087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1998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3" name="152 Rectángulo redondeado"/>
            <p:cNvSpPr/>
            <p:nvPr/>
          </p:nvSpPr>
          <p:spPr bwMode="auto">
            <a:xfrm>
              <a:off x="5510287" y="1948723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5499645" y="1998893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&amp; 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5" name="154 Rectángulo redondeado"/>
            <p:cNvSpPr/>
            <p:nvPr/>
          </p:nvSpPr>
          <p:spPr bwMode="auto">
            <a:xfrm>
              <a:off x="5513825" y="2452012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155 CuadroTexto"/>
            <p:cNvSpPr txBox="1"/>
            <p:nvPr/>
          </p:nvSpPr>
          <p:spPr>
            <a:xfrm>
              <a:off x="5503183" y="2502182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&amp; 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94" name="93 Grupo"/>
          <p:cNvGrpSpPr/>
          <p:nvPr/>
        </p:nvGrpSpPr>
        <p:grpSpPr>
          <a:xfrm>
            <a:off x="789226" y="4457279"/>
            <a:ext cx="7485522" cy="1914971"/>
            <a:chOff x="789226" y="4457279"/>
            <a:chExt cx="7485522" cy="1914971"/>
          </a:xfrm>
        </p:grpSpPr>
        <p:sp>
          <p:nvSpPr>
            <p:cNvPr id="52" name="51 Rectángulo redondeado"/>
            <p:cNvSpPr/>
            <p:nvPr/>
          </p:nvSpPr>
          <p:spPr bwMode="auto">
            <a:xfrm>
              <a:off x="810501" y="4460836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799859" y="4511006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Rotary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4" name="53 Rectángulo redondeado"/>
            <p:cNvSpPr/>
            <p:nvPr/>
          </p:nvSpPr>
          <p:spPr bwMode="auto">
            <a:xfrm>
              <a:off x="810501" y="4960587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799859" y="5010757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Bufferless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6" name="55 Rectángulo redondeado"/>
            <p:cNvSpPr/>
            <p:nvPr/>
          </p:nvSpPr>
          <p:spPr bwMode="auto">
            <a:xfrm>
              <a:off x="810501" y="5460338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799859" y="5510508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Bidirectional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9" name="118 Rectángulo redondeado"/>
            <p:cNvSpPr/>
            <p:nvPr/>
          </p:nvSpPr>
          <p:spPr bwMode="auto">
            <a:xfrm>
              <a:off x="3642418" y="4464374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3631776" y="4514544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[19]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1" name="120 Rectángulo redondeado"/>
            <p:cNvSpPr/>
            <p:nvPr/>
          </p:nvSpPr>
          <p:spPr bwMode="auto">
            <a:xfrm>
              <a:off x="3642418" y="4964125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121 CuadroTexto"/>
            <p:cNvSpPr txBox="1"/>
            <p:nvPr/>
          </p:nvSpPr>
          <p:spPr>
            <a:xfrm>
              <a:off x="3631776" y="5014295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[21]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3" name="122 Rectángulo redondeado"/>
            <p:cNvSpPr/>
            <p:nvPr/>
          </p:nvSpPr>
          <p:spPr bwMode="auto">
            <a:xfrm>
              <a:off x="3642418" y="5463876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123 CuadroTexto"/>
            <p:cNvSpPr txBox="1"/>
            <p:nvPr/>
          </p:nvSpPr>
          <p:spPr>
            <a:xfrm>
              <a:off x="3631776" y="5514046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[22]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0" name="139 Rectángulo redondeado"/>
            <p:cNvSpPr/>
            <p:nvPr/>
          </p:nvSpPr>
          <p:spPr bwMode="auto">
            <a:xfrm>
              <a:off x="4581660" y="4457279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140 CuadroTexto"/>
            <p:cNvSpPr txBox="1"/>
            <p:nvPr/>
          </p:nvSpPr>
          <p:spPr>
            <a:xfrm>
              <a:off x="4571018" y="4507449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2007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2" name="141 Rectángulo redondeado"/>
            <p:cNvSpPr/>
            <p:nvPr/>
          </p:nvSpPr>
          <p:spPr bwMode="auto">
            <a:xfrm>
              <a:off x="4581660" y="4957030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142 CuadroTexto"/>
            <p:cNvSpPr txBox="1"/>
            <p:nvPr/>
          </p:nvSpPr>
          <p:spPr>
            <a:xfrm>
              <a:off x="4571018" y="5007200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2010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4" name="143 Rectángulo redondeado"/>
            <p:cNvSpPr/>
            <p:nvPr/>
          </p:nvSpPr>
          <p:spPr bwMode="auto">
            <a:xfrm>
              <a:off x="4581660" y="5456781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144 CuadroTexto"/>
            <p:cNvSpPr txBox="1"/>
            <p:nvPr/>
          </p:nvSpPr>
          <p:spPr>
            <a:xfrm>
              <a:off x="4571018" y="5506951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2009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1" name="160 Rectángulo redondeado"/>
            <p:cNvSpPr/>
            <p:nvPr/>
          </p:nvSpPr>
          <p:spPr bwMode="auto">
            <a:xfrm>
              <a:off x="5513825" y="4464374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161 CuadroTexto"/>
            <p:cNvSpPr txBox="1"/>
            <p:nvPr/>
          </p:nvSpPr>
          <p:spPr>
            <a:xfrm>
              <a:off x="5503183" y="4514544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3" name="162 Rectángulo redondeado"/>
            <p:cNvSpPr/>
            <p:nvPr/>
          </p:nvSpPr>
          <p:spPr bwMode="auto">
            <a:xfrm>
              <a:off x="5513825" y="4964125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163 CuadroTexto"/>
            <p:cNvSpPr txBox="1"/>
            <p:nvPr/>
          </p:nvSpPr>
          <p:spPr>
            <a:xfrm>
              <a:off x="5503183" y="5014295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5" name="164 Rectángulo redondeado"/>
            <p:cNvSpPr/>
            <p:nvPr/>
          </p:nvSpPr>
          <p:spPr bwMode="auto">
            <a:xfrm>
              <a:off x="5513825" y="5463876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165 CuadroTexto"/>
            <p:cNvSpPr txBox="1"/>
            <p:nvPr/>
          </p:nvSpPr>
          <p:spPr>
            <a:xfrm>
              <a:off x="5503183" y="5514046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57 Rectángulo redondeado"/>
            <p:cNvSpPr/>
            <p:nvPr/>
          </p:nvSpPr>
          <p:spPr bwMode="auto">
            <a:xfrm>
              <a:off x="799868" y="5960089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789226" y="6010259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Buffered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Crossbar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5" name="124 Rectángulo redondeado"/>
            <p:cNvSpPr/>
            <p:nvPr/>
          </p:nvSpPr>
          <p:spPr bwMode="auto">
            <a:xfrm>
              <a:off x="3631785" y="5963627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125 CuadroTexto"/>
            <p:cNvSpPr txBox="1"/>
            <p:nvPr/>
          </p:nvSpPr>
          <p:spPr>
            <a:xfrm>
              <a:off x="3621143" y="6013797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[23]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6" name="145 Rectángulo redondeado"/>
            <p:cNvSpPr/>
            <p:nvPr/>
          </p:nvSpPr>
          <p:spPr bwMode="auto">
            <a:xfrm>
              <a:off x="4571027" y="5956532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146 CuadroTexto"/>
            <p:cNvSpPr txBox="1"/>
            <p:nvPr/>
          </p:nvSpPr>
          <p:spPr>
            <a:xfrm>
              <a:off x="4560385" y="6006702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1987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7" name="166 Rectángulo redondeado"/>
            <p:cNvSpPr/>
            <p:nvPr/>
          </p:nvSpPr>
          <p:spPr bwMode="auto">
            <a:xfrm>
              <a:off x="5503192" y="5963627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167 CuadroTexto"/>
            <p:cNvSpPr txBox="1"/>
            <p:nvPr/>
          </p:nvSpPr>
          <p:spPr>
            <a:xfrm>
              <a:off x="5492550" y="6013797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93" name="92 Grupo"/>
          <p:cNvGrpSpPr/>
          <p:nvPr/>
        </p:nvGrpSpPr>
        <p:grpSpPr>
          <a:xfrm>
            <a:off x="799859" y="2944668"/>
            <a:ext cx="7474889" cy="1414555"/>
            <a:chOff x="799859" y="2944668"/>
            <a:chExt cx="7474889" cy="1414555"/>
          </a:xfrm>
        </p:grpSpPr>
        <p:sp>
          <p:nvSpPr>
            <p:cNvPr id="169" name="168 Rectángulo redondeado"/>
            <p:cNvSpPr/>
            <p:nvPr/>
          </p:nvSpPr>
          <p:spPr bwMode="auto">
            <a:xfrm>
              <a:off x="5506730" y="3950600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47 Rectángulo redondeado"/>
            <p:cNvSpPr/>
            <p:nvPr/>
          </p:nvSpPr>
          <p:spPr bwMode="auto">
            <a:xfrm>
              <a:off x="810501" y="2948225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799859" y="2998395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Deterministic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with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VC (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Dally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)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0" name="49 Rectángulo redondeado"/>
            <p:cNvSpPr/>
            <p:nvPr/>
          </p:nvSpPr>
          <p:spPr bwMode="auto">
            <a:xfrm>
              <a:off x="810501" y="3437343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799859" y="3487513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VCTM (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Dally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+ MC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Support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)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5" name="114 Rectángulo redondeado"/>
            <p:cNvSpPr/>
            <p:nvPr/>
          </p:nvSpPr>
          <p:spPr bwMode="auto">
            <a:xfrm>
              <a:off x="3642418" y="2951763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3631776" y="3001933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[16][17]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7" name="116 Rectángulo redondeado"/>
            <p:cNvSpPr/>
            <p:nvPr/>
          </p:nvSpPr>
          <p:spPr bwMode="auto">
            <a:xfrm>
              <a:off x="3642418" y="3440881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3631776" y="3491051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[18]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6" name="135 Rectángulo redondeado"/>
            <p:cNvSpPr/>
            <p:nvPr/>
          </p:nvSpPr>
          <p:spPr bwMode="auto">
            <a:xfrm>
              <a:off x="4581660" y="2944668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4571018" y="2994838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2001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8" name="137 Rectángulo redondeado"/>
            <p:cNvSpPr/>
            <p:nvPr/>
          </p:nvSpPr>
          <p:spPr bwMode="auto">
            <a:xfrm>
              <a:off x="4581660" y="3433786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4571018" y="3483956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2008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7" name="156 Rectángulo redondeado"/>
            <p:cNvSpPr/>
            <p:nvPr/>
          </p:nvSpPr>
          <p:spPr bwMode="auto">
            <a:xfrm>
              <a:off x="5513825" y="2951763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157 CuadroTexto"/>
            <p:cNvSpPr txBox="1"/>
            <p:nvPr/>
          </p:nvSpPr>
          <p:spPr>
            <a:xfrm>
              <a:off x="5503183" y="3001933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&amp; 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9" name="158 Rectángulo redondeado"/>
            <p:cNvSpPr/>
            <p:nvPr/>
          </p:nvSpPr>
          <p:spPr bwMode="auto">
            <a:xfrm>
              <a:off x="5513825" y="3440881"/>
              <a:ext cx="2760923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159 CuadroTexto"/>
            <p:cNvSpPr txBox="1"/>
            <p:nvPr/>
          </p:nvSpPr>
          <p:spPr>
            <a:xfrm>
              <a:off x="5503183" y="3491051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&amp; 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6" name="105 Rectángulo redondeado"/>
            <p:cNvSpPr/>
            <p:nvPr/>
          </p:nvSpPr>
          <p:spPr bwMode="auto">
            <a:xfrm>
              <a:off x="803406" y="3947062"/>
              <a:ext cx="2760923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803397" y="3997232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Pipeline </a:t>
              </a:r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Optimized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7" name="126 Rectángulo redondeado"/>
            <p:cNvSpPr/>
            <p:nvPr/>
          </p:nvSpPr>
          <p:spPr bwMode="auto">
            <a:xfrm>
              <a:off x="3635323" y="3950600"/>
              <a:ext cx="875306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127 CuadroTexto"/>
            <p:cNvSpPr txBox="1"/>
            <p:nvPr/>
          </p:nvSpPr>
          <p:spPr>
            <a:xfrm>
              <a:off x="3635314" y="4000770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[24]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8" name="147 Rectángulo redondeado"/>
            <p:cNvSpPr/>
            <p:nvPr/>
          </p:nvSpPr>
          <p:spPr bwMode="auto">
            <a:xfrm>
              <a:off x="4574565" y="3943505"/>
              <a:ext cx="875306" cy="408623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148 CuadroTexto"/>
            <p:cNvSpPr txBox="1"/>
            <p:nvPr/>
          </p:nvSpPr>
          <p:spPr>
            <a:xfrm>
              <a:off x="4574556" y="3993675"/>
              <a:ext cx="87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2008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0" name="169 CuadroTexto"/>
            <p:cNvSpPr txBox="1"/>
            <p:nvPr/>
          </p:nvSpPr>
          <p:spPr>
            <a:xfrm>
              <a:off x="5506721" y="4000770"/>
              <a:ext cx="276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Complex</a:t>
              </a:r>
              <a:r>
                <a:rPr lang="es-ES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&amp; simple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7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Out of the Box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9487" y="925028"/>
            <a:ext cx="800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3.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Integration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with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Full-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System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Tools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flipH="1">
            <a:off x="6538699" y="1588079"/>
            <a:ext cx="1563529" cy="7328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Simics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flipH="1">
            <a:off x="4883874" y="1588079"/>
            <a:ext cx="1567330" cy="7328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Opal 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processor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 flipH="1">
            <a:off x="4883874" y="3250250"/>
            <a:ext cx="1567330" cy="729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M5 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processor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H="1">
            <a:off x="2802977" y="2419167"/>
            <a:ext cx="1567330" cy="7328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Ruby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 flipH="1">
            <a:off x="722079" y="2431041"/>
            <a:ext cx="1567330" cy="7328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Topaz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 Network)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AutoShape 13"/>
          <p:cNvSpPr>
            <a:spLocks noChangeShapeType="1"/>
          </p:cNvSpPr>
          <p:nvPr/>
        </p:nvSpPr>
        <p:spPr bwMode="auto">
          <a:xfrm flipH="1">
            <a:off x="4370306" y="1954511"/>
            <a:ext cx="513568" cy="827309"/>
          </a:xfrm>
          <a:prstGeom prst="straightConnector1">
            <a:avLst/>
          </a:prstGeom>
          <a:noFill/>
          <a:ln w="3175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AutoShape 15"/>
          <p:cNvSpPr>
            <a:spLocks noChangeShapeType="1"/>
          </p:cNvSpPr>
          <p:nvPr/>
        </p:nvSpPr>
        <p:spPr bwMode="auto">
          <a:xfrm flipH="1" flipV="1">
            <a:off x="4370306" y="2781822"/>
            <a:ext cx="513568" cy="831086"/>
          </a:xfrm>
          <a:prstGeom prst="straightConnector1">
            <a:avLst/>
          </a:prstGeom>
          <a:noFill/>
          <a:ln w="3175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AutoShape 16"/>
          <p:cNvSpPr>
            <a:spLocks noChangeShapeType="1"/>
          </p:cNvSpPr>
          <p:nvPr/>
        </p:nvSpPr>
        <p:spPr bwMode="auto">
          <a:xfrm flipH="1">
            <a:off x="2289409" y="2781822"/>
            <a:ext cx="513566" cy="37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 flipH="1">
            <a:off x="2194307" y="2419167"/>
            <a:ext cx="680953" cy="778198"/>
          </a:xfrm>
          <a:prstGeom prst="leftRightArrowCallout">
            <a:avLst>
              <a:gd name="adj1" fmla="val 28771"/>
              <a:gd name="adj2" fmla="val 28771"/>
              <a:gd name="adj3" fmla="val 12500"/>
              <a:gd name="adj4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93766" y="4405745"/>
            <a:ext cx="82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Wisconsin </a:t>
            </a:r>
            <a:r>
              <a:rPr lang="es-ES" dirty="0" err="1" smtClean="0">
                <a:solidFill>
                  <a:srgbClr val="000000"/>
                </a:solidFill>
              </a:rPr>
              <a:t>Multifacet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Gems</a:t>
            </a:r>
            <a:r>
              <a:rPr lang="es-ES" dirty="0" smtClean="0">
                <a:solidFill>
                  <a:srgbClr val="000000"/>
                </a:solidFill>
              </a:rPr>
              <a:t>: </a:t>
            </a:r>
            <a:r>
              <a:rPr lang="es-ES" dirty="0" smtClean="0">
                <a:solidFill>
                  <a:srgbClr val="000000"/>
                </a:solidFill>
                <a:hlinkClick r:id="rId3"/>
              </a:rPr>
              <a:t> </a:t>
            </a:r>
            <a:r>
              <a:rPr lang="es-ES" dirty="0" smtClean="0">
                <a:hlinkClick r:id="rId3"/>
              </a:rPr>
              <a:t>http://research.cs.wisc.edu/gems/</a:t>
            </a:r>
            <a:endParaRPr lang="es-ES" dirty="0"/>
          </a:p>
        </p:txBody>
      </p:sp>
      <p:sp>
        <p:nvSpPr>
          <p:cNvPr id="150" name="149 CuadroTexto"/>
          <p:cNvSpPr txBox="1"/>
          <p:nvPr/>
        </p:nvSpPr>
        <p:spPr>
          <a:xfrm>
            <a:off x="601691" y="5256795"/>
            <a:ext cx="82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Gem5 </a:t>
            </a:r>
            <a:r>
              <a:rPr lang="es-ES" dirty="0" err="1" smtClean="0">
                <a:solidFill>
                  <a:srgbClr val="000000"/>
                </a:solidFill>
              </a:rPr>
              <a:t>simulator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system</a:t>
            </a:r>
            <a:r>
              <a:rPr lang="es-ES" dirty="0" smtClean="0">
                <a:solidFill>
                  <a:srgbClr val="000000"/>
                </a:solidFill>
              </a:rPr>
              <a:t>: </a:t>
            </a:r>
            <a:r>
              <a:rPr lang="es-ES" dirty="0" smtClean="0">
                <a:hlinkClick r:id="rId4"/>
              </a:rPr>
              <a:t>http://gem5.org/Main_Page</a:t>
            </a:r>
            <a:endParaRPr lang="es-ES" dirty="0"/>
          </a:p>
        </p:txBody>
      </p:sp>
      <p:sp>
        <p:nvSpPr>
          <p:cNvPr id="171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9" grpId="0" animBg="1"/>
      <p:bldP spid="31" grpId="0" animBg="1"/>
      <p:bldP spid="104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Simulator Description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Out-of-the-Box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Utilization Examples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Support &amp; Collaboration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Increasing Full-System simulation accuracy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79404" y="956930"/>
            <a:ext cx="337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Main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System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Parameters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12 Marcador de contenido"/>
          <p:cNvGraphicFramePr>
            <a:graphicFrameLocks/>
          </p:cNvGraphicFramePr>
          <p:nvPr/>
        </p:nvGraphicFramePr>
        <p:xfrm>
          <a:off x="147080" y="1435394"/>
          <a:ext cx="8858697" cy="16554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1852"/>
                <a:gridCol w="2852463"/>
                <a:gridCol w="701749"/>
                <a:gridCol w="2636874"/>
                <a:gridCol w="861237"/>
                <a:gridCol w="1084522"/>
              </a:tblGrid>
              <a:tr h="253306">
                <a:tc gridSpan="4">
                  <a:txBody>
                    <a:bodyPr/>
                    <a:lstStyle/>
                    <a:p>
                      <a:r>
                        <a:rPr lang="en-US" sz="1200" noProof="0" dirty="0" smtClean="0"/>
                        <a:t>System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 h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 smtClean="0"/>
                        <a:t>Network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 h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marL="80774" marR="80774" marT="40387" marB="40387" anchor="ctr"/>
                </a:tc>
              </a:tr>
              <a:tr h="652457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Cores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16 </a:t>
                      </a:r>
                      <a:r>
                        <a:rPr lang="en-US" sz="1200" baseline="0" noProof="0" dirty="0" smtClean="0"/>
                        <a:t> Cores</a:t>
                      </a:r>
                      <a:r>
                        <a:rPr lang="en-US" sz="1200" noProof="0" dirty="0" smtClean="0"/>
                        <a:t>, @4GHz,  OOO, 4-wide issue, 64-entry IW, </a:t>
                      </a:r>
                      <a:r>
                        <a:rPr lang="en-US" sz="1200" baseline="0" noProof="0" dirty="0" smtClean="0"/>
                        <a:t> 16 outstanding </a:t>
                      </a:r>
                      <a:r>
                        <a:rPr lang="en-US" sz="1200" baseline="0" noProof="0" dirty="0" err="1" smtClean="0"/>
                        <a:t>Mem</a:t>
                      </a:r>
                      <a:r>
                        <a:rPr lang="en-US" sz="1200" baseline="0" noProof="0" dirty="0" smtClean="0"/>
                        <a:t>. </a:t>
                      </a:r>
                      <a:r>
                        <a:rPr lang="en-US" sz="1200" baseline="0" noProof="0" dirty="0" err="1" smtClean="0"/>
                        <a:t>Req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L2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16</a:t>
                      </a:r>
                      <a:r>
                        <a:rPr lang="en-US" sz="1200" baseline="0" noProof="0" dirty="0" smtClean="0"/>
                        <a:t> MB, </a:t>
                      </a:r>
                      <a:r>
                        <a:rPr lang="en-US" sz="1200" noProof="0" dirty="0" smtClean="0"/>
                        <a:t>SNUCA, Token(B) coherence</a:t>
                      </a:r>
                      <a:r>
                        <a:rPr lang="en-US" sz="1200" baseline="0" noProof="0" dirty="0" smtClean="0"/>
                        <a:t> protocol, 6 msg. dependence chain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Topology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4x4 Mesh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</a:tr>
              <a:tr h="429009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L1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Independent</a:t>
                      </a:r>
                      <a:r>
                        <a:rPr lang="en-US" sz="1200" baseline="0" noProof="0" dirty="0" smtClean="0"/>
                        <a:t> I/D caches, 32KB, 4-way, 1 cycles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L2 Bank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1MB, 16-way,</a:t>
                      </a:r>
                      <a:r>
                        <a:rPr lang="en-US" sz="1200" baseline="0" noProof="0" dirty="0" smtClean="0"/>
                        <a:t>  5 cycles, pseudo LRU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Links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1 cycle,</a:t>
                      </a:r>
                      <a:r>
                        <a:rPr lang="en-US" sz="1200" baseline="0" noProof="0" dirty="0" smtClean="0"/>
                        <a:t> 128bits wide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</a:tr>
              <a:tr h="292757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Memory 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4GB, 320GB/s, 260 cycles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OS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Solaris</a:t>
                      </a:r>
                      <a:r>
                        <a:rPr lang="en-US" sz="1200" baseline="0" noProof="0" dirty="0" smtClean="0"/>
                        <a:t> 10</a:t>
                      </a:r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marL="80774" marR="80774" marT="40387" marB="40387" anchor="ctr"/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marL="80774" marR="80774" marT="40387" marB="40387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242768" y="36849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Broadcast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Coherence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Protocol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Execution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Time)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195144" y="4191989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0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Increasing Full-System simulation accuracy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242768" y="36849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Execution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Time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195144" y="4191989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223256" y="1407689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240793" y="9398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speed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cycles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second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6270" y="3502947"/>
            <a:ext cx="734659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More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Accuracy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 =&gt;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Slower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simulations</a:t>
            </a:r>
            <a:endParaRPr lang="es-ES" sz="2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average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Ruby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is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≈ 2X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faster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9IRBZDAT\MC900346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652" y="3443232"/>
            <a:ext cx="1408902" cy="11287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Improving Simulation Speed (I)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graphicFrame>
        <p:nvGraphicFramePr>
          <p:cNvPr id="13" name="12 Gráfico"/>
          <p:cNvGraphicFramePr/>
          <p:nvPr/>
        </p:nvGraphicFramePr>
        <p:xfrm>
          <a:off x="195143" y="4198148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223256" y="1407689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1242768" y="36849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Execution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Time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240793" y="9398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speed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cycles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second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1062567" y="1585958"/>
            <a:ext cx="6858000" cy="3931920"/>
          </a:xfrm>
          <a:prstGeom prst="roundRect">
            <a:avLst>
              <a:gd name="adj" fmla="val 476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55693" y="1781048"/>
            <a:ext cx="657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Calibri" pitchFamily="34" charset="0"/>
              </a:rPr>
              <a:t>Adaptive</a:t>
            </a:r>
            <a:r>
              <a:rPr lang="es-ES" sz="3600" b="1" dirty="0" smtClean="0">
                <a:latin typeface="Calibri" pitchFamily="34" charset="0"/>
              </a:rPr>
              <a:t> Interface</a:t>
            </a:r>
            <a:endParaRPr lang="es-ES" sz="3600" b="1" dirty="0">
              <a:latin typeface="Calibri" pitchFamily="34" charset="0"/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1793174" y="2325589"/>
            <a:ext cx="5447606" cy="2791891"/>
            <a:chOff x="1793174" y="2325589"/>
            <a:chExt cx="5447606" cy="2791891"/>
          </a:xfrm>
        </p:grpSpPr>
        <p:sp>
          <p:nvSpPr>
            <p:cNvPr id="30" name="29 Rectángulo redondeado"/>
            <p:cNvSpPr/>
            <p:nvPr/>
          </p:nvSpPr>
          <p:spPr bwMode="auto">
            <a:xfrm>
              <a:off x="1888176" y="2327564"/>
              <a:ext cx="225631" cy="274320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31 Rectángulo redondeado"/>
            <p:cNvSpPr/>
            <p:nvPr/>
          </p:nvSpPr>
          <p:spPr bwMode="auto">
            <a:xfrm>
              <a:off x="2123700" y="2325589"/>
              <a:ext cx="3383280" cy="2743200"/>
            </a:xfrm>
            <a:prstGeom prst="roundRect">
              <a:avLst>
                <a:gd name="adj" fmla="val 3680"/>
              </a:avLst>
            </a:prstGeom>
            <a:solidFill>
              <a:srgbClr val="92D050">
                <a:alpha val="20000"/>
              </a:srgb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32 Rectángulo redondeado"/>
            <p:cNvSpPr/>
            <p:nvPr/>
          </p:nvSpPr>
          <p:spPr bwMode="auto">
            <a:xfrm>
              <a:off x="5531919" y="2337461"/>
              <a:ext cx="274320" cy="274320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33 Rectángulo redondeado"/>
            <p:cNvSpPr/>
            <p:nvPr/>
          </p:nvSpPr>
          <p:spPr bwMode="auto">
            <a:xfrm>
              <a:off x="5828803" y="2337461"/>
              <a:ext cx="731520" cy="2743200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34 Rectángulo redondeado"/>
            <p:cNvSpPr/>
            <p:nvPr/>
          </p:nvSpPr>
          <p:spPr bwMode="auto">
            <a:xfrm>
              <a:off x="6600700" y="2349335"/>
              <a:ext cx="640080" cy="274320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793174" y="3847602"/>
              <a:ext cx="400110" cy="12362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RUBY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2052449" y="3857502"/>
              <a:ext cx="400110" cy="12362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TOPAZ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472544" y="3881249"/>
              <a:ext cx="400110" cy="12362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RUBY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" name="1 Gráfico"/>
          <p:cNvGraphicFramePr>
            <a:graphicFrameLocks noGrp="1"/>
          </p:cNvGraphicFramePr>
          <p:nvPr/>
        </p:nvGraphicFramePr>
        <p:xfrm>
          <a:off x="1203078" y="2508178"/>
          <a:ext cx="6539634" cy="185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 animBg="0"/>
        </p:bldSub>
      </p:bldGraphic>
      <p:bldGraphic spid="18" grpId="0" uiExpand="1">
        <p:bldSub>
          <a:bldChart bld="series" animBg="0"/>
        </p:bldSub>
      </p:bldGraphic>
      <p:bldP spid="21" grpId="0" animBg="1"/>
      <p:bldP spid="23" grpId="0"/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" name="528 Gráfico"/>
          <p:cNvGraphicFramePr/>
          <p:nvPr/>
        </p:nvGraphicFramePr>
        <p:xfrm>
          <a:off x="177667" y="1348312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Improving Simulation Speed (II)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graphicFrame>
        <p:nvGraphicFramePr>
          <p:cNvPr id="13" name="12 Gráfico"/>
          <p:cNvGraphicFramePr/>
          <p:nvPr/>
        </p:nvGraphicFramePr>
        <p:xfrm>
          <a:off x="195143" y="4198148"/>
          <a:ext cx="87782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1242768" y="36849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Execution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Time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240793" y="939898"/>
            <a:ext cx="65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speed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cycles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second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1062567" y="1585958"/>
            <a:ext cx="6858000" cy="3931920"/>
          </a:xfrm>
          <a:prstGeom prst="roundRect">
            <a:avLst>
              <a:gd name="adj" fmla="val 476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55693" y="1781048"/>
            <a:ext cx="657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alibri" pitchFamily="34" charset="0"/>
              </a:rPr>
              <a:t>2-Thread </a:t>
            </a:r>
            <a:r>
              <a:rPr lang="es-ES" sz="3600" b="1" dirty="0" err="1" smtClean="0">
                <a:latin typeface="Calibri" pitchFamily="34" charset="0"/>
              </a:rPr>
              <a:t>Simulation</a:t>
            </a:r>
            <a:endParaRPr lang="es-ES" sz="3600" b="1" dirty="0">
              <a:latin typeface="Calibri" pitchFamily="34" charset="0"/>
            </a:endParaRPr>
          </a:p>
        </p:txBody>
      </p:sp>
      <p:grpSp>
        <p:nvGrpSpPr>
          <p:cNvPr id="330" name="329 Grupo"/>
          <p:cNvGrpSpPr/>
          <p:nvPr/>
        </p:nvGrpSpPr>
        <p:grpSpPr>
          <a:xfrm>
            <a:off x="2523764" y="2492299"/>
            <a:ext cx="2558860" cy="2743200"/>
            <a:chOff x="1977514" y="2492299"/>
            <a:chExt cx="2558860" cy="2743200"/>
          </a:xfrm>
        </p:grpSpPr>
        <p:sp>
          <p:nvSpPr>
            <p:cNvPr id="27" name="26 Rectángulo redondeado"/>
            <p:cNvSpPr/>
            <p:nvPr/>
          </p:nvSpPr>
          <p:spPr bwMode="auto">
            <a:xfrm>
              <a:off x="1977514" y="2492299"/>
              <a:ext cx="2558860" cy="2743200"/>
            </a:xfrm>
            <a:prstGeom prst="roundRect">
              <a:avLst>
                <a:gd name="adj" fmla="val 7385"/>
              </a:avLst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28" name="127 Grupo"/>
            <p:cNvGrpSpPr/>
            <p:nvPr/>
          </p:nvGrpSpPr>
          <p:grpSpPr>
            <a:xfrm>
              <a:off x="2033334" y="2848886"/>
              <a:ext cx="2427502" cy="2260215"/>
              <a:chOff x="996312" y="1802610"/>
              <a:chExt cx="5874239" cy="3682234"/>
            </a:xfrm>
          </p:grpSpPr>
          <p:sp>
            <p:nvSpPr>
              <p:cNvPr id="40" name="39 Elipse"/>
              <p:cNvSpPr/>
              <p:nvPr/>
            </p:nvSpPr>
            <p:spPr bwMode="auto">
              <a:xfrm>
                <a:off x="997527" y="180504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40 Elipse"/>
              <p:cNvSpPr/>
              <p:nvPr/>
            </p:nvSpPr>
            <p:spPr bwMode="auto">
              <a:xfrm>
                <a:off x="2093558" y="18038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41 Elipse"/>
              <p:cNvSpPr/>
              <p:nvPr/>
            </p:nvSpPr>
            <p:spPr bwMode="auto">
              <a:xfrm rot="5400000">
                <a:off x="2093573" y="289987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42 Elipse"/>
              <p:cNvSpPr/>
              <p:nvPr/>
            </p:nvSpPr>
            <p:spPr bwMode="auto">
              <a:xfrm>
                <a:off x="996312" y="290108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4" name="43 Conector recto de flecha"/>
              <p:cNvCxnSpPr>
                <a:stCxn id="40" idx="6"/>
                <a:endCxn id="41" idx="2"/>
              </p:cNvCxnSpPr>
              <p:nvPr/>
            </p:nvCxnSpPr>
            <p:spPr bwMode="auto">
              <a:xfrm flipV="1">
                <a:off x="1377538" y="199383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5" name="44 Conector recto de flecha"/>
              <p:cNvCxnSpPr>
                <a:stCxn id="41" idx="4"/>
                <a:endCxn id="42" idx="2"/>
              </p:cNvCxnSpPr>
              <p:nvPr/>
            </p:nvCxnSpPr>
            <p:spPr bwMode="auto">
              <a:xfrm>
                <a:off x="2283564" y="218384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6" name="45 Conector recto de flecha"/>
              <p:cNvCxnSpPr>
                <a:stCxn id="40" idx="4"/>
                <a:endCxn id="43" idx="0"/>
              </p:cNvCxnSpPr>
              <p:nvPr/>
            </p:nvCxnSpPr>
            <p:spPr bwMode="auto">
              <a:xfrm flipH="1">
                <a:off x="1186318" y="218506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7" name="46 Conector recto de flecha"/>
              <p:cNvCxnSpPr>
                <a:stCxn id="43" idx="6"/>
                <a:endCxn id="42" idx="4"/>
              </p:cNvCxnSpPr>
              <p:nvPr/>
            </p:nvCxnSpPr>
            <p:spPr bwMode="auto">
              <a:xfrm flipV="1">
                <a:off x="1376323" y="30898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48" name="47 Elipse"/>
              <p:cNvSpPr/>
              <p:nvPr/>
            </p:nvSpPr>
            <p:spPr bwMode="auto">
              <a:xfrm>
                <a:off x="3189619" y="1809925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48 Elipse"/>
              <p:cNvSpPr/>
              <p:nvPr/>
            </p:nvSpPr>
            <p:spPr bwMode="auto">
              <a:xfrm rot="5400000">
                <a:off x="3189634" y="290597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49 Conector recto de flecha"/>
              <p:cNvCxnSpPr>
                <a:endCxn id="48" idx="2"/>
              </p:cNvCxnSpPr>
              <p:nvPr/>
            </p:nvCxnSpPr>
            <p:spPr bwMode="auto">
              <a:xfrm flipV="1">
                <a:off x="2473599" y="199993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1" name="50 Conector recto de flecha"/>
              <p:cNvCxnSpPr>
                <a:stCxn id="48" idx="4"/>
                <a:endCxn id="49" idx="2"/>
              </p:cNvCxnSpPr>
              <p:nvPr/>
            </p:nvCxnSpPr>
            <p:spPr bwMode="auto">
              <a:xfrm>
                <a:off x="3379625" y="218993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2" name="51 Conector recto de flecha"/>
              <p:cNvCxnSpPr/>
              <p:nvPr/>
            </p:nvCxnSpPr>
            <p:spPr bwMode="auto">
              <a:xfrm flipH="1">
                <a:off x="2282379" y="219115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3" name="52 Conector recto de flecha"/>
              <p:cNvCxnSpPr>
                <a:endCxn id="49" idx="4"/>
              </p:cNvCxnSpPr>
              <p:nvPr/>
            </p:nvCxnSpPr>
            <p:spPr bwMode="auto">
              <a:xfrm flipV="1">
                <a:off x="2472384" y="309597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54" name="53 Elipse"/>
              <p:cNvSpPr/>
              <p:nvPr/>
            </p:nvSpPr>
            <p:spPr bwMode="auto">
              <a:xfrm>
                <a:off x="4286899" y="180261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54 Elipse"/>
              <p:cNvSpPr/>
              <p:nvPr/>
            </p:nvSpPr>
            <p:spPr bwMode="auto">
              <a:xfrm rot="5400000">
                <a:off x="4286914" y="2898658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6" name="55 Conector recto de flecha"/>
              <p:cNvCxnSpPr>
                <a:endCxn id="54" idx="2"/>
              </p:cNvCxnSpPr>
              <p:nvPr/>
            </p:nvCxnSpPr>
            <p:spPr bwMode="auto">
              <a:xfrm flipV="1">
                <a:off x="3570879" y="1992616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7" name="56 Conector recto de flecha"/>
              <p:cNvCxnSpPr>
                <a:stCxn id="54" idx="4"/>
                <a:endCxn id="55" idx="2"/>
              </p:cNvCxnSpPr>
              <p:nvPr/>
            </p:nvCxnSpPr>
            <p:spPr bwMode="auto">
              <a:xfrm>
                <a:off x="4476905" y="2182621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8" name="57 Conector recto de flecha"/>
              <p:cNvCxnSpPr/>
              <p:nvPr/>
            </p:nvCxnSpPr>
            <p:spPr bwMode="auto">
              <a:xfrm flipH="1">
                <a:off x="3379659" y="2183841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9" name="58 Conector recto de flecha"/>
              <p:cNvCxnSpPr>
                <a:endCxn id="55" idx="4"/>
              </p:cNvCxnSpPr>
              <p:nvPr/>
            </p:nvCxnSpPr>
            <p:spPr bwMode="auto">
              <a:xfrm flipV="1">
                <a:off x="3569664" y="30886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0" name="59 Elipse"/>
              <p:cNvSpPr/>
              <p:nvPr/>
            </p:nvSpPr>
            <p:spPr bwMode="auto">
              <a:xfrm>
                <a:off x="5382960" y="180870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60 Elipse"/>
              <p:cNvSpPr/>
              <p:nvPr/>
            </p:nvSpPr>
            <p:spPr bwMode="auto">
              <a:xfrm rot="5400000">
                <a:off x="5382975" y="290475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2" name="61 Conector recto de flecha"/>
              <p:cNvCxnSpPr>
                <a:endCxn id="60" idx="2"/>
              </p:cNvCxnSpPr>
              <p:nvPr/>
            </p:nvCxnSpPr>
            <p:spPr bwMode="auto">
              <a:xfrm flipV="1">
                <a:off x="4666940" y="1998712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3" name="62 Conector recto de flecha"/>
              <p:cNvCxnSpPr>
                <a:stCxn id="60" idx="4"/>
                <a:endCxn id="61" idx="2"/>
              </p:cNvCxnSpPr>
              <p:nvPr/>
            </p:nvCxnSpPr>
            <p:spPr bwMode="auto">
              <a:xfrm>
                <a:off x="5572966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4" name="63 Conector recto de flecha"/>
              <p:cNvCxnSpPr/>
              <p:nvPr/>
            </p:nvCxnSpPr>
            <p:spPr bwMode="auto">
              <a:xfrm flipH="1">
                <a:off x="4475720" y="2189937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5" name="64 Conector recto de flecha"/>
              <p:cNvCxnSpPr>
                <a:endCxn id="61" idx="4"/>
              </p:cNvCxnSpPr>
              <p:nvPr/>
            </p:nvCxnSpPr>
            <p:spPr bwMode="auto">
              <a:xfrm flipV="1">
                <a:off x="4665725" y="30947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6" name="65 Conector recto de flecha"/>
              <p:cNvCxnSpPr/>
              <p:nvPr/>
            </p:nvCxnSpPr>
            <p:spPr bwMode="auto">
              <a:xfrm>
                <a:off x="5572967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7" name="66 Elipse"/>
              <p:cNvSpPr/>
              <p:nvPr/>
            </p:nvSpPr>
            <p:spPr bwMode="auto">
              <a:xfrm>
                <a:off x="6479022" y="181480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67 Elipse"/>
              <p:cNvSpPr/>
              <p:nvPr/>
            </p:nvSpPr>
            <p:spPr bwMode="auto">
              <a:xfrm rot="5400000">
                <a:off x="6479037" y="291085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9" name="68 Conector recto de flecha"/>
              <p:cNvCxnSpPr>
                <a:endCxn id="67" idx="2"/>
              </p:cNvCxnSpPr>
              <p:nvPr/>
            </p:nvCxnSpPr>
            <p:spPr bwMode="auto">
              <a:xfrm flipV="1">
                <a:off x="5763002" y="200480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0" name="69 Conector recto de flecha"/>
              <p:cNvCxnSpPr>
                <a:stCxn id="67" idx="4"/>
                <a:endCxn id="68" idx="2"/>
              </p:cNvCxnSpPr>
              <p:nvPr/>
            </p:nvCxnSpPr>
            <p:spPr bwMode="auto">
              <a:xfrm>
                <a:off x="6669028" y="219481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1" name="70 Conector recto de flecha"/>
              <p:cNvCxnSpPr/>
              <p:nvPr/>
            </p:nvCxnSpPr>
            <p:spPr bwMode="auto">
              <a:xfrm flipH="1">
                <a:off x="5571782" y="219603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2" name="71 Conector recto de flecha"/>
              <p:cNvCxnSpPr>
                <a:endCxn id="68" idx="4"/>
              </p:cNvCxnSpPr>
              <p:nvPr/>
            </p:nvCxnSpPr>
            <p:spPr bwMode="auto">
              <a:xfrm flipV="1">
                <a:off x="5761787" y="310085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3" name="72 Elipse"/>
              <p:cNvSpPr/>
              <p:nvPr/>
            </p:nvSpPr>
            <p:spPr bwMode="auto">
              <a:xfrm rot="5400000">
                <a:off x="2099324" y="39925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73 Elipse"/>
              <p:cNvSpPr/>
              <p:nvPr/>
            </p:nvSpPr>
            <p:spPr bwMode="auto">
              <a:xfrm>
                <a:off x="1002063" y="399376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5" name="74 Conector recto de flecha"/>
              <p:cNvCxnSpPr/>
              <p:nvPr/>
            </p:nvCxnSpPr>
            <p:spPr bwMode="auto">
              <a:xfrm flipV="1">
                <a:off x="1383289" y="30865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6" name="75 Conector recto de flecha"/>
              <p:cNvCxnSpPr>
                <a:endCxn id="73" idx="2"/>
              </p:cNvCxnSpPr>
              <p:nvPr/>
            </p:nvCxnSpPr>
            <p:spPr bwMode="auto">
              <a:xfrm>
                <a:off x="2289315" y="32765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7" name="76 Conector recto de flecha"/>
              <p:cNvCxnSpPr>
                <a:endCxn id="74" idx="0"/>
              </p:cNvCxnSpPr>
              <p:nvPr/>
            </p:nvCxnSpPr>
            <p:spPr bwMode="auto">
              <a:xfrm flipH="1">
                <a:off x="1192069" y="32777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8" name="77 Conector recto de flecha"/>
              <p:cNvCxnSpPr>
                <a:stCxn id="74" idx="6"/>
                <a:endCxn id="73" idx="4"/>
              </p:cNvCxnSpPr>
              <p:nvPr/>
            </p:nvCxnSpPr>
            <p:spPr bwMode="auto">
              <a:xfrm flipV="1">
                <a:off x="1382074" y="41825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9" name="78 Elipse"/>
              <p:cNvSpPr/>
              <p:nvPr/>
            </p:nvSpPr>
            <p:spPr bwMode="auto">
              <a:xfrm rot="5400000">
                <a:off x="3195385" y="399865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0" name="79 Conector recto de flecha"/>
              <p:cNvCxnSpPr/>
              <p:nvPr/>
            </p:nvCxnSpPr>
            <p:spPr bwMode="auto">
              <a:xfrm flipV="1">
                <a:off x="2479350" y="3092610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" name="80 Conector recto de flecha"/>
              <p:cNvCxnSpPr>
                <a:endCxn id="79" idx="2"/>
              </p:cNvCxnSpPr>
              <p:nvPr/>
            </p:nvCxnSpPr>
            <p:spPr bwMode="auto">
              <a:xfrm>
                <a:off x="3385376" y="3282615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81 Conector recto de flecha"/>
              <p:cNvCxnSpPr/>
              <p:nvPr/>
            </p:nvCxnSpPr>
            <p:spPr bwMode="auto">
              <a:xfrm flipH="1">
                <a:off x="2288130" y="3283835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" name="82 Conector recto de flecha"/>
              <p:cNvCxnSpPr>
                <a:endCxn id="79" idx="4"/>
              </p:cNvCxnSpPr>
              <p:nvPr/>
            </p:nvCxnSpPr>
            <p:spPr bwMode="auto">
              <a:xfrm flipV="1">
                <a:off x="2478135" y="418865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4" name="83 Elipse"/>
              <p:cNvSpPr/>
              <p:nvPr/>
            </p:nvSpPr>
            <p:spPr bwMode="auto">
              <a:xfrm rot="5400000">
                <a:off x="4292665" y="39913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84 Conector recto de flecha"/>
              <p:cNvCxnSpPr/>
              <p:nvPr/>
            </p:nvCxnSpPr>
            <p:spPr bwMode="auto">
              <a:xfrm flipV="1">
                <a:off x="3576630" y="30852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" name="85 Conector recto de flecha"/>
              <p:cNvCxnSpPr>
                <a:endCxn id="84" idx="2"/>
              </p:cNvCxnSpPr>
              <p:nvPr/>
            </p:nvCxnSpPr>
            <p:spPr bwMode="auto">
              <a:xfrm>
                <a:off x="4482656" y="32753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" name="86 Conector recto de flecha"/>
              <p:cNvCxnSpPr/>
              <p:nvPr/>
            </p:nvCxnSpPr>
            <p:spPr bwMode="auto">
              <a:xfrm flipH="1">
                <a:off x="3385410" y="32765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8" name="87 Conector recto de flecha"/>
              <p:cNvCxnSpPr>
                <a:endCxn id="84" idx="4"/>
              </p:cNvCxnSpPr>
              <p:nvPr/>
            </p:nvCxnSpPr>
            <p:spPr bwMode="auto">
              <a:xfrm flipV="1">
                <a:off x="3575415" y="41813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9" name="88 Elipse"/>
              <p:cNvSpPr/>
              <p:nvPr/>
            </p:nvSpPr>
            <p:spPr bwMode="auto">
              <a:xfrm rot="5400000">
                <a:off x="5388726" y="39974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0" name="89 Conector recto de flecha"/>
              <p:cNvCxnSpPr/>
              <p:nvPr/>
            </p:nvCxnSpPr>
            <p:spPr bwMode="auto">
              <a:xfrm flipV="1">
                <a:off x="4672691" y="30913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1" name="90 Conector recto de flecha"/>
              <p:cNvCxnSpPr>
                <a:endCxn id="89" idx="2"/>
              </p:cNvCxnSpPr>
              <p:nvPr/>
            </p:nvCxnSpPr>
            <p:spPr bwMode="auto">
              <a:xfrm>
                <a:off x="5578717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2" name="91 Conector recto de flecha"/>
              <p:cNvCxnSpPr/>
              <p:nvPr/>
            </p:nvCxnSpPr>
            <p:spPr bwMode="auto">
              <a:xfrm flipH="1">
                <a:off x="4481471" y="32826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3" name="92 Conector recto de flecha"/>
              <p:cNvCxnSpPr>
                <a:endCxn id="89" idx="4"/>
              </p:cNvCxnSpPr>
              <p:nvPr/>
            </p:nvCxnSpPr>
            <p:spPr bwMode="auto">
              <a:xfrm flipV="1">
                <a:off x="4671476" y="41874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4" name="93 Conector recto de flecha"/>
              <p:cNvCxnSpPr/>
              <p:nvPr/>
            </p:nvCxnSpPr>
            <p:spPr bwMode="auto">
              <a:xfrm>
                <a:off x="5578718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95" name="94 Elipse"/>
              <p:cNvSpPr/>
              <p:nvPr/>
            </p:nvSpPr>
            <p:spPr bwMode="auto">
              <a:xfrm rot="5400000">
                <a:off x="6484788" y="40035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6" name="95 Conector recto de flecha"/>
              <p:cNvCxnSpPr/>
              <p:nvPr/>
            </p:nvCxnSpPr>
            <p:spPr bwMode="auto">
              <a:xfrm flipV="1">
                <a:off x="5768753" y="3097487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7" name="96 Conector recto de flecha"/>
              <p:cNvCxnSpPr>
                <a:endCxn id="95" idx="2"/>
              </p:cNvCxnSpPr>
              <p:nvPr/>
            </p:nvCxnSpPr>
            <p:spPr bwMode="auto">
              <a:xfrm>
                <a:off x="6674779" y="3287492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8" name="97 Conector recto de flecha"/>
              <p:cNvCxnSpPr/>
              <p:nvPr/>
            </p:nvCxnSpPr>
            <p:spPr bwMode="auto">
              <a:xfrm flipH="1">
                <a:off x="5577533" y="3288712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9" name="98 Conector recto de flecha"/>
              <p:cNvCxnSpPr>
                <a:endCxn id="95" idx="4"/>
              </p:cNvCxnSpPr>
              <p:nvPr/>
            </p:nvCxnSpPr>
            <p:spPr bwMode="auto">
              <a:xfrm flipV="1">
                <a:off x="5767538" y="4193535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0" name="99 Conector recto de flecha"/>
              <p:cNvCxnSpPr/>
              <p:nvPr/>
            </p:nvCxnSpPr>
            <p:spPr bwMode="auto">
              <a:xfrm flipV="1">
                <a:off x="1382075" y="419118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1" name="100 Conector recto de flecha"/>
              <p:cNvCxnSpPr/>
              <p:nvPr/>
            </p:nvCxnSpPr>
            <p:spPr bwMode="auto">
              <a:xfrm flipV="1">
                <a:off x="2478136" y="41972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2" name="101 Conector recto de flecha"/>
              <p:cNvCxnSpPr/>
              <p:nvPr/>
            </p:nvCxnSpPr>
            <p:spPr bwMode="auto">
              <a:xfrm flipV="1">
                <a:off x="3575416" y="418996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3" name="102 Conector recto de flecha"/>
              <p:cNvCxnSpPr/>
              <p:nvPr/>
            </p:nvCxnSpPr>
            <p:spPr bwMode="auto">
              <a:xfrm flipV="1">
                <a:off x="4671477" y="41960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4" name="103 Conector recto de flecha"/>
              <p:cNvCxnSpPr/>
              <p:nvPr/>
            </p:nvCxnSpPr>
            <p:spPr bwMode="auto">
              <a:xfrm flipV="1">
                <a:off x="5767539" y="42021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05" name="104 Elipse"/>
              <p:cNvSpPr/>
              <p:nvPr/>
            </p:nvSpPr>
            <p:spPr bwMode="auto">
              <a:xfrm rot="5400000">
                <a:off x="2105076" y="509386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105 Elipse"/>
              <p:cNvSpPr/>
              <p:nvPr/>
            </p:nvSpPr>
            <p:spPr bwMode="auto">
              <a:xfrm>
                <a:off x="1007815" y="509506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7" name="106 Conector recto de flecha"/>
              <p:cNvCxnSpPr/>
              <p:nvPr/>
            </p:nvCxnSpPr>
            <p:spPr bwMode="auto">
              <a:xfrm flipV="1">
                <a:off x="1389041" y="418781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8" name="107 Conector recto de flecha"/>
              <p:cNvCxnSpPr>
                <a:endCxn id="105" idx="2"/>
              </p:cNvCxnSpPr>
              <p:nvPr/>
            </p:nvCxnSpPr>
            <p:spPr bwMode="auto">
              <a:xfrm>
                <a:off x="2295067" y="437782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9" name="108 Conector recto de flecha"/>
              <p:cNvCxnSpPr>
                <a:endCxn id="106" idx="0"/>
              </p:cNvCxnSpPr>
              <p:nvPr/>
            </p:nvCxnSpPr>
            <p:spPr bwMode="auto">
              <a:xfrm flipH="1">
                <a:off x="1197821" y="437904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0" name="109 Conector recto de flecha"/>
              <p:cNvCxnSpPr>
                <a:stCxn id="106" idx="6"/>
                <a:endCxn id="105" idx="4"/>
              </p:cNvCxnSpPr>
              <p:nvPr/>
            </p:nvCxnSpPr>
            <p:spPr bwMode="auto">
              <a:xfrm flipV="1">
                <a:off x="1387826" y="528386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11" name="110 Elipse"/>
              <p:cNvSpPr/>
              <p:nvPr/>
            </p:nvSpPr>
            <p:spPr bwMode="auto">
              <a:xfrm rot="5400000">
                <a:off x="3201137" y="50999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2" name="111 Conector recto de flecha"/>
              <p:cNvCxnSpPr/>
              <p:nvPr/>
            </p:nvCxnSpPr>
            <p:spPr bwMode="auto">
              <a:xfrm flipV="1">
                <a:off x="2485102" y="41939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3" name="112 Conector recto de flecha"/>
              <p:cNvCxnSpPr>
                <a:endCxn id="111" idx="2"/>
              </p:cNvCxnSpPr>
              <p:nvPr/>
            </p:nvCxnSpPr>
            <p:spPr bwMode="auto">
              <a:xfrm>
                <a:off x="3391128" y="43839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4" name="113 Conector recto de flecha"/>
              <p:cNvCxnSpPr/>
              <p:nvPr/>
            </p:nvCxnSpPr>
            <p:spPr bwMode="auto">
              <a:xfrm flipH="1">
                <a:off x="2293882" y="43851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5" name="114 Conector recto de flecha"/>
              <p:cNvCxnSpPr>
                <a:endCxn id="111" idx="4"/>
              </p:cNvCxnSpPr>
              <p:nvPr/>
            </p:nvCxnSpPr>
            <p:spPr bwMode="auto">
              <a:xfrm flipV="1">
                <a:off x="2483887" y="52899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16" name="115 Elipse"/>
              <p:cNvSpPr/>
              <p:nvPr/>
            </p:nvSpPr>
            <p:spPr bwMode="auto">
              <a:xfrm rot="5400000">
                <a:off x="4298417" y="5092641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7" name="116 Conector recto de flecha"/>
              <p:cNvCxnSpPr/>
              <p:nvPr/>
            </p:nvCxnSpPr>
            <p:spPr bwMode="auto">
              <a:xfrm flipV="1">
                <a:off x="3582382" y="4186599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8" name="117 Conector recto de flecha"/>
              <p:cNvCxnSpPr>
                <a:endCxn id="116" idx="2"/>
              </p:cNvCxnSpPr>
              <p:nvPr/>
            </p:nvCxnSpPr>
            <p:spPr bwMode="auto">
              <a:xfrm>
                <a:off x="4488408" y="4376604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9" name="118 Conector recto de flecha"/>
              <p:cNvCxnSpPr/>
              <p:nvPr/>
            </p:nvCxnSpPr>
            <p:spPr bwMode="auto">
              <a:xfrm flipH="1">
                <a:off x="3391162" y="4377824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0" name="119 Conector recto de flecha"/>
              <p:cNvCxnSpPr>
                <a:endCxn id="116" idx="4"/>
              </p:cNvCxnSpPr>
              <p:nvPr/>
            </p:nvCxnSpPr>
            <p:spPr bwMode="auto">
              <a:xfrm flipV="1">
                <a:off x="3581167" y="528264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21" name="120 Elipse"/>
              <p:cNvSpPr/>
              <p:nvPr/>
            </p:nvSpPr>
            <p:spPr bwMode="auto">
              <a:xfrm rot="5400000">
                <a:off x="5394478" y="50987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121 Conector recto de flecha"/>
              <p:cNvCxnSpPr/>
              <p:nvPr/>
            </p:nvCxnSpPr>
            <p:spPr bwMode="auto">
              <a:xfrm flipV="1">
                <a:off x="4678443" y="41926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3" name="122 Conector recto de flecha"/>
              <p:cNvCxnSpPr>
                <a:endCxn id="121" idx="2"/>
              </p:cNvCxnSpPr>
              <p:nvPr/>
            </p:nvCxnSpPr>
            <p:spPr bwMode="auto">
              <a:xfrm>
                <a:off x="5584469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4" name="123 Conector recto de flecha"/>
              <p:cNvCxnSpPr/>
              <p:nvPr/>
            </p:nvCxnSpPr>
            <p:spPr bwMode="auto">
              <a:xfrm flipH="1">
                <a:off x="4487223" y="43839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5" name="124 Conector recto de flecha"/>
              <p:cNvCxnSpPr>
                <a:endCxn id="121" idx="4"/>
              </p:cNvCxnSpPr>
              <p:nvPr/>
            </p:nvCxnSpPr>
            <p:spPr bwMode="auto">
              <a:xfrm flipV="1">
                <a:off x="4677228" y="52887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6" name="125 Conector recto de flecha"/>
              <p:cNvCxnSpPr/>
              <p:nvPr/>
            </p:nvCxnSpPr>
            <p:spPr bwMode="auto">
              <a:xfrm>
                <a:off x="5584470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27" name="126 Elipse"/>
              <p:cNvSpPr/>
              <p:nvPr/>
            </p:nvSpPr>
            <p:spPr bwMode="auto">
              <a:xfrm rot="5400000">
                <a:off x="6490540" y="51048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8" name="127 Conector recto de flecha"/>
              <p:cNvCxnSpPr/>
              <p:nvPr/>
            </p:nvCxnSpPr>
            <p:spPr bwMode="auto">
              <a:xfrm flipV="1">
                <a:off x="5774505" y="41987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9" name="128 Conector recto de flecha"/>
              <p:cNvCxnSpPr>
                <a:endCxn id="127" idx="2"/>
              </p:cNvCxnSpPr>
              <p:nvPr/>
            </p:nvCxnSpPr>
            <p:spPr bwMode="auto">
              <a:xfrm>
                <a:off x="6680531" y="43887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0" name="129 Conector recto de flecha"/>
              <p:cNvCxnSpPr/>
              <p:nvPr/>
            </p:nvCxnSpPr>
            <p:spPr bwMode="auto">
              <a:xfrm flipH="1">
                <a:off x="5583285" y="43900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1" name="130 Conector recto de flecha"/>
              <p:cNvCxnSpPr>
                <a:endCxn id="127" idx="4"/>
              </p:cNvCxnSpPr>
              <p:nvPr/>
            </p:nvCxnSpPr>
            <p:spPr bwMode="auto">
              <a:xfrm flipV="1">
                <a:off x="5773290" y="52948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29" name="28 CuadroTexto"/>
            <p:cNvSpPr txBox="1"/>
            <p:nvPr/>
          </p:nvSpPr>
          <p:spPr>
            <a:xfrm>
              <a:off x="2025848" y="2492950"/>
              <a:ext cx="676654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T1</a:t>
              </a:r>
              <a:endParaRPr lang="es-ES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5266534" y="2467196"/>
            <a:ext cx="1097280" cy="2769814"/>
            <a:chOff x="3532752" y="1196547"/>
            <a:chExt cx="1097280" cy="2769814"/>
          </a:xfrm>
        </p:grpSpPr>
        <p:sp>
          <p:nvSpPr>
            <p:cNvPr id="133" name="132 Rectángulo redondeado"/>
            <p:cNvSpPr/>
            <p:nvPr/>
          </p:nvSpPr>
          <p:spPr bwMode="auto">
            <a:xfrm>
              <a:off x="3532752" y="1216121"/>
              <a:ext cx="1097280" cy="27502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134" name="Group 3"/>
            <p:cNvGrpSpPr>
              <a:grpSpLocks/>
            </p:cNvGrpSpPr>
            <p:nvPr/>
          </p:nvGrpSpPr>
          <p:grpSpPr bwMode="auto">
            <a:xfrm rot="5400000">
              <a:off x="2933888" y="2306043"/>
              <a:ext cx="2269261" cy="837891"/>
              <a:chOff x="1012" y="2564"/>
              <a:chExt cx="3686" cy="1361"/>
            </a:xfrm>
          </p:grpSpPr>
          <p:sp>
            <p:nvSpPr>
              <p:cNvPr id="136" name="Freeform 4"/>
              <p:cNvSpPr>
                <a:spLocks/>
              </p:cNvSpPr>
              <p:nvPr/>
            </p:nvSpPr>
            <p:spPr bwMode="auto">
              <a:xfrm>
                <a:off x="1012" y="2566"/>
                <a:ext cx="3686" cy="1345"/>
              </a:xfrm>
              <a:custGeom>
                <a:avLst/>
                <a:gdLst/>
                <a:ahLst/>
                <a:cxnLst>
                  <a:cxn ang="0">
                    <a:pos x="274" y="160"/>
                  </a:cxn>
                  <a:cxn ang="0">
                    <a:pos x="176" y="224"/>
                  </a:cxn>
                  <a:cxn ang="0">
                    <a:pos x="96" y="302"/>
                  </a:cxn>
                  <a:cxn ang="0">
                    <a:pos x="42" y="388"/>
                  </a:cxn>
                  <a:cxn ang="0">
                    <a:pos x="12" y="476"/>
                  </a:cxn>
                  <a:cxn ang="0">
                    <a:pos x="0" y="560"/>
                  </a:cxn>
                  <a:cxn ang="0">
                    <a:pos x="6" y="644"/>
                  </a:cxn>
                  <a:cxn ang="0">
                    <a:pos x="30" y="730"/>
                  </a:cxn>
                  <a:cxn ang="0">
                    <a:pos x="76" y="818"/>
                  </a:cxn>
                  <a:cxn ang="0">
                    <a:pos x="148" y="900"/>
                  </a:cxn>
                  <a:cxn ang="0">
                    <a:pos x="240" y="970"/>
                  </a:cxn>
                  <a:cxn ang="0">
                    <a:pos x="352" y="1022"/>
                  </a:cxn>
                  <a:cxn ang="0">
                    <a:pos x="456" y="1056"/>
                  </a:cxn>
                  <a:cxn ang="0">
                    <a:pos x="576" y="1080"/>
                  </a:cxn>
                  <a:cxn ang="0">
                    <a:pos x="716" y="1102"/>
                  </a:cxn>
                  <a:cxn ang="0">
                    <a:pos x="874" y="1116"/>
                  </a:cxn>
                  <a:cxn ang="0">
                    <a:pos x="1042" y="1128"/>
                  </a:cxn>
                  <a:cxn ang="0">
                    <a:pos x="1210" y="1134"/>
                  </a:cxn>
                  <a:cxn ang="0">
                    <a:pos x="1376" y="1138"/>
                  </a:cxn>
                  <a:cxn ang="0">
                    <a:pos x="1534" y="1138"/>
                  </a:cxn>
                  <a:cxn ang="0">
                    <a:pos x="1692" y="1138"/>
                  </a:cxn>
                  <a:cxn ang="0">
                    <a:pos x="1854" y="1136"/>
                  </a:cxn>
                  <a:cxn ang="0">
                    <a:pos x="2022" y="1130"/>
                  </a:cxn>
                  <a:cxn ang="0">
                    <a:pos x="2192" y="1122"/>
                  </a:cxn>
                  <a:cxn ang="0">
                    <a:pos x="2352" y="1108"/>
                  </a:cxn>
                  <a:cxn ang="0">
                    <a:pos x="2500" y="1088"/>
                  </a:cxn>
                  <a:cxn ang="0">
                    <a:pos x="2626" y="1064"/>
                  </a:cxn>
                  <a:cxn ang="0">
                    <a:pos x="2732" y="1036"/>
                  </a:cxn>
                  <a:cxn ang="0">
                    <a:pos x="2846" y="990"/>
                  </a:cxn>
                  <a:cxn ang="0">
                    <a:pos x="2944" y="926"/>
                  </a:cxn>
                  <a:cxn ang="0">
                    <a:pos x="3024" y="848"/>
                  </a:cxn>
                  <a:cxn ang="0">
                    <a:pos x="3078" y="760"/>
                  </a:cxn>
                  <a:cxn ang="0">
                    <a:pos x="3108" y="672"/>
                  </a:cxn>
                  <a:cxn ang="0">
                    <a:pos x="3120" y="588"/>
                  </a:cxn>
                  <a:cxn ang="0">
                    <a:pos x="3114" y="504"/>
                  </a:cxn>
                  <a:cxn ang="0">
                    <a:pos x="3090" y="418"/>
                  </a:cxn>
                  <a:cxn ang="0">
                    <a:pos x="3044" y="330"/>
                  </a:cxn>
                  <a:cxn ang="0">
                    <a:pos x="2972" y="248"/>
                  </a:cxn>
                  <a:cxn ang="0">
                    <a:pos x="2880" y="180"/>
                  </a:cxn>
                  <a:cxn ang="0">
                    <a:pos x="2768" y="126"/>
                  </a:cxn>
                  <a:cxn ang="0">
                    <a:pos x="2656" y="92"/>
                  </a:cxn>
                  <a:cxn ang="0">
                    <a:pos x="2526" y="64"/>
                  </a:cxn>
                  <a:cxn ang="0">
                    <a:pos x="2378" y="42"/>
                  </a:cxn>
                  <a:cxn ang="0">
                    <a:pos x="2224" y="26"/>
                  </a:cxn>
                  <a:cxn ang="0">
                    <a:pos x="2076" y="16"/>
                  </a:cxn>
                  <a:cxn ang="0">
                    <a:pos x="1944" y="10"/>
                  </a:cxn>
                  <a:cxn ang="0">
                    <a:pos x="1834" y="6"/>
                  </a:cxn>
                  <a:cxn ang="0">
                    <a:pos x="1730" y="2"/>
                  </a:cxn>
                  <a:cxn ang="0">
                    <a:pos x="1638" y="0"/>
                  </a:cxn>
                  <a:cxn ang="0">
                    <a:pos x="1560" y="0"/>
                  </a:cxn>
                  <a:cxn ang="0">
                    <a:pos x="1482" y="0"/>
                  </a:cxn>
                  <a:cxn ang="0">
                    <a:pos x="1390" y="2"/>
                  </a:cxn>
                  <a:cxn ang="0">
                    <a:pos x="1286" y="6"/>
                  </a:cxn>
                  <a:cxn ang="0">
                    <a:pos x="1176" y="10"/>
                  </a:cxn>
                  <a:cxn ang="0">
                    <a:pos x="1044" y="16"/>
                  </a:cxn>
                  <a:cxn ang="0">
                    <a:pos x="896" y="26"/>
                  </a:cxn>
                  <a:cxn ang="0">
                    <a:pos x="742" y="42"/>
                  </a:cxn>
                  <a:cxn ang="0">
                    <a:pos x="594" y="64"/>
                  </a:cxn>
                  <a:cxn ang="0">
                    <a:pos x="464" y="92"/>
                  </a:cxn>
                </a:cxnLst>
                <a:rect l="0" t="0" r="r" b="b"/>
                <a:pathLst>
                  <a:path w="3120" h="1138">
                    <a:moveTo>
                      <a:pt x="372" y="118"/>
                    </a:moveTo>
                    <a:lnTo>
                      <a:pt x="352" y="126"/>
                    </a:lnTo>
                    <a:lnTo>
                      <a:pt x="332" y="134"/>
                    </a:lnTo>
                    <a:lnTo>
                      <a:pt x="312" y="142"/>
                    </a:lnTo>
                    <a:lnTo>
                      <a:pt x="292" y="150"/>
                    </a:lnTo>
                    <a:lnTo>
                      <a:pt x="274" y="160"/>
                    </a:lnTo>
                    <a:lnTo>
                      <a:pt x="256" y="170"/>
                    </a:lnTo>
                    <a:lnTo>
                      <a:pt x="240" y="180"/>
                    </a:lnTo>
                    <a:lnTo>
                      <a:pt x="222" y="190"/>
                    </a:lnTo>
                    <a:lnTo>
                      <a:pt x="206" y="200"/>
                    </a:lnTo>
                    <a:lnTo>
                      <a:pt x="192" y="212"/>
                    </a:lnTo>
                    <a:lnTo>
                      <a:pt x="176" y="224"/>
                    </a:lnTo>
                    <a:lnTo>
                      <a:pt x="162" y="236"/>
                    </a:lnTo>
                    <a:lnTo>
                      <a:pt x="148" y="248"/>
                    </a:lnTo>
                    <a:lnTo>
                      <a:pt x="134" y="262"/>
                    </a:lnTo>
                    <a:lnTo>
                      <a:pt x="120" y="274"/>
                    </a:lnTo>
                    <a:lnTo>
                      <a:pt x="108" y="288"/>
                    </a:lnTo>
                    <a:lnTo>
                      <a:pt x="96" y="302"/>
                    </a:lnTo>
                    <a:lnTo>
                      <a:pt x="86" y="316"/>
                    </a:lnTo>
                    <a:lnTo>
                      <a:pt x="76" y="330"/>
                    </a:lnTo>
                    <a:lnTo>
                      <a:pt x="66" y="344"/>
                    </a:lnTo>
                    <a:lnTo>
                      <a:pt x="58" y="360"/>
                    </a:lnTo>
                    <a:lnTo>
                      <a:pt x="50" y="374"/>
                    </a:lnTo>
                    <a:lnTo>
                      <a:pt x="42" y="388"/>
                    </a:lnTo>
                    <a:lnTo>
                      <a:pt x="36" y="404"/>
                    </a:lnTo>
                    <a:lnTo>
                      <a:pt x="30" y="418"/>
                    </a:lnTo>
                    <a:lnTo>
                      <a:pt x="24" y="432"/>
                    </a:lnTo>
                    <a:lnTo>
                      <a:pt x="18" y="448"/>
                    </a:lnTo>
                    <a:lnTo>
                      <a:pt x="14" y="462"/>
                    </a:lnTo>
                    <a:lnTo>
                      <a:pt x="12" y="476"/>
                    </a:lnTo>
                    <a:lnTo>
                      <a:pt x="8" y="490"/>
                    </a:lnTo>
                    <a:lnTo>
                      <a:pt x="6" y="504"/>
                    </a:lnTo>
                    <a:lnTo>
                      <a:pt x="4" y="520"/>
                    </a:lnTo>
                    <a:lnTo>
                      <a:pt x="2" y="534"/>
                    </a:lnTo>
                    <a:lnTo>
                      <a:pt x="0" y="548"/>
                    </a:lnTo>
                    <a:lnTo>
                      <a:pt x="0" y="560"/>
                    </a:lnTo>
                    <a:lnTo>
                      <a:pt x="0" y="574"/>
                    </a:lnTo>
                    <a:lnTo>
                      <a:pt x="0" y="588"/>
                    </a:lnTo>
                    <a:lnTo>
                      <a:pt x="0" y="602"/>
                    </a:lnTo>
                    <a:lnTo>
                      <a:pt x="2" y="616"/>
                    </a:lnTo>
                    <a:lnTo>
                      <a:pt x="4" y="630"/>
                    </a:lnTo>
                    <a:lnTo>
                      <a:pt x="6" y="644"/>
                    </a:lnTo>
                    <a:lnTo>
                      <a:pt x="8" y="658"/>
                    </a:lnTo>
                    <a:lnTo>
                      <a:pt x="12" y="672"/>
                    </a:lnTo>
                    <a:lnTo>
                      <a:pt x="14" y="686"/>
                    </a:lnTo>
                    <a:lnTo>
                      <a:pt x="18" y="702"/>
                    </a:lnTo>
                    <a:lnTo>
                      <a:pt x="24" y="716"/>
                    </a:lnTo>
                    <a:lnTo>
                      <a:pt x="30" y="730"/>
                    </a:lnTo>
                    <a:lnTo>
                      <a:pt x="36" y="746"/>
                    </a:lnTo>
                    <a:lnTo>
                      <a:pt x="42" y="760"/>
                    </a:lnTo>
                    <a:lnTo>
                      <a:pt x="50" y="774"/>
                    </a:lnTo>
                    <a:lnTo>
                      <a:pt x="58" y="790"/>
                    </a:lnTo>
                    <a:lnTo>
                      <a:pt x="66" y="804"/>
                    </a:lnTo>
                    <a:lnTo>
                      <a:pt x="76" y="818"/>
                    </a:lnTo>
                    <a:lnTo>
                      <a:pt x="86" y="832"/>
                    </a:lnTo>
                    <a:lnTo>
                      <a:pt x="96" y="848"/>
                    </a:lnTo>
                    <a:lnTo>
                      <a:pt x="108" y="860"/>
                    </a:lnTo>
                    <a:lnTo>
                      <a:pt x="120" y="874"/>
                    </a:lnTo>
                    <a:lnTo>
                      <a:pt x="134" y="888"/>
                    </a:lnTo>
                    <a:lnTo>
                      <a:pt x="148" y="900"/>
                    </a:lnTo>
                    <a:lnTo>
                      <a:pt x="162" y="912"/>
                    </a:lnTo>
                    <a:lnTo>
                      <a:pt x="176" y="926"/>
                    </a:lnTo>
                    <a:lnTo>
                      <a:pt x="192" y="936"/>
                    </a:lnTo>
                    <a:lnTo>
                      <a:pt x="206" y="948"/>
                    </a:lnTo>
                    <a:lnTo>
                      <a:pt x="222" y="958"/>
                    </a:lnTo>
                    <a:lnTo>
                      <a:pt x="240" y="970"/>
                    </a:lnTo>
                    <a:lnTo>
                      <a:pt x="256" y="980"/>
                    </a:lnTo>
                    <a:lnTo>
                      <a:pt x="274" y="990"/>
                    </a:lnTo>
                    <a:lnTo>
                      <a:pt x="292" y="998"/>
                    </a:lnTo>
                    <a:lnTo>
                      <a:pt x="312" y="1006"/>
                    </a:lnTo>
                    <a:lnTo>
                      <a:pt x="332" y="1016"/>
                    </a:lnTo>
                    <a:lnTo>
                      <a:pt x="352" y="1022"/>
                    </a:lnTo>
                    <a:lnTo>
                      <a:pt x="372" y="1030"/>
                    </a:lnTo>
                    <a:lnTo>
                      <a:pt x="388" y="1036"/>
                    </a:lnTo>
                    <a:lnTo>
                      <a:pt x="404" y="1040"/>
                    </a:lnTo>
                    <a:lnTo>
                      <a:pt x="422" y="1046"/>
                    </a:lnTo>
                    <a:lnTo>
                      <a:pt x="438" y="1052"/>
                    </a:lnTo>
                    <a:lnTo>
                      <a:pt x="456" y="1056"/>
                    </a:lnTo>
                    <a:lnTo>
                      <a:pt x="476" y="1060"/>
                    </a:lnTo>
                    <a:lnTo>
                      <a:pt x="494" y="1064"/>
                    </a:lnTo>
                    <a:lnTo>
                      <a:pt x="514" y="1068"/>
                    </a:lnTo>
                    <a:lnTo>
                      <a:pt x="534" y="1074"/>
                    </a:lnTo>
                    <a:lnTo>
                      <a:pt x="554" y="1076"/>
                    </a:lnTo>
                    <a:lnTo>
                      <a:pt x="576" y="1080"/>
                    </a:lnTo>
                    <a:lnTo>
                      <a:pt x="598" y="1084"/>
                    </a:lnTo>
                    <a:lnTo>
                      <a:pt x="620" y="1088"/>
                    </a:lnTo>
                    <a:lnTo>
                      <a:pt x="644" y="1092"/>
                    </a:lnTo>
                    <a:lnTo>
                      <a:pt x="668" y="1096"/>
                    </a:lnTo>
                    <a:lnTo>
                      <a:pt x="692" y="1098"/>
                    </a:lnTo>
                    <a:lnTo>
                      <a:pt x="716" y="1102"/>
                    </a:lnTo>
                    <a:lnTo>
                      <a:pt x="742" y="1104"/>
                    </a:lnTo>
                    <a:lnTo>
                      <a:pt x="768" y="1108"/>
                    </a:lnTo>
                    <a:lnTo>
                      <a:pt x="792" y="1110"/>
                    </a:lnTo>
                    <a:lnTo>
                      <a:pt x="820" y="1112"/>
                    </a:lnTo>
                    <a:lnTo>
                      <a:pt x="846" y="1114"/>
                    </a:lnTo>
                    <a:lnTo>
                      <a:pt x="874" y="1116"/>
                    </a:lnTo>
                    <a:lnTo>
                      <a:pt x="900" y="1120"/>
                    </a:lnTo>
                    <a:lnTo>
                      <a:pt x="928" y="1122"/>
                    </a:lnTo>
                    <a:lnTo>
                      <a:pt x="956" y="1124"/>
                    </a:lnTo>
                    <a:lnTo>
                      <a:pt x="984" y="1124"/>
                    </a:lnTo>
                    <a:lnTo>
                      <a:pt x="1012" y="1126"/>
                    </a:lnTo>
                    <a:lnTo>
                      <a:pt x="1042" y="1128"/>
                    </a:lnTo>
                    <a:lnTo>
                      <a:pt x="1070" y="1130"/>
                    </a:lnTo>
                    <a:lnTo>
                      <a:pt x="1098" y="1130"/>
                    </a:lnTo>
                    <a:lnTo>
                      <a:pt x="1126" y="1132"/>
                    </a:lnTo>
                    <a:lnTo>
                      <a:pt x="1154" y="1132"/>
                    </a:lnTo>
                    <a:lnTo>
                      <a:pt x="1182" y="1134"/>
                    </a:lnTo>
                    <a:lnTo>
                      <a:pt x="1210" y="1134"/>
                    </a:lnTo>
                    <a:lnTo>
                      <a:pt x="1238" y="1136"/>
                    </a:lnTo>
                    <a:lnTo>
                      <a:pt x="1266" y="1136"/>
                    </a:lnTo>
                    <a:lnTo>
                      <a:pt x="1294" y="1136"/>
                    </a:lnTo>
                    <a:lnTo>
                      <a:pt x="1320" y="1136"/>
                    </a:lnTo>
                    <a:lnTo>
                      <a:pt x="1348" y="1136"/>
                    </a:lnTo>
                    <a:lnTo>
                      <a:pt x="1376" y="1138"/>
                    </a:lnTo>
                    <a:lnTo>
                      <a:pt x="1402" y="1138"/>
                    </a:lnTo>
                    <a:lnTo>
                      <a:pt x="1428" y="1138"/>
                    </a:lnTo>
                    <a:lnTo>
                      <a:pt x="1454" y="1138"/>
                    </a:lnTo>
                    <a:lnTo>
                      <a:pt x="1482" y="1138"/>
                    </a:lnTo>
                    <a:lnTo>
                      <a:pt x="1508" y="1138"/>
                    </a:lnTo>
                    <a:lnTo>
                      <a:pt x="1534" y="1138"/>
                    </a:lnTo>
                    <a:lnTo>
                      <a:pt x="1560" y="1138"/>
                    </a:lnTo>
                    <a:lnTo>
                      <a:pt x="1586" y="1138"/>
                    </a:lnTo>
                    <a:lnTo>
                      <a:pt x="1612" y="1138"/>
                    </a:lnTo>
                    <a:lnTo>
                      <a:pt x="1638" y="1138"/>
                    </a:lnTo>
                    <a:lnTo>
                      <a:pt x="1666" y="1138"/>
                    </a:lnTo>
                    <a:lnTo>
                      <a:pt x="1692" y="1138"/>
                    </a:lnTo>
                    <a:lnTo>
                      <a:pt x="1718" y="1138"/>
                    </a:lnTo>
                    <a:lnTo>
                      <a:pt x="1744" y="1138"/>
                    </a:lnTo>
                    <a:lnTo>
                      <a:pt x="1772" y="1136"/>
                    </a:lnTo>
                    <a:lnTo>
                      <a:pt x="1800" y="1136"/>
                    </a:lnTo>
                    <a:lnTo>
                      <a:pt x="1826" y="1136"/>
                    </a:lnTo>
                    <a:lnTo>
                      <a:pt x="1854" y="1136"/>
                    </a:lnTo>
                    <a:lnTo>
                      <a:pt x="1882" y="1136"/>
                    </a:lnTo>
                    <a:lnTo>
                      <a:pt x="1910" y="1134"/>
                    </a:lnTo>
                    <a:lnTo>
                      <a:pt x="1938" y="1134"/>
                    </a:lnTo>
                    <a:lnTo>
                      <a:pt x="1966" y="1132"/>
                    </a:lnTo>
                    <a:lnTo>
                      <a:pt x="1994" y="1132"/>
                    </a:lnTo>
                    <a:lnTo>
                      <a:pt x="2022" y="1130"/>
                    </a:lnTo>
                    <a:lnTo>
                      <a:pt x="2050" y="1130"/>
                    </a:lnTo>
                    <a:lnTo>
                      <a:pt x="2078" y="1128"/>
                    </a:lnTo>
                    <a:lnTo>
                      <a:pt x="2108" y="1126"/>
                    </a:lnTo>
                    <a:lnTo>
                      <a:pt x="2136" y="1124"/>
                    </a:lnTo>
                    <a:lnTo>
                      <a:pt x="2164" y="1124"/>
                    </a:lnTo>
                    <a:lnTo>
                      <a:pt x="2192" y="1122"/>
                    </a:lnTo>
                    <a:lnTo>
                      <a:pt x="2220" y="1120"/>
                    </a:lnTo>
                    <a:lnTo>
                      <a:pt x="2246" y="1116"/>
                    </a:lnTo>
                    <a:lnTo>
                      <a:pt x="2274" y="1114"/>
                    </a:lnTo>
                    <a:lnTo>
                      <a:pt x="2300" y="1112"/>
                    </a:lnTo>
                    <a:lnTo>
                      <a:pt x="2328" y="1110"/>
                    </a:lnTo>
                    <a:lnTo>
                      <a:pt x="2352" y="1108"/>
                    </a:lnTo>
                    <a:lnTo>
                      <a:pt x="2378" y="1104"/>
                    </a:lnTo>
                    <a:lnTo>
                      <a:pt x="2404" y="1102"/>
                    </a:lnTo>
                    <a:lnTo>
                      <a:pt x="2428" y="1098"/>
                    </a:lnTo>
                    <a:lnTo>
                      <a:pt x="2452" y="1096"/>
                    </a:lnTo>
                    <a:lnTo>
                      <a:pt x="2476" y="1092"/>
                    </a:lnTo>
                    <a:lnTo>
                      <a:pt x="2500" y="1088"/>
                    </a:lnTo>
                    <a:lnTo>
                      <a:pt x="2522" y="1084"/>
                    </a:lnTo>
                    <a:lnTo>
                      <a:pt x="2544" y="1080"/>
                    </a:lnTo>
                    <a:lnTo>
                      <a:pt x="2566" y="1076"/>
                    </a:lnTo>
                    <a:lnTo>
                      <a:pt x="2586" y="1074"/>
                    </a:lnTo>
                    <a:lnTo>
                      <a:pt x="2606" y="1068"/>
                    </a:lnTo>
                    <a:lnTo>
                      <a:pt x="2626" y="1064"/>
                    </a:lnTo>
                    <a:lnTo>
                      <a:pt x="2644" y="1060"/>
                    </a:lnTo>
                    <a:lnTo>
                      <a:pt x="2664" y="1056"/>
                    </a:lnTo>
                    <a:lnTo>
                      <a:pt x="2682" y="1052"/>
                    </a:lnTo>
                    <a:lnTo>
                      <a:pt x="2698" y="1046"/>
                    </a:lnTo>
                    <a:lnTo>
                      <a:pt x="2716" y="1040"/>
                    </a:lnTo>
                    <a:lnTo>
                      <a:pt x="2732" y="1036"/>
                    </a:lnTo>
                    <a:lnTo>
                      <a:pt x="2748" y="1030"/>
                    </a:lnTo>
                    <a:lnTo>
                      <a:pt x="2768" y="1022"/>
                    </a:lnTo>
                    <a:lnTo>
                      <a:pt x="2788" y="1016"/>
                    </a:lnTo>
                    <a:lnTo>
                      <a:pt x="2808" y="1006"/>
                    </a:lnTo>
                    <a:lnTo>
                      <a:pt x="2828" y="998"/>
                    </a:lnTo>
                    <a:lnTo>
                      <a:pt x="2846" y="990"/>
                    </a:lnTo>
                    <a:lnTo>
                      <a:pt x="2864" y="980"/>
                    </a:lnTo>
                    <a:lnTo>
                      <a:pt x="2880" y="970"/>
                    </a:lnTo>
                    <a:lnTo>
                      <a:pt x="2898" y="958"/>
                    </a:lnTo>
                    <a:lnTo>
                      <a:pt x="2914" y="948"/>
                    </a:lnTo>
                    <a:lnTo>
                      <a:pt x="2928" y="936"/>
                    </a:lnTo>
                    <a:lnTo>
                      <a:pt x="2944" y="926"/>
                    </a:lnTo>
                    <a:lnTo>
                      <a:pt x="2958" y="912"/>
                    </a:lnTo>
                    <a:lnTo>
                      <a:pt x="2972" y="900"/>
                    </a:lnTo>
                    <a:lnTo>
                      <a:pt x="2986" y="888"/>
                    </a:lnTo>
                    <a:lnTo>
                      <a:pt x="3000" y="874"/>
                    </a:lnTo>
                    <a:lnTo>
                      <a:pt x="3012" y="860"/>
                    </a:lnTo>
                    <a:lnTo>
                      <a:pt x="3024" y="848"/>
                    </a:lnTo>
                    <a:lnTo>
                      <a:pt x="3034" y="832"/>
                    </a:lnTo>
                    <a:lnTo>
                      <a:pt x="3044" y="818"/>
                    </a:lnTo>
                    <a:lnTo>
                      <a:pt x="3054" y="804"/>
                    </a:lnTo>
                    <a:lnTo>
                      <a:pt x="3062" y="790"/>
                    </a:lnTo>
                    <a:lnTo>
                      <a:pt x="3070" y="774"/>
                    </a:lnTo>
                    <a:lnTo>
                      <a:pt x="3078" y="760"/>
                    </a:lnTo>
                    <a:lnTo>
                      <a:pt x="3084" y="746"/>
                    </a:lnTo>
                    <a:lnTo>
                      <a:pt x="3090" y="730"/>
                    </a:lnTo>
                    <a:lnTo>
                      <a:pt x="3096" y="716"/>
                    </a:lnTo>
                    <a:lnTo>
                      <a:pt x="3102" y="702"/>
                    </a:lnTo>
                    <a:lnTo>
                      <a:pt x="3106" y="686"/>
                    </a:lnTo>
                    <a:lnTo>
                      <a:pt x="3108" y="672"/>
                    </a:lnTo>
                    <a:lnTo>
                      <a:pt x="3112" y="658"/>
                    </a:lnTo>
                    <a:lnTo>
                      <a:pt x="3114" y="644"/>
                    </a:lnTo>
                    <a:lnTo>
                      <a:pt x="3116" y="630"/>
                    </a:lnTo>
                    <a:lnTo>
                      <a:pt x="3118" y="616"/>
                    </a:lnTo>
                    <a:lnTo>
                      <a:pt x="3120" y="602"/>
                    </a:lnTo>
                    <a:lnTo>
                      <a:pt x="3120" y="588"/>
                    </a:lnTo>
                    <a:lnTo>
                      <a:pt x="3120" y="574"/>
                    </a:lnTo>
                    <a:lnTo>
                      <a:pt x="3120" y="560"/>
                    </a:lnTo>
                    <a:lnTo>
                      <a:pt x="3120" y="548"/>
                    </a:lnTo>
                    <a:lnTo>
                      <a:pt x="3118" y="534"/>
                    </a:lnTo>
                    <a:lnTo>
                      <a:pt x="3116" y="520"/>
                    </a:lnTo>
                    <a:lnTo>
                      <a:pt x="3114" y="504"/>
                    </a:lnTo>
                    <a:lnTo>
                      <a:pt x="3112" y="490"/>
                    </a:lnTo>
                    <a:lnTo>
                      <a:pt x="3108" y="476"/>
                    </a:lnTo>
                    <a:lnTo>
                      <a:pt x="3106" y="462"/>
                    </a:lnTo>
                    <a:lnTo>
                      <a:pt x="3102" y="448"/>
                    </a:lnTo>
                    <a:lnTo>
                      <a:pt x="3096" y="432"/>
                    </a:lnTo>
                    <a:lnTo>
                      <a:pt x="3090" y="418"/>
                    </a:lnTo>
                    <a:lnTo>
                      <a:pt x="3084" y="404"/>
                    </a:lnTo>
                    <a:lnTo>
                      <a:pt x="3078" y="388"/>
                    </a:lnTo>
                    <a:lnTo>
                      <a:pt x="3070" y="374"/>
                    </a:lnTo>
                    <a:lnTo>
                      <a:pt x="3062" y="360"/>
                    </a:lnTo>
                    <a:lnTo>
                      <a:pt x="3054" y="344"/>
                    </a:lnTo>
                    <a:lnTo>
                      <a:pt x="3044" y="330"/>
                    </a:lnTo>
                    <a:lnTo>
                      <a:pt x="3034" y="316"/>
                    </a:lnTo>
                    <a:lnTo>
                      <a:pt x="3024" y="302"/>
                    </a:lnTo>
                    <a:lnTo>
                      <a:pt x="3012" y="288"/>
                    </a:lnTo>
                    <a:lnTo>
                      <a:pt x="3000" y="274"/>
                    </a:lnTo>
                    <a:lnTo>
                      <a:pt x="2986" y="262"/>
                    </a:lnTo>
                    <a:lnTo>
                      <a:pt x="2972" y="248"/>
                    </a:lnTo>
                    <a:lnTo>
                      <a:pt x="2958" y="236"/>
                    </a:lnTo>
                    <a:lnTo>
                      <a:pt x="2944" y="224"/>
                    </a:lnTo>
                    <a:lnTo>
                      <a:pt x="2928" y="212"/>
                    </a:lnTo>
                    <a:lnTo>
                      <a:pt x="2914" y="200"/>
                    </a:lnTo>
                    <a:lnTo>
                      <a:pt x="2898" y="190"/>
                    </a:lnTo>
                    <a:lnTo>
                      <a:pt x="2880" y="180"/>
                    </a:lnTo>
                    <a:lnTo>
                      <a:pt x="2864" y="170"/>
                    </a:lnTo>
                    <a:lnTo>
                      <a:pt x="2846" y="160"/>
                    </a:lnTo>
                    <a:lnTo>
                      <a:pt x="2828" y="150"/>
                    </a:lnTo>
                    <a:lnTo>
                      <a:pt x="2808" y="142"/>
                    </a:lnTo>
                    <a:lnTo>
                      <a:pt x="2788" y="134"/>
                    </a:lnTo>
                    <a:lnTo>
                      <a:pt x="2768" y="126"/>
                    </a:lnTo>
                    <a:lnTo>
                      <a:pt x="2748" y="118"/>
                    </a:lnTo>
                    <a:lnTo>
                      <a:pt x="2730" y="112"/>
                    </a:lnTo>
                    <a:lnTo>
                      <a:pt x="2712" y="106"/>
                    </a:lnTo>
                    <a:lnTo>
                      <a:pt x="2694" y="102"/>
                    </a:lnTo>
                    <a:lnTo>
                      <a:pt x="2676" y="96"/>
                    </a:lnTo>
                    <a:lnTo>
                      <a:pt x="2656" y="92"/>
                    </a:lnTo>
                    <a:lnTo>
                      <a:pt x="2634" y="86"/>
                    </a:lnTo>
                    <a:lnTo>
                      <a:pt x="2614" y="82"/>
                    </a:lnTo>
                    <a:lnTo>
                      <a:pt x="2592" y="76"/>
                    </a:lnTo>
                    <a:lnTo>
                      <a:pt x="2570" y="72"/>
                    </a:lnTo>
                    <a:lnTo>
                      <a:pt x="2548" y="68"/>
                    </a:lnTo>
                    <a:lnTo>
                      <a:pt x="2526" y="64"/>
                    </a:lnTo>
                    <a:lnTo>
                      <a:pt x="2502" y="60"/>
                    </a:lnTo>
                    <a:lnTo>
                      <a:pt x="2478" y="56"/>
                    </a:lnTo>
                    <a:lnTo>
                      <a:pt x="2454" y="52"/>
                    </a:lnTo>
                    <a:lnTo>
                      <a:pt x="2430" y="50"/>
                    </a:lnTo>
                    <a:lnTo>
                      <a:pt x="2404" y="46"/>
                    </a:lnTo>
                    <a:lnTo>
                      <a:pt x="2378" y="42"/>
                    </a:lnTo>
                    <a:lnTo>
                      <a:pt x="2354" y="40"/>
                    </a:lnTo>
                    <a:lnTo>
                      <a:pt x="2328" y="36"/>
                    </a:lnTo>
                    <a:lnTo>
                      <a:pt x="2302" y="34"/>
                    </a:lnTo>
                    <a:lnTo>
                      <a:pt x="2276" y="32"/>
                    </a:lnTo>
                    <a:lnTo>
                      <a:pt x="2250" y="28"/>
                    </a:lnTo>
                    <a:lnTo>
                      <a:pt x="2224" y="26"/>
                    </a:lnTo>
                    <a:lnTo>
                      <a:pt x="2200" y="24"/>
                    </a:lnTo>
                    <a:lnTo>
                      <a:pt x="2174" y="22"/>
                    </a:lnTo>
                    <a:lnTo>
                      <a:pt x="2148" y="20"/>
                    </a:lnTo>
                    <a:lnTo>
                      <a:pt x="2124" y="20"/>
                    </a:lnTo>
                    <a:lnTo>
                      <a:pt x="2100" y="18"/>
                    </a:lnTo>
                    <a:lnTo>
                      <a:pt x="2076" y="16"/>
                    </a:lnTo>
                    <a:lnTo>
                      <a:pt x="2052" y="14"/>
                    </a:lnTo>
                    <a:lnTo>
                      <a:pt x="2030" y="14"/>
                    </a:lnTo>
                    <a:lnTo>
                      <a:pt x="2006" y="12"/>
                    </a:lnTo>
                    <a:lnTo>
                      <a:pt x="1984" y="10"/>
                    </a:lnTo>
                    <a:lnTo>
                      <a:pt x="1964" y="10"/>
                    </a:lnTo>
                    <a:lnTo>
                      <a:pt x="1944" y="10"/>
                    </a:lnTo>
                    <a:lnTo>
                      <a:pt x="1924" y="8"/>
                    </a:lnTo>
                    <a:lnTo>
                      <a:pt x="1904" y="8"/>
                    </a:lnTo>
                    <a:lnTo>
                      <a:pt x="1886" y="8"/>
                    </a:lnTo>
                    <a:lnTo>
                      <a:pt x="1868" y="6"/>
                    </a:lnTo>
                    <a:lnTo>
                      <a:pt x="1850" y="6"/>
                    </a:lnTo>
                    <a:lnTo>
                      <a:pt x="1834" y="6"/>
                    </a:lnTo>
                    <a:lnTo>
                      <a:pt x="1818" y="6"/>
                    </a:lnTo>
                    <a:lnTo>
                      <a:pt x="1802" y="4"/>
                    </a:lnTo>
                    <a:lnTo>
                      <a:pt x="1788" y="4"/>
                    </a:lnTo>
                    <a:lnTo>
                      <a:pt x="1768" y="4"/>
                    </a:lnTo>
                    <a:lnTo>
                      <a:pt x="1748" y="4"/>
                    </a:lnTo>
                    <a:lnTo>
                      <a:pt x="1730" y="2"/>
                    </a:lnTo>
                    <a:lnTo>
                      <a:pt x="1714" y="2"/>
                    </a:lnTo>
                    <a:lnTo>
                      <a:pt x="1698" y="2"/>
                    </a:lnTo>
                    <a:lnTo>
                      <a:pt x="1682" y="2"/>
                    </a:lnTo>
                    <a:lnTo>
                      <a:pt x="1666" y="2"/>
                    </a:lnTo>
                    <a:lnTo>
                      <a:pt x="1652" y="2"/>
                    </a:lnTo>
                    <a:lnTo>
                      <a:pt x="1638" y="0"/>
                    </a:lnTo>
                    <a:lnTo>
                      <a:pt x="1624" y="0"/>
                    </a:lnTo>
                    <a:lnTo>
                      <a:pt x="1612" y="0"/>
                    </a:lnTo>
                    <a:lnTo>
                      <a:pt x="1598" y="0"/>
                    </a:lnTo>
                    <a:lnTo>
                      <a:pt x="1586" y="0"/>
                    </a:lnTo>
                    <a:lnTo>
                      <a:pt x="1572" y="0"/>
                    </a:lnTo>
                    <a:lnTo>
                      <a:pt x="1560" y="0"/>
                    </a:lnTo>
                    <a:lnTo>
                      <a:pt x="1548" y="0"/>
                    </a:lnTo>
                    <a:lnTo>
                      <a:pt x="1534" y="0"/>
                    </a:lnTo>
                    <a:lnTo>
                      <a:pt x="1522" y="0"/>
                    </a:lnTo>
                    <a:lnTo>
                      <a:pt x="1508" y="0"/>
                    </a:lnTo>
                    <a:lnTo>
                      <a:pt x="1496" y="0"/>
                    </a:lnTo>
                    <a:lnTo>
                      <a:pt x="1482" y="0"/>
                    </a:lnTo>
                    <a:lnTo>
                      <a:pt x="1468" y="2"/>
                    </a:lnTo>
                    <a:lnTo>
                      <a:pt x="1454" y="2"/>
                    </a:lnTo>
                    <a:lnTo>
                      <a:pt x="1438" y="2"/>
                    </a:lnTo>
                    <a:lnTo>
                      <a:pt x="1422" y="2"/>
                    </a:lnTo>
                    <a:lnTo>
                      <a:pt x="1406" y="2"/>
                    </a:lnTo>
                    <a:lnTo>
                      <a:pt x="1390" y="2"/>
                    </a:lnTo>
                    <a:lnTo>
                      <a:pt x="1372" y="4"/>
                    </a:lnTo>
                    <a:lnTo>
                      <a:pt x="1352" y="4"/>
                    </a:lnTo>
                    <a:lnTo>
                      <a:pt x="1332" y="4"/>
                    </a:lnTo>
                    <a:lnTo>
                      <a:pt x="1318" y="4"/>
                    </a:lnTo>
                    <a:lnTo>
                      <a:pt x="1302" y="6"/>
                    </a:lnTo>
                    <a:lnTo>
                      <a:pt x="1286" y="6"/>
                    </a:lnTo>
                    <a:lnTo>
                      <a:pt x="1270" y="6"/>
                    </a:lnTo>
                    <a:lnTo>
                      <a:pt x="1252" y="6"/>
                    </a:lnTo>
                    <a:lnTo>
                      <a:pt x="1234" y="8"/>
                    </a:lnTo>
                    <a:lnTo>
                      <a:pt x="1216" y="8"/>
                    </a:lnTo>
                    <a:lnTo>
                      <a:pt x="1196" y="8"/>
                    </a:lnTo>
                    <a:lnTo>
                      <a:pt x="1176" y="10"/>
                    </a:lnTo>
                    <a:lnTo>
                      <a:pt x="1156" y="10"/>
                    </a:lnTo>
                    <a:lnTo>
                      <a:pt x="1136" y="10"/>
                    </a:lnTo>
                    <a:lnTo>
                      <a:pt x="1114" y="12"/>
                    </a:lnTo>
                    <a:lnTo>
                      <a:pt x="1090" y="14"/>
                    </a:lnTo>
                    <a:lnTo>
                      <a:pt x="1068" y="14"/>
                    </a:lnTo>
                    <a:lnTo>
                      <a:pt x="1044" y="16"/>
                    </a:lnTo>
                    <a:lnTo>
                      <a:pt x="1020" y="18"/>
                    </a:lnTo>
                    <a:lnTo>
                      <a:pt x="996" y="20"/>
                    </a:lnTo>
                    <a:lnTo>
                      <a:pt x="972" y="20"/>
                    </a:lnTo>
                    <a:lnTo>
                      <a:pt x="946" y="22"/>
                    </a:lnTo>
                    <a:lnTo>
                      <a:pt x="920" y="24"/>
                    </a:lnTo>
                    <a:lnTo>
                      <a:pt x="896" y="26"/>
                    </a:lnTo>
                    <a:lnTo>
                      <a:pt x="870" y="28"/>
                    </a:lnTo>
                    <a:lnTo>
                      <a:pt x="844" y="32"/>
                    </a:lnTo>
                    <a:lnTo>
                      <a:pt x="818" y="34"/>
                    </a:lnTo>
                    <a:lnTo>
                      <a:pt x="792" y="36"/>
                    </a:lnTo>
                    <a:lnTo>
                      <a:pt x="766" y="40"/>
                    </a:lnTo>
                    <a:lnTo>
                      <a:pt x="742" y="42"/>
                    </a:lnTo>
                    <a:lnTo>
                      <a:pt x="716" y="46"/>
                    </a:lnTo>
                    <a:lnTo>
                      <a:pt x="690" y="50"/>
                    </a:lnTo>
                    <a:lnTo>
                      <a:pt x="666" y="52"/>
                    </a:lnTo>
                    <a:lnTo>
                      <a:pt x="642" y="56"/>
                    </a:lnTo>
                    <a:lnTo>
                      <a:pt x="618" y="60"/>
                    </a:lnTo>
                    <a:lnTo>
                      <a:pt x="594" y="64"/>
                    </a:lnTo>
                    <a:lnTo>
                      <a:pt x="572" y="68"/>
                    </a:lnTo>
                    <a:lnTo>
                      <a:pt x="550" y="72"/>
                    </a:lnTo>
                    <a:lnTo>
                      <a:pt x="528" y="76"/>
                    </a:lnTo>
                    <a:lnTo>
                      <a:pt x="506" y="82"/>
                    </a:lnTo>
                    <a:lnTo>
                      <a:pt x="486" y="86"/>
                    </a:lnTo>
                    <a:lnTo>
                      <a:pt x="464" y="92"/>
                    </a:lnTo>
                    <a:lnTo>
                      <a:pt x="444" y="96"/>
                    </a:lnTo>
                    <a:lnTo>
                      <a:pt x="426" y="102"/>
                    </a:lnTo>
                    <a:lnTo>
                      <a:pt x="408" y="106"/>
                    </a:lnTo>
                    <a:lnTo>
                      <a:pt x="390" y="112"/>
                    </a:lnTo>
                    <a:lnTo>
                      <a:pt x="372" y="118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1012" y="2566"/>
                <a:ext cx="3686" cy="1345"/>
              </a:xfrm>
              <a:custGeom>
                <a:avLst/>
                <a:gdLst/>
                <a:ahLst/>
                <a:cxnLst>
                  <a:cxn ang="0">
                    <a:pos x="274" y="160"/>
                  </a:cxn>
                  <a:cxn ang="0">
                    <a:pos x="176" y="224"/>
                  </a:cxn>
                  <a:cxn ang="0">
                    <a:pos x="96" y="302"/>
                  </a:cxn>
                  <a:cxn ang="0">
                    <a:pos x="42" y="388"/>
                  </a:cxn>
                  <a:cxn ang="0">
                    <a:pos x="12" y="476"/>
                  </a:cxn>
                  <a:cxn ang="0">
                    <a:pos x="0" y="560"/>
                  </a:cxn>
                  <a:cxn ang="0">
                    <a:pos x="6" y="644"/>
                  </a:cxn>
                  <a:cxn ang="0">
                    <a:pos x="30" y="730"/>
                  </a:cxn>
                  <a:cxn ang="0">
                    <a:pos x="76" y="818"/>
                  </a:cxn>
                  <a:cxn ang="0">
                    <a:pos x="148" y="900"/>
                  </a:cxn>
                  <a:cxn ang="0">
                    <a:pos x="240" y="970"/>
                  </a:cxn>
                  <a:cxn ang="0">
                    <a:pos x="352" y="1022"/>
                  </a:cxn>
                  <a:cxn ang="0">
                    <a:pos x="456" y="1056"/>
                  </a:cxn>
                  <a:cxn ang="0">
                    <a:pos x="576" y="1080"/>
                  </a:cxn>
                  <a:cxn ang="0">
                    <a:pos x="716" y="1102"/>
                  </a:cxn>
                  <a:cxn ang="0">
                    <a:pos x="874" y="1116"/>
                  </a:cxn>
                  <a:cxn ang="0">
                    <a:pos x="1042" y="1128"/>
                  </a:cxn>
                  <a:cxn ang="0">
                    <a:pos x="1210" y="1134"/>
                  </a:cxn>
                  <a:cxn ang="0">
                    <a:pos x="1376" y="1138"/>
                  </a:cxn>
                  <a:cxn ang="0">
                    <a:pos x="1534" y="1138"/>
                  </a:cxn>
                  <a:cxn ang="0">
                    <a:pos x="1692" y="1138"/>
                  </a:cxn>
                  <a:cxn ang="0">
                    <a:pos x="1854" y="1136"/>
                  </a:cxn>
                  <a:cxn ang="0">
                    <a:pos x="2022" y="1130"/>
                  </a:cxn>
                  <a:cxn ang="0">
                    <a:pos x="2192" y="1122"/>
                  </a:cxn>
                  <a:cxn ang="0">
                    <a:pos x="2352" y="1108"/>
                  </a:cxn>
                  <a:cxn ang="0">
                    <a:pos x="2500" y="1088"/>
                  </a:cxn>
                  <a:cxn ang="0">
                    <a:pos x="2626" y="1064"/>
                  </a:cxn>
                  <a:cxn ang="0">
                    <a:pos x="2732" y="1036"/>
                  </a:cxn>
                  <a:cxn ang="0">
                    <a:pos x="2846" y="990"/>
                  </a:cxn>
                  <a:cxn ang="0">
                    <a:pos x="2944" y="926"/>
                  </a:cxn>
                  <a:cxn ang="0">
                    <a:pos x="3024" y="848"/>
                  </a:cxn>
                  <a:cxn ang="0">
                    <a:pos x="3078" y="760"/>
                  </a:cxn>
                  <a:cxn ang="0">
                    <a:pos x="3108" y="672"/>
                  </a:cxn>
                  <a:cxn ang="0">
                    <a:pos x="3120" y="588"/>
                  </a:cxn>
                  <a:cxn ang="0">
                    <a:pos x="3114" y="504"/>
                  </a:cxn>
                  <a:cxn ang="0">
                    <a:pos x="3090" y="418"/>
                  </a:cxn>
                  <a:cxn ang="0">
                    <a:pos x="3044" y="330"/>
                  </a:cxn>
                  <a:cxn ang="0">
                    <a:pos x="2972" y="248"/>
                  </a:cxn>
                  <a:cxn ang="0">
                    <a:pos x="2880" y="180"/>
                  </a:cxn>
                  <a:cxn ang="0">
                    <a:pos x="2768" y="126"/>
                  </a:cxn>
                  <a:cxn ang="0">
                    <a:pos x="2656" y="92"/>
                  </a:cxn>
                  <a:cxn ang="0">
                    <a:pos x="2526" y="64"/>
                  </a:cxn>
                  <a:cxn ang="0">
                    <a:pos x="2378" y="42"/>
                  </a:cxn>
                  <a:cxn ang="0">
                    <a:pos x="2224" y="26"/>
                  </a:cxn>
                  <a:cxn ang="0">
                    <a:pos x="2076" y="16"/>
                  </a:cxn>
                  <a:cxn ang="0">
                    <a:pos x="1944" y="10"/>
                  </a:cxn>
                  <a:cxn ang="0">
                    <a:pos x="1834" y="6"/>
                  </a:cxn>
                  <a:cxn ang="0">
                    <a:pos x="1730" y="2"/>
                  </a:cxn>
                  <a:cxn ang="0">
                    <a:pos x="1638" y="0"/>
                  </a:cxn>
                  <a:cxn ang="0">
                    <a:pos x="1560" y="0"/>
                  </a:cxn>
                  <a:cxn ang="0">
                    <a:pos x="1482" y="0"/>
                  </a:cxn>
                  <a:cxn ang="0">
                    <a:pos x="1390" y="2"/>
                  </a:cxn>
                  <a:cxn ang="0">
                    <a:pos x="1286" y="6"/>
                  </a:cxn>
                  <a:cxn ang="0">
                    <a:pos x="1176" y="10"/>
                  </a:cxn>
                  <a:cxn ang="0">
                    <a:pos x="1044" y="16"/>
                  </a:cxn>
                  <a:cxn ang="0">
                    <a:pos x="896" y="26"/>
                  </a:cxn>
                  <a:cxn ang="0">
                    <a:pos x="742" y="42"/>
                  </a:cxn>
                  <a:cxn ang="0">
                    <a:pos x="594" y="64"/>
                  </a:cxn>
                  <a:cxn ang="0">
                    <a:pos x="464" y="92"/>
                  </a:cxn>
                </a:cxnLst>
                <a:rect l="0" t="0" r="r" b="b"/>
                <a:pathLst>
                  <a:path w="3120" h="1138">
                    <a:moveTo>
                      <a:pt x="372" y="118"/>
                    </a:moveTo>
                    <a:lnTo>
                      <a:pt x="352" y="126"/>
                    </a:lnTo>
                    <a:lnTo>
                      <a:pt x="332" y="134"/>
                    </a:lnTo>
                    <a:lnTo>
                      <a:pt x="312" y="142"/>
                    </a:lnTo>
                    <a:lnTo>
                      <a:pt x="292" y="150"/>
                    </a:lnTo>
                    <a:lnTo>
                      <a:pt x="274" y="160"/>
                    </a:lnTo>
                    <a:lnTo>
                      <a:pt x="256" y="170"/>
                    </a:lnTo>
                    <a:lnTo>
                      <a:pt x="240" y="180"/>
                    </a:lnTo>
                    <a:lnTo>
                      <a:pt x="222" y="190"/>
                    </a:lnTo>
                    <a:lnTo>
                      <a:pt x="206" y="200"/>
                    </a:lnTo>
                    <a:lnTo>
                      <a:pt x="192" y="212"/>
                    </a:lnTo>
                    <a:lnTo>
                      <a:pt x="176" y="224"/>
                    </a:lnTo>
                    <a:lnTo>
                      <a:pt x="162" y="236"/>
                    </a:lnTo>
                    <a:lnTo>
                      <a:pt x="148" y="248"/>
                    </a:lnTo>
                    <a:lnTo>
                      <a:pt x="134" y="262"/>
                    </a:lnTo>
                    <a:lnTo>
                      <a:pt x="120" y="274"/>
                    </a:lnTo>
                    <a:lnTo>
                      <a:pt x="108" y="288"/>
                    </a:lnTo>
                    <a:lnTo>
                      <a:pt x="96" y="302"/>
                    </a:lnTo>
                    <a:lnTo>
                      <a:pt x="86" y="316"/>
                    </a:lnTo>
                    <a:lnTo>
                      <a:pt x="76" y="330"/>
                    </a:lnTo>
                    <a:lnTo>
                      <a:pt x="66" y="344"/>
                    </a:lnTo>
                    <a:lnTo>
                      <a:pt x="58" y="360"/>
                    </a:lnTo>
                    <a:lnTo>
                      <a:pt x="50" y="374"/>
                    </a:lnTo>
                    <a:lnTo>
                      <a:pt x="42" y="388"/>
                    </a:lnTo>
                    <a:lnTo>
                      <a:pt x="36" y="404"/>
                    </a:lnTo>
                    <a:lnTo>
                      <a:pt x="30" y="418"/>
                    </a:lnTo>
                    <a:lnTo>
                      <a:pt x="24" y="432"/>
                    </a:lnTo>
                    <a:lnTo>
                      <a:pt x="18" y="448"/>
                    </a:lnTo>
                    <a:lnTo>
                      <a:pt x="14" y="462"/>
                    </a:lnTo>
                    <a:lnTo>
                      <a:pt x="12" y="476"/>
                    </a:lnTo>
                    <a:lnTo>
                      <a:pt x="8" y="490"/>
                    </a:lnTo>
                    <a:lnTo>
                      <a:pt x="6" y="504"/>
                    </a:lnTo>
                    <a:lnTo>
                      <a:pt x="4" y="520"/>
                    </a:lnTo>
                    <a:lnTo>
                      <a:pt x="2" y="534"/>
                    </a:lnTo>
                    <a:lnTo>
                      <a:pt x="0" y="548"/>
                    </a:lnTo>
                    <a:lnTo>
                      <a:pt x="0" y="560"/>
                    </a:lnTo>
                    <a:lnTo>
                      <a:pt x="0" y="574"/>
                    </a:lnTo>
                    <a:lnTo>
                      <a:pt x="0" y="588"/>
                    </a:lnTo>
                    <a:lnTo>
                      <a:pt x="0" y="602"/>
                    </a:lnTo>
                    <a:lnTo>
                      <a:pt x="2" y="616"/>
                    </a:lnTo>
                    <a:lnTo>
                      <a:pt x="4" y="630"/>
                    </a:lnTo>
                    <a:lnTo>
                      <a:pt x="6" y="644"/>
                    </a:lnTo>
                    <a:lnTo>
                      <a:pt x="8" y="658"/>
                    </a:lnTo>
                    <a:lnTo>
                      <a:pt x="12" y="672"/>
                    </a:lnTo>
                    <a:lnTo>
                      <a:pt x="14" y="686"/>
                    </a:lnTo>
                    <a:lnTo>
                      <a:pt x="18" y="702"/>
                    </a:lnTo>
                    <a:lnTo>
                      <a:pt x="24" y="716"/>
                    </a:lnTo>
                    <a:lnTo>
                      <a:pt x="30" y="730"/>
                    </a:lnTo>
                    <a:lnTo>
                      <a:pt x="36" y="746"/>
                    </a:lnTo>
                    <a:lnTo>
                      <a:pt x="42" y="760"/>
                    </a:lnTo>
                    <a:lnTo>
                      <a:pt x="50" y="774"/>
                    </a:lnTo>
                    <a:lnTo>
                      <a:pt x="58" y="790"/>
                    </a:lnTo>
                    <a:lnTo>
                      <a:pt x="66" y="804"/>
                    </a:lnTo>
                    <a:lnTo>
                      <a:pt x="76" y="818"/>
                    </a:lnTo>
                    <a:lnTo>
                      <a:pt x="86" y="832"/>
                    </a:lnTo>
                    <a:lnTo>
                      <a:pt x="96" y="848"/>
                    </a:lnTo>
                    <a:lnTo>
                      <a:pt x="108" y="860"/>
                    </a:lnTo>
                    <a:lnTo>
                      <a:pt x="120" y="874"/>
                    </a:lnTo>
                    <a:lnTo>
                      <a:pt x="134" y="888"/>
                    </a:lnTo>
                    <a:lnTo>
                      <a:pt x="148" y="900"/>
                    </a:lnTo>
                    <a:lnTo>
                      <a:pt x="162" y="912"/>
                    </a:lnTo>
                    <a:lnTo>
                      <a:pt x="176" y="926"/>
                    </a:lnTo>
                    <a:lnTo>
                      <a:pt x="192" y="936"/>
                    </a:lnTo>
                    <a:lnTo>
                      <a:pt x="206" y="948"/>
                    </a:lnTo>
                    <a:lnTo>
                      <a:pt x="222" y="958"/>
                    </a:lnTo>
                    <a:lnTo>
                      <a:pt x="240" y="970"/>
                    </a:lnTo>
                    <a:lnTo>
                      <a:pt x="256" y="980"/>
                    </a:lnTo>
                    <a:lnTo>
                      <a:pt x="274" y="990"/>
                    </a:lnTo>
                    <a:lnTo>
                      <a:pt x="292" y="998"/>
                    </a:lnTo>
                    <a:lnTo>
                      <a:pt x="312" y="1006"/>
                    </a:lnTo>
                    <a:lnTo>
                      <a:pt x="332" y="1016"/>
                    </a:lnTo>
                    <a:lnTo>
                      <a:pt x="352" y="1022"/>
                    </a:lnTo>
                    <a:lnTo>
                      <a:pt x="372" y="1030"/>
                    </a:lnTo>
                    <a:lnTo>
                      <a:pt x="388" y="1036"/>
                    </a:lnTo>
                    <a:lnTo>
                      <a:pt x="404" y="1040"/>
                    </a:lnTo>
                    <a:lnTo>
                      <a:pt x="422" y="1046"/>
                    </a:lnTo>
                    <a:lnTo>
                      <a:pt x="438" y="1052"/>
                    </a:lnTo>
                    <a:lnTo>
                      <a:pt x="456" y="1056"/>
                    </a:lnTo>
                    <a:lnTo>
                      <a:pt x="476" y="1060"/>
                    </a:lnTo>
                    <a:lnTo>
                      <a:pt x="494" y="1064"/>
                    </a:lnTo>
                    <a:lnTo>
                      <a:pt x="514" y="1068"/>
                    </a:lnTo>
                    <a:lnTo>
                      <a:pt x="534" y="1074"/>
                    </a:lnTo>
                    <a:lnTo>
                      <a:pt x="554" y="1076"/>
                    </a:lnTo>
                    <a:lnTo>
                      <a:pt x="576" y="1080"/>
                    </a:lnTo>
                    <a:lnTo>
                      <a:pt x="598" y="1084"/>
                    </a:lnTo>
                    <a:lnTo>
                      <a:pt x="620" y="1088"/>
                    </a:lnTo>
                    <a:lnTo>
                      <a:pt x="644" y="1092"/>
                    </a:lnTo>
                    <a:lnTo>
                      <a:pt x="668" y="1096"/>
                    </a:lnTo>
                    <a:lnTo>
                      <a:pt x="692" y="1098"/>
                    </a:lnTo>
                    <a:lnTo>
                      <a:pt x="716" y="1102"/>
                    </a:lnTo>
                    <a:lnTo>
                      <a:pt x="742" y="1104"/>
                    </a:lnTo>
                    <a:lnTo>
                      <a:pt x="768" y="1108"/>
                    </a:lnTo>
                    <a:lnTo>
                      <a:pt x="792" y="1110"/>
                    </a:lnTo>
                    <a:lnTo>
                      <a:pt x="820" y="1112"/>
                    </a:lnTo>
                    <a:lnTo>
                      <a:pt x="846" y="1114"/>
                    </a:lnTo>
                    <a:lnTo>
                      <a:pt x="874" y="1116"/>
                    </a:lnTo>
                    <a:lnTo>
                      <a:pt x="900" y="1120"/>
                    </a:lnTo>
                    <a:lnTo>
                      <a:pt x="928" y="1122"/>
                    </a:lnTo>
                    <a:lnTo>
                      <a:pt x="956" y="1124"/>
                    </a:lnTo>
                    <a:lnTo>
                      <a:pt x="984" y="1124"/>
                    </a:lnTo>
                    <a:lnTo>
                      <a:pt x="1012" y="1126"/>
                    </a:lnTo>
                    <a:lnTo>
                      <a:pt x="1042" y="1128"/>
                    </a:lnTo>
                    <a:lnTo>
                      <a:pt x="1070" y="1130"/>
                    </a:lnTo>
                    <a:lnTo>
                      <a:pt x="1098" y="1130"/>
                    </a:lnTo>
                    <a:lnTo>
                      <a:pt x="1126" y="1132"/>
                    </a:lnTo>
                    <a:lnTo>
                      <a:pt x="1154" y="1132"/>
                    </a:lnTo>
                    <a:lnTo>
                      <a:pt x="1182" y="1134"/>
                    </a:lnTo>
                    <a:lnTo>
                      <a:pt x="1210" y="1134"/>
                    </a:lnTo>
                    <a:lnTo>
                      <a:pt x="1238" y="1136"/>
                    </a:lnTo>
                    <a:lnTo>
                      <a:pt x="1266" y="1136"/>
                    </a:lnTo>
                    <a:lnTo>
                      <a:pt x="1294" y="1136"/>
                    </a:lnTo>
                    <a:lnTo>
                      <a:pt x="1320" y="1136"/>
                    </a:lnTo>
                    <a:lnTo>
                      <a:pt x="1348" y="1136"/>
                    </a:lnTo>
                    <a:lnTo>
                      <a:pt x="1376" y="1138"/>
                    </a:lnTo>
                    <a:lnTo>
                      <a:pt x="1402" y="1138"/>
                    </a:lnTo>
                    <a:lnTo>
                      <a:pt x="1428" y="1138"/>
                    </a:lnTo>
                    <a:lnTo>
                      <a:pt x="1454" y="1138"/>
                    </a:lnTo>
                    <a:lnTo>
                      <a:pt x="1482" y="1138"/>
                    </a:lnTo>
                    <a:lnTo>
                      <a:pt x="1508" y="1138"/>
                    </a:lnTo>
                    <a:lnTo>
                      <a:pt x="1534" y="1138"/>
                    </a:lnTo>
                    <a:lnTo>
                      <a:pt x="1560" y="1138"/>
                    </a:lnTo>
                    <a:lnTo>
                      <a:pt x="1586" y="1138"/>
                    </a:lnTo>
                    <a:lnTo>
                      <a:pt x="1612" y="1138"/>
                    </a:lnTo>
                    <a:lnTo>
                      <a:pt x="1638" y="1138"/>
                    </a:lnTo>
                    <a:lnTo>
                      <a:pt x="1666" y="1138"/>
                    </a:lnTo>
                    <a:lnTo>
                      <a:pt x="1692" y="1138"/>
                    </a:lnTo>
                    <a:lnTo>
                      <a:pt x="1718" y="1138"/>
                    </a:lnTo>
                    <a:lnTo>
                      <a:pt x="1744" y="1138"/>
                    </a:lnTo>
                    <a:lnTo>
                      <a:pt x="1772" y="1136"/>
                    </a:lnTo>
                    <a:lnTo>
                      <a:pt x="1800" y="1136"/>
                    </a:lnTo>
                    <a:lnTo>
                      <a:pt x="1826" y="1136"/>
                    </a:lnTo>
                    <a:lnTo>
                      <a:pt x="1854" y="1136"/>
                    </a:lnTo>
                    <a:lnTo>
                      <a:pt x="1882" y="1136"/>
                    </a:lnTo>
                    <a:lnTo>
                      <a:pt x="1910" y="1134"/>
                    </a:lnTo>
                    <a:lnTo>
                      <a:pt x="1938" y="1134"/>
                    </a:lnTo>
                    <a:lnTo>
                      <a:pt x="1966" y="1132"/>
                    </a:lnTo>
                    <a:lnTo>
                      <a:pt x="1994" y="1132"/>
                    </a:lnTo>
                    <a:lnTo>
                      <a:pt x="2022" y="1130"/>
                    </a:lnTo>
                    <a:lnTo>
                      <a:pt x="2050" y="1130"/>
                    </a:lnTo>
                    <a:lnTo>
                      <a:pt x="2078" y="1128"/>
                    </a:lnTo>
                    <a:lnTo>
                      <a:pt x="2108" y="1126"/>
                    </a:lnTo>
                    <a:lnTo>
                      <a:pt x="2136" y="1124"/>
                    </a:lnTo>
                    <a:lnTo>
                      <a:pt x="2164" y="1124"/>
                    </a:lnTo>
                    <a:lnTo>
                      <a:pt x="2192" y="1122"/>
                    </a:lnTo>
                    <a:lnTo>
                      <a:pt x="2220" y="1120"/>
                    </a:lnTo>
                    <a:lnTo>
                      <a:pt x="2246" y="1116"/>
                    </a:lnTo>
                    <a:lnTo>
                      <a:pt x="2274" y="1114"/>
                    </a:lnTo>
                    <a:lnTo>
                      <a:pt x="2300" y="1112"/>
                    </a:lnTo>
                    <a:lnTo>
                      <a:pt x="2328" y="1110"/>
                    </a:lnTo>
                    <a:lnTo>
                      <a:pt x="2352" y="1108"/>
                    </a:lnTo>
                    <a:lnTo>
                      <a:pt x="2378" y="1104"/>
                    </a:lnTo>
                    <a:lnTo>
                      <a:pt x="2404" y="1102"/>
                    </a:lnTo>
                    <a:lnTo>
                      <a:pt x="2428" y="1098"/>
                    </a:lnTo>
                    <a:lnTo>
                      <a:pt x="2452" y="1096"/>
                    </a:lnTo>
                    <a:lnTo>
                      <a:pt x="2476" y="1092"/>
                    </a:lnTo>
                    <a:lnTo>
                      <a:pt x="2500" y="1088"/>
                    </a:lnTo>
                    <a:lnTo>
                      <a:pt x="2522" y="1084"/>
                    </a:lnTo>
                    <a:lnTo>
                      <a:pt x="2544" y="1080"/>
                    </a:lnTo>
                    <a:lnTo>
                      <a:pt x="2566" y="1076"/>
                    </a:lnTo>
                    <a:lnTo>
                      <a:pt x="2586" y="1074"/>
                    </a:lnTo>
                    <a:lnTo>
                      <a:pt x="2606" y="1068"/>
                    </a:lnTo>
                    <a:lnTo>
                      <a:pt x="2626" y="1064"/>
                    </a:lnTo>
                    <a:lnTo>
                      <a:pt x="2644" y="1060"/>
                    </a:lnTo>
                    <a:lnTo>
                      <a:pt x="2664" y="1056"/>
                    </a:lnTo>
                    <a:lnTo>
                      <a:pt x="2682" y="1052"/>
                    </a:lnTo>
                    <a:lnTo>
                      <a:pt x="2698" y="1046"/>
                    </a:lnTo>
                    <a:lnTo>
                      <a:pt x="2716" y="1040"/>
                    </a:lnTo>
                    <a:lnTo>
                      <a:pt x="2732" y="1036"/>
                    </a:lnTo>
                    <a:lnTo>
                      <a:pt x="2748" y="1030"/>
                    </a:lnTo>
                    <a:lnTo>
                      <a:pt x="2768" y="1022"/>
                    </a:lnTo>
                    <a:lnTo>
                      <a:pt x="2788" y="1016"/>
                    </a:lnTo>
                    <a:lnTo>
                      <a:pt x="2808" y="1006"/>
                    </a:lnTo>
                    <a:lnTo>
                      <a:pt x="2828" y="998"/>
                    </a:lnTo>
                    <a:lnTo>
                      <a:pt x="2846" y="990"/>
                    </a:lnTo>
                    <a:lnTo>
                      <a:pt x="2864" y="980"/>
                    </a:lnTo>
                    <a:lnTo>
                      <a:pt x="2880" y="970"/>
                    </a:lnTo>
                    <a:lnTo>
                      <a:pt x="2898" y="958"/>
                    </a:lnTo>
                    <a:lnTo>
                      <a:pt x="2914" y="948"/>
                    </a:lnTo>
                    <a:lnTo>
                      <a:pt x="2928" y="936"/>
                    </a:lnTo>
                    <a:lnTo>
                      <a:pt x="2944" y="926"/>
                    </a:lnTo>
                    <a:lnTo>
                      <a:pt x="2958" y="912"/>
                    </a:lnTo>
                    <a:lnTo>
                      <a:pt x="2972" y="900"/>
                    </a:lnTo>
                    <a:lnTo>
                      <a:pt x="2986" y="888"/>
                    </a:lnTo>
                    <a:lnTo>
                      <a:pt x="3000" y="874"/>
                    </a:lnTo>
                    <a:lnTo>
                      <a:pt x="3012" y="860"/>
                    </a:lnTo>
                    <a:lnTo>
                      <a:pt x="3024" y="848"/>
                    </a:lnTo>
                    <a:lnTo>
                      <a:pt x="3034" y="832"/>
                    </a:lnTo>
                    <a:lnTo>
                      <a:pt x="3044" y="818"/>
                    </a:lnTo>
                    <a:lnTo>
                      <a:pt x="3054" y="804"/>
                    </a:lnTo>
                    <a:lnTo>
                      <a:pt x="3062" y="790"/>
                    </a:lnTo>
                    <a:lnTo>
                      <a:pt x="3070" y="774"/>
                    </a:lnTo>
                    <a:lnTo>
                      <a:pt x="3078" y="760"/>
                    </a:lnTo>
                    <a:lnTo>
                      <a:pt x="3084" y="746"/>
                    </a:lnTo>
                    <a:lnTo>
                      <a:pt x="3090" y="730"/>
                    </a:lnTo>
                    <a:lnTo>
                      <a:pt x="3096" y="716"/>
                    </a:lnTo>
                    <a:lnTo>
                      <a:pt x="3102" y="702"/>
                    </a:lnTo>
                    <a:lnTo>
                      <a:pt x="3106" y="686"/>
                    </a:lnTo>
                    <a:lnTo>
                      <a:pt x="3108" y="672"/>
                    </a:lnTo>
                    <a:lnTo>
                      <a:pt x="3112" y="658"/>
                    </a:lnTo>
                    <a:lnTo>
                      <a:pt x="3114" y="644"/>
                    </a:lnTo>
                    <a:lnTo>
                      <a:pt x="3116" y="630"/>
                    </a:lnTo>
                    <a:lnTo>
                      <a:pt x="3118" y="616"/>
                    </a:lnTo>
                    <a:lnTo>
                      <a:pt x="3120" y="602"/>
                    </a:lnTo>
                    <a:lnTo>
                      <a:pt x="3120" y="588"/>
                    </a:lnTo>
                    <a:lnTo>
                      <a:pt x="3120" y="574"/>
                    </a:lnTo>
                    <a:lnTo>
                      <a:pt x="3120" y="560"/>
                    </a:lnTo>
                    <a:lnTo>
                      <a:pt x="3120" y="548"/>
                    </a:lnTo>
                    <a:lnTo>
                      <a:pt x="3118" y="534"/>
                    </a:lnTo>
                    <a:lnTo>
                      <a:pt x="3116" y="520"/>
                    </a:lnTo>
                    <a:lnTo>
                      <a:pt x="3114" y="504"/>
                    </a:lnTo>
                    <a:lnTo>
                      <a:pt x="3112" y="490"/>
                    </a:lnTo>
                    <a:lnTo>
                      <a:pt x="3108" y="476"/>
                    </a:lnTo>
                    <a:lnTo>
                      <a:pt x="3106" y="462"/>
                    </a:lnTo>
                    <a:lnTo>
                      <a:pt x="3102" y="448"/>
                    </a:lnTo>
                    <a:lnTo>
                      <a:pt x="3096" y="432"/>
                    </a:lnTo>
                    <a:lnTo>
                      <a:pt x="3090" y="418"/>
                    </a:lnTo>
                    <a:lnTo>
                      <a:pt x="3084" y="404"/>
                    </a:lnTo>
                    <a:lnTo>
                      <a:pt x="3078" y="388"/>
                    </a:lnTo>
                    <a:lnTo>
                      <a:pt x="3070" y="374"/>
                    </a:lnTo>
                    <a:lnTo>
                      <a:pt x="3062" y="360"/>
                    </a:lnTo>
                    <a:lnTo>
                      <a:pt x="3054" y="344"/>
                    </a:lnTo>
                    <a:lnTo>
                      <a:pt x="3044" y="330"/>
                    </a:lnTo>
                    <a:lnTo>
                      <a:pt x="3034" y="316"/>
                    </a:lnTo>
                    <a:lnTo>
                      <a:pt x="3024" y="302"/>
                    </a:lnTo>
                    <a:lnTo>
                      <a:pt x="3012" y="288"/>
                    </a:lnTo>
                    <a:lnTo>
                      <a:pt x="3000" y="274"/>
                    </a:lnTo>
                    <a:lnTo>
                      <a:pt x="2986" y="262"/>
                    </a:lnTo>
                    <a:lnTo>
                      <a:pt x="2972" y="248"/>
                    </a:lnTo>
                    <a:lnTo>
                      <a:pt x="2958" y="236"/>
                    </a:lnTo>
                    <a:lnTo>
                      <a:pt x="2944" y="224"/>
                    </a:lnTo>
                    <a:lnTo>
                      <a:pt x="2928" y="212"/>
                    </a:lnTo>
                    <a:lnTo>
                      <a:pt x="2914" y="200"/>
                    </a:lnTo>
                    <a:lnTo>
                      <a:pt x="2898" y="190"/>
                    </a:lnTo>
                    <a:lnTo>
                      <a:pt x="2880" y="180"/>
                    </a:lnTo>
                    <a:lnTo>
                      <a:pt x="2864" y="170"/>
                    </a:lnTo>
                    <a:lnTo>
                      <a:pt x="2846" y="160"/>
                    </a:lnTo>
                    <a:lnTo>
                      <a:pt x="2828" y="150"/>
                    </a:lnTo>
                    <a:lnTo>
                      <a:pt x="2808" y="142"/>
                    </a:lnTo>
                    <a:lnTo>
                      <a:pt x="2788" y="134"/>
                    </a:lnTo>
                    <a:lnTo>
                      <a:pt x="2768" y="126"/>
                    </a:lnTo>
                    <a:lnTo>
                      <a:pt x="2748" y="118"/>
                    </a:lnTo>
                    <a:lnTo>
                      <a:pt x="2730" y="112"/>
                    </a:lnTo>
                    <a:lnTo>
                      <a:pt x="2712" y="106"/>
                    </a:lnTo>
                    <a:lnTo>
                      <a:pt x="2694" y="102"/>
                    </a:lnTo>
                    <a:lnTo>
                      <a:pt x="2676" y="96"/>
                    </a:lnTo>
                    <a:lnTo>
                      <a:pt x="2656" y="92"/>
                    </a:lnTo>
                    <a:lnTo>
                      <a:pt x="2634" y="86"/>
                    </a:lnTo>
                    <a:lnTo>
                      <a:pt x="2614" y="82"/>
                    </a:lnTo>
                    <a:lnTo>
                      <a:pt x="2592" y="76"/>
                    </a:lnTo>
                    <a:lnTo>
                      <a:pt x="2570" y="72"/>
                    </a:lnTo>
                    <a:lnTo>
                      <a:pt x="2548" y="68"/>
                    </a:lnTo>
                    <a:lnTo>
                      <a:pt x="2526" y="64"/>
                    </a:lnTo>
                    <a:lnTo>
                      <a:pt x="2502" y="60"/>
                    </a:lnTo>
                    <a:lnTo>
                      <a:pt x="2478" y="56"/>
                    </a:lnTo>
                    <a:lnTo>
                      <a:pt x="2454" y="52"/>
                    </a:lnTo>
                    <a:lnTo>
                      <a:pt x="2430" y="50"/>
                    </a:lnTo>
                    <a:lnTo>
                      <a:pt x="2404" y="46"/>
                    </a:lnTo>
                    <a:lnTo>
                      <a:pt x="2378" y="42"/>
                    </a:lnTo>
                    <a:lnTo>
                      <a:pt x="2354" y="40"/>
                    </a:lnTo>
                    <a:lnTo>
                      <a:pt x="2328" y="36"/>
                    </a:lnTo>
                    <a:lnTo>
                      <a:pt x="2302" y="34"/>
                    </a:lnTo>
                    <a:lnTo>
                      <a:pt x="2276" y="32"/>
                    </a:lnTo>
                    <a:lnTo>
                      <a:pt x="2250" y="28"/>
                    </a:lnTo>
                    <a:lnTo>
                      <a:pt x="2224" y="26"/>
                    </a:lnTo>
                    <a:lnTo>
                      <a:pt x="2200" y="24"/>
                    </a:lnTo>
                    <a:lnTo>
                      <a:pt x="2174" y="22"/>
                    </a:lnTo>
                    <a:lnTo>
                      <a:pt x="2148" y="20"/>
                    </a:lnTo>
                    <a:lnTo>
                      <a:pt x="2124" y="20"/>
                    </a:lnTo>
                    <a:lnTo>
                      <a:pt x="2100" y="18"/>
                    </a:lnTo>
                    <a:lnTo>
                      <a:pt x="2076" y="16"/>
                    </a:lnTo>
                    <a:lnTo>
                      <a:pt x="2052" y="14"/>
                    </a:lnTo>
                    <a:lnTo>
                      <a:pt x="2030" y="14"/>
                    </a:lnTo>
                    <a:lnTo>
                      <a:pt x="2006" y="12"/>
                    </a:lnTo>
                    <a:lnTo>
                      <a:pt x="1984" y="10"/>
                    </a:lnTo>
                    <a:lnTo>
                      <a:pt x="1964" y="10"/>
                    </a:lnTo>
                    <a:lnTo>
                      <a:pt x="1944" y="10"/>
                    </a:lnTo>
                    <a:lnTo>
                      <a:pt x="1924" y="8"/>
                    </a:lnTo>
                    <a:lnTo>
                      <a:pt x="1904" y="8"/>
                    </a:lnTo>
                    <a:lnTo>
                      <a:pt x="1886" y="8"/>
                    </a:lnTo>
                    <a:lnTo>
                      <a:pt x="1868" y="6"/>
                    </a:lnTo>
                    <a:lnTo>
                      <a:pt x="1850" y="6"/>
                    </a:lnTo>
                    <a:lnTo>
                      <a:pt x="1834" y="6"/>
                    </a:lnTo>
                    <a:lnTo>
                      <a:pt x="1818" y="6"/>
                    </a:lnTo>
                    <a:lnTo>
                      <a:pt x="1802" y="4"/>
                    </a:lnTo>
                    <a:lnTo>
                      <a:pt x="1788" y="4"/>
                    </a:lnTo>
                    <a:lnTo>
                      <a:pt x="1768" y="4"/>
                    </a:lnTo>
                    <a:lnTo>
                      <a:pt x="1748" y="4"/>
                    </a:lnTo>
                    <a:lnTo>
                      <a:pt x="1730" y="2"/>
                    </a:lnTo>
                    <a:lnTo>
                      <a:pt x="1714" y="2"/>
                    </a:lnTo>
                    <a:lnTo>
                      <a:pt x="1698" y="2"/>
                    </a:lnTo>
                    <a:lnTo>
                      <a:pt x="1682" y="2"/>
                    </a:lnTo>
                    <a:lnTo>
                      <a:pt x="1666" y="2"/>
                    </a:lnTo>
                    <a:lnTo>
                      <a:pt x="1652" y="2"/>
                    </a:lnTo>
                    <a:lnTo>
                      <a:pt x="1638" y="0"/>
                    </a:lnTo>
                    <a:lnTo>
                      <a:pt x="1624" y="0"/>
                    </a:lnTo>
                    <a:lnTo>
                      <a:pt x="1612" y="0"/>
                    </a:lnTo>
                    <a:lnTo>
                      <a:pt x="1598" y="0"/>
                    </a:lnTo>
                    <a:lnTo>
                      <a:pt x="1586" y="0"/>
                    </a:lnTo>
                    <a:lnTo>
                      <a:pt x="1572" y="0"/>
                    </a:lnTo>
                    <a:lnTo>
                      <a:pt x="1560" y="0"/>
                    </a:lnTo>
                    <a:lnTo>
                      <a:pt x="1548" y="0"/>
                    </a:lnTo>
                    <a:lnTo>
                      <a:pt x="1534" y="0"/>
                    </a:lnTo>
                    <a:lnTo>
                      <a:pt x="1522" y="0"/>
                    </a:lnTo>
                    <a:lnTo>
                      <a:pt x="1508" y="0"/>
                    </a:lnTo>
                    <a:lnTo>
                      <a:pt x="1496" y="0"/>
                    </a:lnTo>
                    <a:lnTo>
                      <a:pt x="1482" y="0"/>
                    </a:lnTo>
                    <a:lnTo>
                      <a:pt x="1468" y="2"/>
                    </a:lnTo>
                    <a:lnTo>
                      <a:pt x="1454" y="2"/>
                    </a:lnTo>
                    <a:lnTo>
                      <a:pt x="1438" y="2"/>
                    </a:lnTo>
                    <a:lnTo>
                      <a:pt x="1422" y="2"/>
                    </a:lnTo>
                    <a:lnTo>
                      <a:pt x="1406" y="2"/>
                    </a:lnTo>
                    <a:lnTo>
                      <a:pt x="1390" y="2"/>
                    </a:lnTo>
                    <a:lnTo>
                      <a:pt x="1372" y="4"/>
                    </a:lnTo>
                    <a:lnTo>
                      <a:pt x="1352" y="4"/>
                    </a:lnTo>
                    <a:lnTo>
                      <a:pt x="1332" y="4"/>
                    </a:lnTo>
                    <a:lnTo>
                      <a:pt x="1318" y="4"/>
                    </a:lnTo>
                    <a:lnTo>
                      <a:pt x="1302" y="6"/>
                    </a:lnTo>
                    <a:lnTo>
                      <a:pt x="1286" y="6"/>
                    </a:lnTo>
                    <a:lnTo>
                      <a:pt x="1270" y="6"/>
                    </a:lnTo>
                    <a:lnTo>
                      <a:pt x="1252" y="6"/>
                    </a:lnTo>
                    <a:lnTo>
                      <a:pt x="1234" y="8"/>
                    </a:lnTo>
                    <a:lnTo>
                      <a:pt x="1216" y="8"/>
                    </a:lnTo>
                    <a:lnTo>
                      <a:pt x="1196" y="8"/>
                    </a:lnTo>
                    <a:lnTo>
                      <a:pt x="1176" y="10"/>
                    </a:lnTo>
                    <a:lnTo>
                      <a:pt x="1156" y="10"/>
                    </a:lnTo>
                    <a:lnTo>
                      <a:pt x="1136" y="10"/>
                    </a:lnTo>
                    <a:lnTo>
                      <a:pt x="1114" y="12"/>
                    </a:lnTo>
                    <a:lnTo>
                      <a:pt x="1090" y="14"/>
                    </a:lnTo>
                    <a:lnTo>
                      <a:pt x="1068" y="14"/>
                    </a:lnTo>
                    <a:lnTo>
                      <a:pt x="1044" y="16"/>
                    </a:lnTo>
                    <a:lnTo>
                      <a:pt x="1020" y="18"/>
                    </a:lnTo>
                    <a:lnTo>
                      <a:pt x="996" y="20"/>
                    </a:lnTo>
                    <a:lnTo>
                      <a:pt x="972" y="20"/>
                    </a:lnTo>
                    <a:lnTo>
                      <a:pt x="946" y="22"/>
                    </a:lnTo>
                    <a:lnTo>
                      <a:pt x="920" y="24"/>
                    </a:lnTo>
                    <a:lnTo>
                      <a:pt x="896" y="26"/>
                    </a:lnTo>
                    <a:lnTo>
                      <a:pt x="870" y="28"/>
                    </a:lnTo>
                    <a:lnTo>
                      <a:pt x="844" y="32"/>
                    </a:lnTo>
                    <a:lnTo>
                      <a:pt x="818" y="34"/>
                    </a:lnTo>
                    <a:lnTo>
                      <a:pt x="792" y="36"/>
                    </a:lnTo>
                    <a:lnTo>
                      <a:pt x="766" y="40"/>
                    </a:lnTo>
                    <a:lnTo>
                      <a:pt x="742" y="42"/>
                    </a:lnTo>
                    <a:lnTo>
                      <a:pt x="716" y="46"/>
                    </a:lnTo>
                    <a:lnTo>
                      <a:pt x="690" y="50"/>
                    </a:lnTo>
                    <a:lnTo>
                      <a:pt x="666" y="52"/>
                    </a:lnTo>
                    <a:lnTo>
                      <a:pt x="642" y="56"/>
                    </a:lnTo>
                    <a:lnTo>
                      <a:pt x="618" y="60"/>
                    </a:lnTo>
                    <a:lnTo>
                      <a:pt x="594" y="64"/>
                    </a:lnTo>
                    <a:lnTo>
                      <a:pt x="572" y="68"/>
                    </a:lnTo>
                    <a:lnTo>
                      <a:pt x="550" y="72"/>
                    </a:lnTo>
                    <a:lnTo>
                      <a:pt x="528" y="76"/>
                    </a:lnTo>
                    <a:lnTo>
                      <a:pt x="506" y="82"/>
                    </a:lnTo>
                    <a:lnTo>
                      <a:pt x="486" y="86"/>
                    </a:lnTo>
                    <a:lnTo>
                      <a:pt x="464" y="92"/>
                    </a:lnTo>
                    <a:lnTo>
                      <a:pt x="444" y="96"/>
                    </a:lnTo>
                    <a:lnTo>
                      <a:pt x="426" y="102"/>
                    </a:lnTo>
                    <a:lnTo>
                      <a:pt x="408" y="106"/>
                    </a:lnTo>
                    <a:lnTo>
                      <a:pt x="390" y="112"/>
                    </a:lnTo>
                    <a:lnTo>
                      <a:pt x="372" y="118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" name="Freeform 6"/>
              <p:cNvSpPr>
                <a:spLocks/>
              </p:cNvSpPr>
              <p:nvPr/>
            </p:nvSpPr>
            <p:spPr bwMode="auto">
              <a:xfrm>
                <a:off x="1877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7"/>
              <p:cNvSpPr>
                <a:spLocks/>
              </p:cNvSpPr>
              <p:nvPr/>
            </p:nvSpPr>
            <p:spPr bwMode="auto">
              <a:xfrm>
                <a:off x="1962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8"/>
              <p:cNvSpPr>
                <a:spLocks/>
              </p:cNvSpPr>
              <p:nvPr/>
            </p:nvSpPr>
            <p:spPr bwMode="auto">
              <a:xfrm>
                <a:off x="1792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9"/>
              <p:cNvSpPr>
                <a:spLocks/>
              </p:cNvSpPr>
              <p:nvPr/>
            </p:nvSpPr>
            <p:spPr bwMode="auto">
              <a:xfrm>
                <a:off x="2047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1749" y="3074"/>
                <a:ext cx="383" cy="86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11"/>
              <p:cNvSpPr>
                <a:spLocks/>
              </p:cNvSpPr>
              <p:nvPr/>
            </p:nvSpPr>
            <p:spPr bwMode="auto">
              <a:xfrm>
                <a:off x="1749" y="2990"/>
                <a:ext cx="383" cy="84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" name="Freeform 12"/>
              <p:cNvSpPr>
                <a:spLocks/>
              </p:cNvSpPr>
              <p:nvPr/>
            </p:nvSpPr>
            <p:spPr bwMode="auto">
              <a:xfrm>
                <a:off x="1749" y="3160"/>
                <a:ext cx="383" cy="84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Freeform 13"/>
              <p:cNvSpPr>
                <a:spLocks/>
              </p:cNvSpPr>
              <p:nvPr/>
            </p:nvSpPr>
            <p:spPr bwMode="auto">
              <a:xfrm>
                <a:off x="1749" y="3244"/>
                <a:ext cx="383" cy="86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Line 14"/>
              <p:cNvSpPr>
                <a:spLocks noChangeShapeType="1"/>
              </p:cNvSpPr>
              <p:nvPr/>
            </p:nvSpPr>
            <p:spPr bwMode="auto">
              <a:xfrm>
                <a:off x="2557" y="3240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Line 15"/>
              <p:cNvSpPr>
                <a:spLocks noChangeShapeType="1"/>
              </p:cNvSpPr>
              <p:nvPr/>
            </p:nvSpPr>
            <p:spPr bwMode="auto">
              <a:xfrm>
                <a:off x="2557" y="3275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Line 16"/>
              <p:cNvSpPr>
                <a:spLocks noChangeShapeType="1"/>
              </p:cNvSpPr>
              <p:nvPr/>
            </p:nvSpPr>
            <p:spPr bwMode="auto">
              <a:xfrm>
                <a:off x="2557" y="3313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" name="Rectangle 17"/>
              <p:cNvSpPr>
                <a:spLocks noChangeArrowheads="1"/>
              </p:cNvSpPr>
              <p:nvPr/>
            </p:nvSpPr>
            <p:spPr bwMode="auto">
              <a:xfrm>
                <a:off x="2557" y="3202"/>
                <a:ext cx="171" cy="25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" name="Line 18"/>
              <p:cNvSpPr>
                <a:spLocks noChangeShapeType="1"/>
              </p:cNvSpPr>
              <p:nvPr/>
            </p:nvSpPr>
            <p:spPr bwMode="auto">
              <a:xfrm flipH="1" flipV="1">
                <a:off x="3919" y="3191"/>
                <a:ext cx="37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Line 19"/>
              <p:cNvSpPr>
                <a:spLocks noChangeShapeType="1"/>
              </p:cNvSpPr>
              <p:nvPr/>
            </p:nvSpPr>
            <p:spPr bwMode="auto">
              <a:xfrm flipH="1" flipV="1">
                <a:off x="3895" y="3150"/>
                <a:ext cx="24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Line 20"/>
              <p:cNvSpPr>
                <a:spLocks noChangeShapeType="1"/>
              </p:cNvSpPr>
              <p:nvPr/>
            </p:nvSpPr>
            <p:spPr bwMode="auto">
              <a:xfrm flipH="1" flipV="1">
                <a:off x="3881" y="3126"/>
                <a:ext cx="1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Line 21"/>
              <p:cNvSpPr>
                <a:spLocks noChangeShapeType="1"/>
              </p:cNvSpPr>
              <p:nvPr/>
            </p:nvSpPr>
            <p:spPr bwMode="auto">
              <a:xfrm flipH="1" flipV="1">
                <a:off x="3866" y="3096"/>
                <a:ext cx="1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Line 22"/>
              <p:cNvSpPr>
                <a:spLocks noChangeShapeType="1"/>
              </p:cNvSpPr>
              <p:nvPr/>
            </p:nvSpPr>
            <p:spPr bwMode="auto">
              <a:xfrm flipH="1" flipV="1">
                <a:off x="3852" y="3060"/>
                <a:ext cx="14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Line 23"/>
              <p:cNvSpPr>
                <a:spLocks noChangeShapeType="1"/>
              </p:cNvSpPr>
              <p:nvPr/>
            </p:nvSpPr>
            <p:spPr bwMode="auto">
              <a:xfrm flipH="1" flipV="1">
                <a:off x="3836" y="2999"/>
                <a:ext cx="16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6" name="Freeform 24"/>
              <p:cNvSpPr>
                <a:spLocks/>
              </p:cNvSpPr>
              <p:nvPr/>
            </p:nvSpPr>
            <p:spPr bwMode="auto">
              <a:xfrm>
                <a:off x="3836" y="2999"/>
                <a:ext cx="33" cy="71"/>
              </a:xfrm>
              <a:custGeom>
                <a:avLst/>
                <a:gdLst/>
                <a:ahLst/>
                <a:cxnLst>
                  <a:cxn ang="0">
                    <a:pos x="28" y="52"/>
                  </a:cxn>
                  <a:cxn ang="0">
                    <a:pos x="0" y="0"/>
                  </a:cxn>
                  <a:cxn ang="0">
                    <a:pos x="2" y="60"/>
                  </a:cxn>
                  <a:cxn ang="0">
                    <a:pos x="28" y="52"/>
                  </a:cxn>
                </a:cxnLst>
                <a:rect l="0" t="0" r="r" b="b"/>
                <a:pathLst>
                  <a:path w="28" h="60">
                    <a:moveTo>
                      <a:pt x="28" y="52"/>
                    </a:moveTo>
                    <a:lnTo>
                      <a:pt x="0" y="0"/>
                    </a:lnTo>
                    <a:lnTo>
                      <a:pt x="2" y="60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3836" y="2999"/>
                <a:ext cx="33" cy="71"/>
              </a:xfrm>
              <a:custGeom>
                <a:avLst/>
                <a:gdLst/>
                <a:ahLst/>
                <a:cxnLst>
                  <a:cxn ang="0">
                    <a:pos x="28" y="52"/>
                  </a:cxn>
                  <a:cxn ang="0">
                    <a:pos x="0" y="0"/>
                  </a:cxn>
                  <a:cxn ang="0">
                    <a:pos x="2" y="60"/>
                  </a:cxn>
                  <a:cxn ang="0">
                    <a:pos x="28" y="52"/>
                  </a:cxn>
                </a:cxnLst>
                <a:rect l="0" t="0" r="r" b="b"/>
                <a:pathLst>
                  <a:path w="28" h="60">
                    <a:moveTo>
                      <a:pt x="28" y="52"/>
                    </a:moveTo>
                    <a:lnTo>
                      <a:pt x="0" y="0"/>
                    </a:lnTo>
                    <a:lnTo>
                      <a:pt x="2" y="60"/>
                    </a:lnTo>
                    <a:lnTo>
                      <a:pt x="28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Freeform 26"/>
              <p:cNvSpPr>
                <a:spLocks/>
              </p:cNvSpPr>
              <p:nvPr/>
            </p:nvSpPr>
            <p:spPr bwMode="auto">
              <a:xfrm>
                <a:off x="3900" y="3173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4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Freeform 27"/>
              <p:cNvSpPr>
                <a:spLocks/>
              </p:cNvSpPr>
              <p:nvPr/>
            </p:nvSpPr>
            <p:spPr bwMode="auto">
              <a:xfrm>
                <a:off x="3900" y="3173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4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4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Line 28"/>
              <p:cNvSpPr>
                <a:spLocks noChangeShapeType="1"/>
              </p:cNvSpPr>
              <p:nvPr/>
            </p:nvSpPr>
            <p:spPr bwMode="auto">
              <a:xfrm flipV="1">
                <a:off x="3630" y="3207"/>
                <a:ext cx="4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Line 29"/>
              <p:cNvSpPr>
                <a:spLocks noChangeShapeType="1"/>
              </p:cNvSpPr>
              <p:nvPr/>
            </p:nvSpPr>
            <p:spPr bwMode="auto">
              <a:xfrm flipV="1">
                <a:off x="3675" y="3200"/>
                <a:ext cx="7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2" name="Line 30"/>
              <p:cNvSpPr>
                <a:spLocks noChangeShapeType="1"/>
              </p:cNvSpPr>
              <p:nvPr/>
            </p:nvSpPr>
            <p:spPr bwMode="auto">
              <a:xfrm flipV="1">
                <a:off x="3682" y="3162"/>
                <a:ext cx="36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Line 31"/>
              <p:cNvSpPr>
                <a:spLocks noChangeShapeType="1"/>
              </p:cNvSpPr>
              <p:nvPr/>
            </p:nvSpPr>
            <p:spPr bwMode="auto">
              <a:xfrm flipV="1">
                <a:off x="3718" y="3141"/>
                <a:ext cx="13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" name="Line 32"/>
              <p:cNvSpPr>
                <a:spLocks noChangeShapeType="1"/>
              </p:cNvSpPr>
              <p:nvPr/>
            </p:nvSpPr>
            <p:spPr bwMode="auto">
              <a:xfrm flipV="1">
                <a:off x="3731" y="3131"/>
                <a:ext cx="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5" name="Line 33"/>
              <p:cNvSpPr>
                <a:spLocks noChangeShapeType="1"/>
              </p:cNvSpPr>
              <p:nvPr/>
            </p:nvSpPr>
            <p:spPr bwMode="auto">
              <a:xfrm flipV="1">
                <a:off x="3739" y="3110"/>
                <a:ext cx="14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" name="Line 34"/>
              <p:cNvSpPr>
                <a:spLocks noChangeShapeType="1"/>
              </p:cNvSpPr>
              <p:nvPr/>
            </p:nvSpPr>
            <p:spPr bwMode="auto">
              <a:xfrm flipV="1">
                <a:off x="3753" y="3060"/>
                <a:ext cx="2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Line 35"/>
              <p:cNvSpPr>
                <a:spLocks noChangeShapeType="1"/>
              </p:cNvSpPr>
              <p:nvPr/>
            </p:nvSpPr>
            <p:spPr bwMode="auto">
              <a:xfrm flipV="1">
                <a:off x="3774" y="3050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" name="Line 36"/>
              <p:cNvSpPr>
                <a:spLocks noChangeShapeType="1"/>
              </p:cNvSpPr>
              <p:nvPr/>
            </p:nvSpPr>
            <p:spPr bwMode="auto">
              <a:xfrm flipV="1">
                <a:off x="3777" y="3001"/>
                <a:ext cx="12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Freeform 37"/>
              <p:cNvSpPr>
                <a:spLocks/>
              </p:cNvSpPr>
              <p:nvPr/>
            </p:nvSpPr>
            <p:spPr bwMode="auto">
              <a:xfrm>
                <a:off x="3755" y="2999"/>
                <a:ext cx="34" cy="71"/>
              </a:xfrm>
              <a:custGeom>
                <a:avLst/>
                <a:gdLst/>
                <a:ahLst/>
                <a:cxnLst>
                  <a:cxn ang="0">
                    <a:pos x="28" y="60"/>
                  </a:cxn>
                  <a:cxn ang="0">
                    <a:pos x="28" y="0"/>
                  </a:cxn>
                  <a:cxn ang="0">
                    <a:pos x="0" y="52"/>
                  </a:cxn>
                  <a:cxn ang="0">
                    <a:pos x="28" y="60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28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" name="Freeform 38"/>
              <p:cNvSpPr>
                <a:spLocks/>
              </p:cNvSpPr>
              <p:nvPr/>
            </p:nvSpPr>
            <p:spPr bwMode="auto">
              <a:xfrm>
                <a:off x="3755" y="2999"/>
                <a:ext cx="34" cy="71"/>
              </a:xfrm>
              <a:custGeom>
                <a:avLst/>
                <a:gdLst/>
                <a:ahLst/>
                <a:cxnLst>
                  <a:cxn ang="0">
                    <a:pos x="28" y="60"/>
                  </a:cxn>
                  <a:cxn ang="0">
                    <a:pos x="28" y="0"/>
                  </a:cxn>
                  <a:cxn ang="0">
                    <a:pos x="0" y="52"/>
                  </a:cxn>
                  <a:cxn ang="0">
                    <a:pos x="28" y="60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28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1" name="Freeform 39"/>
              <p:cNvSpPr>
                <a:spLocks/>
              </p:cNvSpPr>
              <p:nvPr/>
            </p:nvSpPr>
            <p:spPr bwMode="auto">
              <a:xfrm>
                <a:off x="3628" y="3185"/>
                <a:ext cx="63" cy="5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6"/>
                  </a:cxn>
                  <a:cxn ang="0">
                    <a:pos x="54" y="24"/>
                  </a:cxn>
                  <a:cxn ang="0">
                    <a:pos x="38" y="0"/>
                  </a:cxn>
                </a:cxnLst>
                <a:rect l="0" t="0" r="r" b="b"/>
                <a:pathLst>
                  <a:path w="54" h="46">
                    <a:moveTo>
                      <a:pt x="38" y="0"/>
                    </a:moveTo>
                    <a:lnTo>
                      <a:pt x="0" y="46"/>
                    </a:lnTo>
                    <a:lnTo>
                      <a:pt x="54" y="2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2" name="Freeform 40"/>
              <p:cNvSpPr>
                <a:spLocks/>
              </p:cNvSpPr>
              <p:nvPr/>
            </p:nvSpPr>
            <p:spPr bwMode="auto">
              <a:xfrm>
                <a:off x="3628" y="3185"/>
                <a:ext cx="63" cy="5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6"/>
                  </a:cxn>
                  <a:cxn ang="0">
                    <a:pos x="54" y="24"/>
                  </a:cxn>
                  <a:cxn ang="0">
                    <a:pos x="38" y="0"/>
                  </a:cxn>
                </a:cxnLst>
                <a:rect l="0" t="0" r="r" b="b"/>
                <a:pathLst>
                  <a:path w="54" h="46">
                    <a:moveTo>
                      <a:pt x="38" y="0"/>
                    </a:moveTo>
                    <a:lnTo>
                      <a:pt x="0" y="46"/>
                    </a:lnTo>
                    <a:lnTo>
                      <a:pt x="54" y="24"/>
                    </a:lnTo>
                    <a:lnTo>
                      <a:pt x="3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3" name="Line 41"/>
              <p:cNvSpPr>
                <a:spLocks noChangeShapeType="1"/>
              </p:cNvSpPr>
              <p:nvPr/>
            </p:nvSpPr>
            <p:spPr bwMode="auto">
              <a:xfrm flipV="1">
                <a:off x="3673" y="3296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" name="Line 42"/>
              <p:cNvSpPr>
                <a:spLocks noChangeShapeType="1"/>
              </p:cNvSpPr>
              <p:nvPr/>
            </p:nvSpPr>
            <p:spPr bwMode="auto">
              <a:xfrm flipV="1">
                <a:off x="3682" y="3273"/>
                <a:ext cx="26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5" name="Line 43"/>
              <p:cNvSpPr>
                <a:spLocks noChangeShapeType="1"/>
              </p:cNvSpPr>
              <p:nvPr/>
            </p:nvSpPr>
            <p:spPr bwMode="auto">
              <a:xfrm flipV="1">
                <a:off x="3708" y="3254"/>
                <a:ext cx="3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Line 44"/>
              <p:cNvSpPr>
                <a:spLocks noChangeShapeType="1"/>
              </p:cNvSpPr>
              <p:nvPr/>
            </p:nvSpPr>
            <p:spPr bwMode="auto">
              <a:xfrm>
                <a:off x="3739" y="3254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" name="Line 45"/>
              <p:cNvSpPr>
                <a:spLocks noChangeShapeType="1"/>
              </p:cNvSpPr>
              <p:nvPr/>
            </p:nvSpPr>
            <p:spPr bwMode="auto">
              <a:xfrm flipV="1">
                <a:off x="3746" y="3247"/>
                <a:ext cx="2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8" name="Line 46"/>
              <p:cNvSpPr>
                <a:spLocks noChangeShapeType="1"/>
              </p:cNvSpPr>
              <p:nvPr/>
            </p:nvSpPr>
            <p:spPr bwMode="auto">
              <a:xfrm>
                <a:off x="3767" y="324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" name="Line 47"/>
              <p:cNvSpPr>
                <a:spLocks noChangeShapeType="1"/>
              </p:cNvSpPr>
              <p:nvPr/>
            </p:nvSpPr>
            <p:spPr bwMode="auto">
              <a:xfrm>
                <a:off x="3774" y="3247"/>
                <a:ext cx="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0" name="Line 48"/>
              <p:cNvSpPr>
                <a:spLocks noChangeShapeType="1"/>
              </p:cNvSpPr>
              <p:nvPr/>
            </p:nvSpPr>
            <p:spPr bwMode="auto">
              <a:xfrm>
                <a:off x="3810" y="324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1" name="Line 49"/>
              <p:cNvSpPr>
                <a:spLocks noChangeShapeType="1"/>
              </p:cNvSpPr>
              <p:nvPr/>
            </p:nvSpPr>
            <p:spPr bwMode="auto">
              <a:xfrm>
                <a:off x="3812" y="3247"/>
                <a:ext cx="2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2" name="Line 50"/>
              <p:cNvSpPr>
                <a:spLocks noChangeShapeType="1"/>
              </p:cNvSpPr>
              <p:nvPr/>
            </p:nvSpPr>
            <p:spPr bwMode="auto">
              <a:xfrm>
                <a:off x="3836" y="3254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3" name="Line 51"/>
              <p:cNvSpPr>
                <a:spLocks noChangeShapeType="1"/>
              </p:cNvSpPr>
              <p:nvPr/>
            </p:nvSpPr>
            <p:spPr bwMode="auto">
              <a:xfrm>
                <a:off x="3845" y="3256"/>
                <a:ext cx="3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" name="Line 52"/>
              <p:cNvSpPr>
                <a:spLocks noChangeShapeType="1"/>
              </p:cNvSpPr>
              <p:nvPr/>
            </p:nvSpPr>
            <p:spPr bwMode="auto">
              <a:xfrm>
                <a:off x="3876" y="3275"/>
                <a:ext cx="26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" name="Line 53"/>
              <p:cNvSpPr>
                <a:spLocks noChangeShapeType="1"/>
              </p:cNvSpPr>
              <p:nvPr/>
            </p:nvSpPr>
            <p:spPr bwMode="auto">
              <a:xfrm>
                <a:off x="3902" y="3299"/>
                <a:ext cx="5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6" name="Freeform 54"/>
              <p:cNvSpPr>
                <a:spLocks/>
              </p:cNvSpPr>
              <p:nvPr/>
            </p:nvSpPr>
            <p:spPr bwMode="auto">
              <a:xfrm>
                <a:off x="3857" y="3259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2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7" name="Freeform 55"/>
              <p:cNvSpPr>
                <a:spLocks/>
              </p:cNvSpPr>
              <p:nvPr/>
            </p:nvSpPr>
            <p:spPr bwMode="auto">
              <a:xfrm>
                <a:off x="3857" y="3259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2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2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" name="Freeform 56"/>
              <p:cNvSpPr>
                <a:spLocks/>
              </p:cNvSpPr>
              <p:nvPr/>
            </p:nvSpPr>
            <p:spPr bwMode="auto">
              <a:xfrm>
                <a:off x="3668" y="3259"/>
                <a:ext cx="57" cy="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54"/>
                  </a:cxn>
                  <a:cxn ang="0">
                    <a:pos x="48" y="18"/>
                  </a:cxn>
                  <a:cxn ang="0">
                    <a:pos x="26" y="0"/>
                  </a:cxn>
                </a:cxnLst>
                <a:rect l="0" t="0" r="r" b="b"/>
                <a:pathLst>
                  <a:path w="48" h="54">
                    <a:moveTo>
                      <a:pt x="26" y="0"/>
                    </a:moveTo>
                    <a:lnTo>
                      <a:pt x="0" y="54"/>
                    </a:lnTo>
                    <a:lnTo>
                      <a:pt x="48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9" name="Freeform 57"/>
              <p:cNvSpPr>
                <a:spLocks/>
              </p:cNvSpPr>
              <p:nvPr/>
            </p:nvSpPr>
            <p:spPr bwMode="auto">
              <a:xfrm>
                <a:off x="3668" y="3259"/>
                <a:ext cx="57" cy="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54"/>
                  </a:cxn>
                  <a:cxn ang="0">
                    <a:pos x="48" y="18"/>
                  </a:cxn>
                  <a:cxn ang="0">
                    <a:pos x="26" y="0"/>
                  </a:cxn>
                </a:cxnLst>
                <a:rect l="0" t="0" r="r" b="b"/>
                <a:pathLst>
                  <a:path w="48" h="54">
                    <a:moveTo>
                      <a:pt x="26" y="0"/>
                    </a:moveTo>
                    <a:lnTo>
                      <a:pt x="0" y="54"/>
                    </a:lnTo>
                    <a:lnTo>
                      <a:pt x="48" y="1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0" name="Line 58"/>
              <p:cNvSpPr>
                <a:spLocks noChangeShapeType="1"/>
              </p:cNvSpPr>
              <p:nvPr/>
            </p:nvSpPr>
            <p:spPr bwMode="auto">
              <a:xfrm>
                <a:off x="3678" y="3382"/>
                <a:ext cx="2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1" name="Line 59"/>
              <p:cNvSpPr>
                <a:spLocks noChangeShapeType="1"/>
              </p:cNvSpPr>
              <p:nvPr/>
            </p:nvSpPr>
            <p:spPr bwMode="auto">
              <a:xfrm>
                <a:off x="3706" y="3398"/>
                <a:ext cx="4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2" name="Line 60"/>
              <p:cNvSpPr>
                <a:spLocks noChangeShapeType="1"/>
              </p:cNvSpPr>
              <p:nvPr/>
            </p:nvSpPr>
            <p:spPr bwMode="auto">
              <a:xfrm>
                <a:off x="3749" y="341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3" name="Line 61"/>
              <p:cNvSpPr>
                <a:spLocks noChangeShapeType="1"/>
              </p:cNvSpPr>
              <p:nvPr/>
            </p:nvSpPr>
            <p:spPr bwMode="auto">
              <a:xfrm>
                <a:off x="3749" y="3413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" name="Line 62"/>
              <p:cNvSpPr>
                <a:spLocks noChangeShapeType="1"/>
              </p:cNvSpPr>
              <p:nvPr/>
            </p:nvSpPr>
            <p:spPr bwMode="auto">
              <a:xfrm>
                <a:off x="3789" y="341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" name="Line 63"/>
              <p:cNvSpPr>
                <a:spLocks noChangeShapeType="1"/>
              </p:cNvSpPr>
              <p:nvPr/>
            </p:nvSpPr>
            <p:spPr bwMode="auto">
              <a:xfrm>
                <a:off x="3793" y="341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6" name="Line 64"/>
              <p:cNvSpPr>
                <a:spLocks noChangeShapeType="1"/>
              </p:cNvSpPr>
              <p:nvPr/>
            </p:nvSpPr>
            <p:spPr bwMode="auto">
              <a:xfrm flipV="1">
                <a:off x="3793" y="3413"/>
                <a:ext cx="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7" name="Line 65"/>
              <p:cNvSpPr>
                <a:spLocks noChangeShapeType="1"/>
              </p:cNvSpPr>
              <p:nvPr/>
            </p:nvSpPr>
            <p:spPr bwMode="auto">
              <a:xfrm flipV="1">
                <a:off x="3831" y="3410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8" name="Line 66"/>
              <p:cNvSpPr>
                <a:spLocks noChangeShapeType="1"/>
              </p:cNvSpPr>
              <p:nvPr/>
            </p:nvSpPr>
            <p:spPr bwMode="auto">
              <a:xfrm flipV="1">
                <a:off x="3838" y="3395"/>
                <a:ext cx="4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9" name="Line 67"/>
              <p:cNvSpPr>
                <a:spLocks noChangeShapeType="1"/>
              </p:cNvSpPr>
              <p:nvPr/>
            </p:nvSpPr>
            <p:spPr bwMode="auto">
              <a:xfrm flipV="1">
                <a:off x="3881" y="3382"/>
                <a:ext cx="23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0" name="Freeform 68"/>
              <p:cNvSpPr>
                <a:spLocks/>
              </p:cNvSpPr>
              <p:nvPr/>
            </p:nvSpPr>
            <p:spPr bwMode="auto">
              <a:xfrm>
                <a:off x="3841" y="3377"/>
                <a:ext cx="68" cy="45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58" y="0"/>
                  </a:cxn>
                  <a:cxn ang="0">
                    <a:pos x="0" y="12"/>
                  </a:cxn>
                  <a:cxn ang="0">
                    <a:pos x="14" y="38"/>
                  </a:cxn>
                </a:cxnLst>
                <a:rect l="0" t="0" r="r" b="b"/>
                <a:pathLst>
                  <a:path w="58" h="38">
                    <a:moveTo>
                      <a:pt x="14" y="38"/>
                    </a:moveTo>
                    <a:lnTo>
                      <a:pt x="58" y="0"/>
                    </a:lnTo>
                    <a:lnTo>
                      <a:pt x="0" y="1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1" name="Freeform 69"/>
              <p:cNvSpPr>
                <a:spLocks/>
              </p:cNvSpPr>
              <p:nvPr/>
            </p:nvSpPr>
            <p:spPr bwMode="auto">
              <a:xfrm>
                <a:off x="3841" y="3377"/>
                <a:ext cx="68" cy="45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58" y="0"/>
                  </a:cxn>
                  <a:cxn ang="0">
                    <a:pos x="0" y="12"/>
                  </a:cxn>
                  <a:cxn ang="0">
                    <a:pos x="14" y="38"/>
                  </a:cxn>
                </a:cxnLst>
                <a:rect l="0" t="0" r="r" b="b"/>
                <a:pathLst>
                  <a:path w="58" h="38">
                    <a:moveTo>
                      <a:pt x="14" y="38"/>
                    </a:moveTo>
                    <a:lnTo>
                      <a:pt x="58" y="0"/>
                    </a:lnTo>
                    <a:lnTo>
                      <a:pt x="0" y="12"/>
                    </a:lnTo>
                    <a:lnTo>
                      <a:pt x="14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2" name="Freeform 70"/>
              <p:cNvSpPr>
                <a:spLocks/>
              </p:cNvSpPr>
              <p:nvPr/>
            </p:nvSpPr>
            <p:spPr bwMode="auto">
              <a:xfrm>
                <a:off x="3673" y="3377"/>
                <a:ext cx="66" cy="45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0" y="0"/>
                  </a:cxn>
                  <a:cxn ang="0">
                    <a:pos x="44" y="38"/>
                  </a:cxn>
                  <a:cxn ang="0">
                    <a:pos x="56" y="12"/>
                  </a:cxn>
                </a:cxnLst>
                <a:rect l="0" t="0" r="r" b="b"/>
                <a:pathLst>
                  <a:path w="56" h="38">
                    <a:moveTo>
                      <a:pt x="56" y="12"/>
                    </a:moveTo>
                    <a:lnTo>
                      <a:pt x="0" y="0"/>
                    </a:lnTo>
                    <a:lnTo>
                      <a:pt x="44" y="38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3" name="Freeform 71"/>
              <p:cNvSpPr>
                <a:spLocks/>
              </p:cNvSpPr>
              <p:nvPr/>
            </p:nvSpPr>
            <p:spPr bwMode="auto">
              <a:xfrm>
                <a:off x="3673" y="3377"/>
                <a:ext cx="66" cy="45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0" y="0"/>
                  </a:cxn>
                  <a:cxn ang="0">
                    <a:pos x="44" y="38"/>
                  </a:cxn>
                  <a:cxn ang="0">
                    <a:pos x="56" y="12"/>
                  </a:cxn>
                </a:cxnLst>
                <a:rect l="0" t="0" r="r" b="b"/>
                <a:pathLst>
                  <a:path w="56" h="38">
                    <a:moveTo>
                      <a:pt x="56" y="12"/>
                    </a:moveTo>
                    <a:lnTo>
                      <a:pt x="0" y="0"/>
                    </a:lnTo>
                    <a:lnTo>
                      <a:pt x="44" y="38"/>
                    </a:lnTo>
                    <a:lnTo>
                      <a:pt x="5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" name="Line 72"/>
              <p:cNvSpPr>
                <a:spLocks noChangeShapeType="1"/>
              </p:cNvSpPr>
              <p:nvPr/>
            </p:nvSpPr>
            <p:spPr bwMode="auto">
              <a:xfrm flipH="1" flipV="1">
                <a:off x="3533" y="3192"/>
                <a:ext cx="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" name="Line 73"/>
              <p:cNvSpPr>
                <a:spLocks noChangeShapeType="1"/>
              </p:cNvSpPr>
              <p:nvPr/>
            </p:nvSpPr>
            <p:spPr bwMode="auto">
              <a:xfrm flipV="1">
                <a:off x="3533" y="3133"/>
                <a:ext cx="7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" name="Line 74"/>
              <p:cNvSpPr>
                <a:spLocks noChangeShapeType="1"/>
              </p:cNvSpPr>
              <p:nvPr/>
            </p:nvSpPr>
            <p:spPr bwMode="auto">
              <a:xfrm flipV="1">
                <a:off x="3540" y="3101"/>
                <a:ext cx="9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7" name="Line 75"/>
              <p:cNvSpPr>
                <a:spLocks noChangeShapeType="1"/>
              </p:cNvSpPr>
              <p:nvPr/>
            </p:nvSpPr>
            <p:spPr bwMode="auto">
              <a:xfrm flipV="1">
                <a:off x="3549" y="3081"/>
                <a:ext cx="8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8" name="Line 76"/>
              <p:cNvSpPr>
                <a:spLocks noChangeShapeType="1"/>
              </p:cNvSpPr>
              <p:nvPr/>
            </p:nvSpPr>
            <p:spPr bwMode="auto">
              <a:xfrm flipV="1">
                <a:off x="3557" y="307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" name="Line 77"/>
              <p:cNvSpPr>
                <a:spLocks noChangeShapeType="1"/>
              </p:cNvSpPr>
              <p:nvPr/>
            </p:nvSpPr>
            <p:spPr bwMode="auto">
              <a:xfrm flipV="1">
                <a:off x="3557" y="3027"/>
                <a:ext cx="26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0" name="Line 78"/>
              <p:cNvSpPr>
                <a:spLocks noChangeShapeType="1"/>
              </p:cNvSpPr>
              <p:nvPr/>
            </p:nvSpPr>
            <p:spPr bwMode="auto">
              <a:xfrm flipV="1">
                <a:off x="3583" y="302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1" name="Line 79"/>
              <p:cNvSpPr>
                <a:spLocks noChangeShapeType="1"/>
              </p:cNvSpPr>
              <p:nvPr/>
            </p:nvSpPr>
            <p:spPr bwMode="auto">
              <a:xfrm flipV="1">
                <a:off x="3585" y="3006"/>
                <a:ext cx="12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Line 80"/>
              <p:cNvSpPr>
                <a:spLocks noChangeShapeType="1"/>
              </p:cNvSpPr>
              <p:nvPr/>
            </p:nvSpPr>
            <p:spPr bwMode="auto">
              <a:xfrm flipV="1">
                <a:off x="3597" y="2980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Line 81"/>
              <p:cNvSpPr>
                <a:spLocks noChangeShapeType="1"/>
              </p:cNvSpPr>
              <p:nvPr/>
            </p:nvSpPr>
            <p:spPr bwMode="auto">
              <a:xfrm flipV="1">
                <a:off x="3616" y="2939"/>
                <a:ext cx="4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" name="Line 82"/>
              <p:cNvSpPr>
                <a:spLocks noChangeShapeType="1"/>
              </p:cNvSpPr>
              <p:nvPr/>
            </p:nvSpPr>
            <p:spPr bwMode="auto">
              <a:xfrm flipV="1">
                <a:off x="3656" y="2911"/>
                <a:ext cx="4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3632" y="2911"/>
                <a:ext cx="67" cy="52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18" y="44"/>
                  </a:cxn>
                </a:cxnLst>
                <a:rect l="0" t="0" r="r" b="b"/>
                <a:pathLst>
                  <a:path w="56" h="44">
                    <a:moveTo>
                      <a:pt x="18" y="44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3632" y="2911"/>
                <a:ext cx="67" cy="52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18" y="44"/>
                  </a:cxn>
                </a:cxnLst>
                <a:rect l="0" t="0" r="r" b="b"/>
                <a:pathLst>
                  <a:path w="56" h="44">
                    <a:moveTo>
                      <a:pt x="18" y="44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18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3517" y="3167"/>
                <a:ext cx="35" cy="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58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58">
                    <a:moveTo>
                      <a:pt x="0" y="2"/>
                    </a:moveTo>
                    <a:lnTo>
                      <a:pt x="16" y="5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Freeform 86"/>
              <p:cNvSpPr>
                <a:spLocks/>
              </p:cNvSpPr>
              <p:nvPr/>
            </p:nvSpPr>
            <p:spPr bwMode="auto">
              <a:xfrm>
                <a:off x="3517" y="3167"/>
                <a:ext cx="35" cy="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58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58">
                    <a:moveTo>
                      <a:pt x="0" y="2"/>
                    </a:moveTo>
                    <a:lnTo>
                      <a:pt x="16" y="58"/>
                    </a:lnTo>
                    <a:lnTo>
                      <a:pt x="30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" name="Line 87"/>
              <p:cNvSpPr>
                <a:spLocks noChangeShapeType="1"/>
              </p:cNvSpPr>
              <p:nvPr/>
            </p:nvSpPr>
            <p:spPr bwMode="auto">
              <a:xfrm flipV="1">
                <a:off x="4051" y="3191"/>
                <a:ext cx="1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" name="Line 88"/>
              <p:cNvSpPr>
                <a:spLocks noChangeShapeType="1"/>
              </p:cNvSpPr>
              <p:nvPr/>
            </p:nvSpPr>
            <p:spPr bwMode="auto">
              <a:xfrm flipV="1">
                <a:off x="4065" y="3138"/>
                <a:ext cx="7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 flipH="1" flipV="1">
                <a:off x="4070" y="3114"/>
                <a:ext cx="2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 flipV="1">
                <a:off x="4065" y="3086"/>
                <a:ext cx="5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Line 91"/>
              <p:cNvSpPr>
                <a:spLocks noChangeShapeType="1"/>
              </p:cNvSpPr>
              <p:nvPr/>
            </p:nvSpPr>
            <p:spPr bwMode="auto">
              <a:xfrm flipH="1" flipV="1">
                <a:off x="4058" y="3062"/>
                <a:ext cx="7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Line 92"/>
              <p:cNvSpPr>
                <a:spLocks noChangeShapeType="1"/>
              </p:cNvSpPr>
              <p:nvPr/>
            </p:nvSpPr>
            <p:spPr bwMode="auto">
              <a:xfrm flipH="1" flipV="1">
                <a:off x="4048" y="3037"/>
                <a:ext cx="1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Line 93"/>
              <p:cNvSpPr>
                <a:spLocks noChangeShapeType="1"/>
              </p:cNvSpPr>
              <p:nvPr/>
            </p:nvSpPr>
            <p:spPr bwMode="auto">
              <a:xfrm flipH="1" flipV="1">
                <a:off x="4027" y="3001"/>
                <a:ext cx="21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Line 94"/>
              <p:cNvSpPr>
                <a:spLocks noChangeShapeType="1"/>
              </p:cNvSpPr>
              <p:nvPr/>
            </p:nvSpPr>
            <p:spPr bwMode="auto">
              <a:xfrm flipH="1" flipV="1">
                <a:off x="4020" y="2991"/>
                <a:ext cx="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Line 95"/>
              <p:cNvSpPr>
                <a:spLocks noChangeShapeType="1"/>
              </p:cNvSpPr>
              <p:nvPr/>
            </p:nvSpPr>
            <p:spPr bwMode="auto">
              <a:xfrm flipH="1" flipV="1">
                <a:off x="3992" y="2963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Line 96"/>
              <p:cNvSpPr>
                <a:spLocks noChangeShapeType="1"/>
              </p:cNvSpPr>
              <p:nvPr/>
            </p:nvSpPr>
            <p:spPr bwMode="auto">
              <a:xfrm flipH="1" flipV="1">
                <a:off x="3984" y="2954"/>
                <a:ext cx="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 flipH="1" flipV="1">
                <a:off x="3937" y="2926"/>
                <a:ext cx="4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 flipH="1" flipV="1">
                <a:off x="3907" y="2911"/>
                <a:ext cx="30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Line 99"/>
              <p:cNvSpPr>
                <a:spLocks noChangeShapeType="1"/>
              </p:cNvSpPr>
              <p:nvPr/>
            </p:nvSpPr>
            <p:spPr bwMode="auto">
              <a:xfrm flipH="1" flipV="1">
                <a:off x="3890" y="2909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>
                <a:off x="3885" y="2907"/>
                <a:ext cx="69" cy="40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48" y="34"/>
                  </a:cxn>
                  <a:cxn ang="0">
                    <a:pos x="58" y="6"/>
                  </a:cxn>
                </a:cxnLst>
                <a:rect l="0" t="0" r="r" b="b"/>
                <a:pathLst>
                  <a:path w="58" h="34">
                    <a:moveTo>
                      <a:pt x="58" y="6"/>
                    </a:moveTo>
                    <a:lnTo>
                      <a:pt x="0" y="0"/>
                    </a:lnTo>
                    <a:lnTo>
                      <a:pt x="48" y="34"/>
                    </a:lnTo>
                    <a:lnTo>
                      <a:pt x="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Freeform 101"/>
              <p:cNvSpPr>
                <a:spLocks/>
              </p:cNvSpPr>
              <p:nvPr/>
            </p:nvSpPr>
            <p:spPr bwMode="auto">
              <a:xfrm>
                <a:off x="3885" y="2907"/>
                <a:ext cx="69" cy="40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48" y="34"/>
                  </a:cxn>
                  <a:cxn ang="0">
                    <a:pos x="58" y="6"/>
                  </a:cxn>
                </a:cxnLst>
                <a:rect l="0" t="0" r="r" b="b"/>
                <a:pathLst>
                  <a:path w="58" h="34">
                    <a:moveTo>
                      <a:pt x="58" y="6"/>
                    </a:moveTo>
                    <a:lnTo>
                      <a:pt x="0" y="0"/>
                    </a:lnTo>
                    <a:lnTo>
                      <a:pt x="48" y="34"/>
                    </a:lnTo>
                    <a:lnTo>
                      <a:pt x="5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Freeform 102"/>
              <p:cNvSpPr>
                <a:spLocks/>
              </p:cNvSpPr>
              <p:nvPr/>
            </p:nvSpPr>
            <p:spPr bwMode="auto">
              <a:xfrm>
                <a:off x="4048" y="3167"/>
                <a:ext cx="38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0"/>
                  </a:cxn>
                  <a:cxn ang="0">
                    <a:pos x="32" y="8"/>
                  </a:cxn>
                  <a:cxn ang="0">
                    <a:pos x="4" y="0"/>
                  </a:cxn>
                </a:cxnLst>
                <a:rect l="0" t="0" r="r" b="b"/>
                <a:pathLst>
                  <a:path w="32" h="60">
                    <a:moveTo>
                      <a:pt x="4" y="0"/>
                    </a:moveTo>
                    <a:lnTo>
                      <a:pt x="0" y="60"/>
                    </a:lnTo>
                    <a:lnTo>
                      <a:pt x="32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Freeform 103"/>
              <p:cNvSpPr>
                <a:spLocks/>
              </p:cNvSpPr>
              <p:nvPr/>
            </p:nvSpPr>
            <p:spPr bwMode="auto">
              <a:xfrm>
                <a:off x="4048" y="3167"/>
                <a:ext cx="38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0"/>
                  </a:cxn>
                  <a:cxn ang="0">
                    <a:pos x="32" y="8"/>
                  </a:cxn>
                  <a:cxn ang="0">
                    <a:pos x="4" y="0"/>
                  </a:cxn>
                </a:cxnLst>
                <a:rect l="0" t="0" r="r" b="b"/>
                <a:pathLst>
                  <a:path w="32" h="60">
                    <a:moveTo>
                      <a:pt x="4" y="0"/>
                    </a:moveTo>
                    <a:lnTo>
                      <a:pt x="0" y="60"/>
                    </a:lnTo>
                    <a:lnTo>
                      <a:pt x="32" y="8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Freeform 104"/>
              <p:cNvSpPr>
                <a:spLocks/>
              </p:cNvSpPr>
              <p:nvPr/>
            </p:nvSpPr>
            <p:spPr bwMode="auto">
              <a:xfrm>
                <a:off x="2765" y="3474"/>
                <a:ext cx="95" cy="94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4" y="60"/>
                  </a:cxn>
                  <a:cxn ang="0">
                    <a:pos x="60" y="74"/>
                  </a:cxn>
                  <a:cxn ang="0">
                    <a:pos x="40" y="80"/>
                  </a:cxn>
                  <a:cxn ang="0">
                    <a:pos x="20" y="74"/>
                  </a:cxn>
                  <a:cxn ang="0">
                    <a:pos x="6" y="60"/>
                  </a:cxn>
                  <a:cxn ang="0">
                    <a:pos x="0" y="40"/>
                  </a:cxn>
                  <a:cxn ang="0">
                    <a:pos x="6" y="20"/>
                  </a:cxn>
                  <a:cxn ang="0">
                    <a:pos x="20" y="6"/>
                  </a:cxn>
                  <a:cxn ang="0">
                    <a:pos x="40" y="0"/>
                  </a:cxn>
                  <a:cxn ang="0">
                    <a:pos x="60" y="6"/>
                  </a:cxn>
                  <a:cxn ang="0">
                    <a:pos x="74" y="20"/>
                  </a:cxn>
                  <a:cxn ang="0">
                    <a:pos x="80" y="4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74" y="60"/>
                    </a:lnTo>
                    <a:lnTo>
                      <a:pt x="60" y="74"/>
                    </a:lnTo>
                    <a:lnTo>
                      <a:pt x="40" y="80"/>
                    </a:lnTo>
                    <a:lnTo>
                      <a:pt x="20" y="74"/>
                    </a:lnTo>
                    <a:lnTo>
                      <a:pt x="6" y="60"/>
                    </a:lnTo>
                    <a:lnTo>
                      <a:pt x="0" y="40"/>
                    </a:lnTo>
                    <a:lnTo>
                      <a:pt x="6" y="20"/>
                    </a:lnTo>
                    <a:lnTo>
                      <a:pt x="20" y="6"/>
                    </a:lnTo>
                    <a:lnTo>
                      <a:pt x="40" y="0"/>
                    </a:lnTo>
                    <a:lnTo>
                      <a:pt x="60" y="6"/>
                    </a:lnTo>
                    <a:lnTo>
                      <a:pt x="74" y="20"/>
                    </a:lnTo>
                    <a:lnTo>
                      <a:pt x="80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Freeform 105"/>
              <p:cNvSpPr>
                <a:spLocks/>
              </p:cNvSpPr>
              <p:nvPr/>
            </p:nvSpPr>
            <p:spPr bwMode="auto">
              <a:xfrm>
                <a:off x="3909" y="3235"/>
                <a:ext cx="189" cy="191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Freeform 106"/>
              <p:cNvSpPr>
                <a:spLocks/>
              </p:cNvSpPr>
              <p:nvPr/>
            </p:nvSpPr>
            <p:spPr bwMode="auto">
              <a:xfrm>
                <a:off x="3696" y="2809"/>
                <a:ext cx="189" cy="192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Freeform 107"/>
              <p:cNvSpPr>
                <a:spLocks/>
              </p:cNvSpPr>
              <p:nvPr/>
            </p:nvSpPr>
            <p:spPr bwMode="auto">
              <a:xfrm>
                <a:off x="3484" y="3235"/>
                <a:ext cx="189" cy="191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Freeform 108"/>
              <p:cNvSpPr>
                <a:spLocks/>
              </p:cNvSpPr>
              <p:nvPr/>
            </p:nvSpPr>
            <p:spPr bwMode="auto">
              <a:xfrm>
                <a:off x="1068" y="2564"/>
                <a:ext cx="3616" cy="1361"/>
              </a:xfrm>
              <a:custGeom>
                <a:avLst/>
                <a:gdLst/>
                <a:ahLst/>
                <a:cxnLst>
                  <a:cxn ang="0">
                    <a:pos x="180" y="432"/>
                  </a:cxn>
                  <a:cxn ang="0">
                    <a:pos x="144" y="216"/>
                  </a:cxn>
                  <a:cxn ang="0">
                    <a:pos x="360" y="288"/>
                  </a:cxn>
                  <a:cxn ang="0">
                    <a:pos x="468" y="72"/>
                  </a:cxn>
                  <a:cxn ang="0">
                    <a:pos x="612" y="216"/>
                  </a:cxn>
                  <a:cxn ang="0">
                    <a:pos x="828" y="36"/>
                  </a:cxn>
                  <a:cxn ang="0">
                    <a:pos x="1080" y="180"/>
                  </a:cxn>
                  <a:cxn ang="0">
                    <a:pos x="1512" y="0"/>
                  </a:cxn>
                  <a:cxn ang="0">
                    <a:pos x="1944" y="180"/>
                  </a:cxn>
                  <a:cxn ang="0">
                    <a:pos x="2196" y="36"/>
                  </a:cxn>
                  <a:cxn ang="0">
                    <a:pos x="2412" y="216"/>
                  </a:cxn>
                  <a:cxn ang="0">
                    <a:pos x="2592" y="108"/>
                  </a:cxn>
                  <a:cxn ang="0">
                    <a:pos x="2664" y="288"/>
                  </a:cxn>
                  <a:cxn ang="0">
                    <a:pos x="2880" y="216"/>
                  </a:cxn>
                  <a:cxn ang="0">
                    <a:pos x="2844" y="432"/>
                  </a:cxn>
                  <a:cxn ang="0">
                    <a:pos x="3024" y="432"/>
                  </a:cxn>
                  <a:cxn ang="0">
                    <a:pos x="2916" y="576"/>
                  </a:cxn>
                  <a:cxn ang="0">
                    <a:pos x="3060" y="720"/>
                  </a:cxn>
                  <a:cxn ang="0">
                    <a:pos x="2844" y="720"/>
                  </a:cxn>
                  <a:cxn ang="0">
                    <a:pos x="2880" y="936"/>
                  </a:cxn>
                  <a:cxn ang="0">
                    <a:pos x="2664" y="864"/>
                  </a:cxn>
                  <a:cxn ang="0">
                    <a:pos x="2592" y="1044"/>
                  </a:cxn>
                  <a:cxn ang="0">
                    <a:pos x="2412" y="936"/>
                  </a:cxn>
                  <a:cxn ang="0">
                    <a:pos x="2196" y="1116"/>
                  </a:cxn>
                  <a:cxn ang="0">
                    <a:pos x="1944" y="972"/>
                  </a:cxn>
                  <a:cxn ang="0">
                    <a:pos x="1512" y="1152"/>
                  </a:cxn>
                  <a:cxn ang="0">
                    <a:pos x="1080" y="972"/>
                  </a:cxn>
                  <a:cxn ang="0">
                    <a:pos x="756" y="1116"/>
                  </a:cxn>
                  <a:cxn ang="0">
                    <a:pos x="612" y="936"/>
                  </a:cxn>
                  <a:cxn ang="0">
                    <a:pos x="468" y="1080"/>
                  </a:cxn>
                  <a:cxn ang="0">
                    <a:pos x="360" y="864"/>
                  </a:cxn>
                  <a:cxn ang="0">
                    <a:pos x="144" y="936"/>
                  </a:cxn>
                  <a:cxn ang="0">
                    <a:pos x="180" y="720"/>
                  </a:cxn>
                  <a:cxn ang="0">
                    <a:pos x="0" y="720"/>
                  </a:cxn>
                  <a:cxn ang="0">
                    <a:pos x="108" y="576"/>
                  </a:cxn>
                  <a:cxn ang="0">
                    <a:pos x="0" y="432"/>
                  </a:cxn>
                  <a:cxn ang="0">
                    <a:pos x="180" y="432"/>
                  </a:cxn>
                </a:cxnLst>
                <a:rect l="0" t="0" r="r" b="b"/>
                <a:pathLst>
                  <a:path w="3060" h="1152">
                    <a:moveTo>
                      <a:pt x="180" y="432"/>
                    </a:moveTo>
                    <a:lnTo>
                      <a:pt x="144" y="216"/>
                    </a:lnTo>
                    <a:lnTo>
                      <a:pt x="360" y="288"/>
                    </a:lnTo>
                    <a:lnTo>
                      <a:pt x="468" y="72"/>
                    </a:lnTo>
                    <a:lnTo>
                      <a:pt x="612" y="216"/>
                    </a:lnTo>
                    <a:lnTo>
                      <a:pt x="828" y="36"/>
                    </a:lnTo>
                    <a:lnTo>
                      <a:pt x="1080" y="180"/>
                    </a:lnTo>
                    <a:lnTo>
                      <a:pt x="1512" y="0"/>
                    </a:lnTo>
                    <a:lnTo>
                      <a:pt x="1944" y="180"/>
                    </a:lnTo>
                    <a:lnTo>
                      <a:pt x="2196" y="36"/>
                    </a:lnTo>
                    <a:lnTo>
                      <a:pt x="2412" y="216"/>
                    </a:lnTo>
                    <a:lnTo>
                      <a:pt x="2592" y="108"/>
                    </a:lnTo>
                    <a:lnTo>
                      <a:pt x="2664" y="288"/>
                    </a:lnTo>
                    <a:lnTo>
                      <a:pt x="2880" y="216"/>
                    </a:lnTo>
                    <a:lnTo>
                      <a:pt x="2844" y="432"/>
                    </a:lnTo>
                    <a:lnTo>
                      <a:pt x="3024" y="432"/>
                    </a:lnTo>
                    <a:lnTo>
                      <a:pt x="2916" y="576"/>
                    </a:lnTo>
                    <a:lnTo>
                      <a:pt x="3060" y="720"/>
                    </a:lnTo>
                    <a:lnTo>
                      <a:pt x="2844" y="720"/>
                    </a:lnTo>
                    <a:lnTo>
                      <a:pt x="2880" y="936"/>
                    </a:lnTo>
                    <a:lnTo>
                      <a:pt x="2664" y="864"/>
                    </a:lnTo>
                    <a:lnTo>
                      <a:pt x="2592" y="1044"/>
                    </a:lnTo>
                    <a:lnTo>
                      <a:pt x="2412" y="936"/>
                    </a:lnTo>
                    <a:lnTo>
                      <a:pt x="2196" y="1116"/>
                    </a:lnTo>
                    <a:lnTo>
                      <a:pt x="1944" y="972"/>
                    </a:lnTo>
                    <a:lnTo>
                      <a:pt x="1512" y="1152"/>
                    </a:lnTo>
                    <a:lnTo>
                      <a:pt x="1080" y="972"/>
                    </a:lnTo>
                    <a:lnTo>
                      <a:pt x="756" y="1116"/>
                    </a:lnTo>
                    <a:lnTo>
                      <a:pt x="612" y="936"/>
                    </a:lnTo>
                    <a:lnTo>
                      <a:pt x="468" y="1080"/>
                    </a:lnTo>
                    <a:lnTo>
                      <a:pt x="360" y="864"/>
                    </a:lnTo>
                    <a:lnTo>
                      <a:pt x="144" y="936"/>
                    </a:lnTo>
                    <a:lnTo>
                      <a:pt x="180" y="720"/>
                    </a:lnTo>
                    <a:lnTo>
                      <a:pt x="0" y="720"/>
                    </a:lnTo>
                    <a:lnTo>
                      <a:pt x="108" y="576"/>
                    </a:lnTo>
                    <a:lnTo>
                      <a:pt x="0" y="432"/>
                    </a:lnTo>
                    <a:lnTo>
                      <a:pt x="180" y="4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Freeform 109"/>
              <p:cNvSpPr>
                <a:spLocks/>
              </p:cNvSpPr>
              <p:nvPr/>
            </p:nvSpPr>
            <p:spPr bwMode="auto">
              <a:xfrm>
                <a:off x="1196" y="2777"/>
                <a:ext cx="3318" cy="935"/>
              </a:xfrm>
              <a:custGeom>
                <a:avLst/>
                <a:gdLst/>
                <a:ahLst/>
                <a:cxnLst>
                  <a:cxn ang="0">
                    <a:pos x="0" y="396"/>
                  </a:cxn>
                  <a:cxn ang="0">
                    <a:pos x="72" y="252"/>
                  </a:cxn>
                  <a:cxn ang="0">
                    <a:pos x="252" y="108"/>
                  </a:cxn>
                  <a:cxn ang="0">
                    <a:pos x="504" y="36"/>
                  </a:cxn>
                  <a:cxn ang="0">
                    <a:pos x="972" y="0"/>
                  </a:cxn>
                  <a:cxn ang="0">
                    <a:pos x="1764" y="0"/>
                  </a:cxn>
                  <a:cxn ang="0">
                    <a:pos x="2304" y="36"/>
                  </a:cxn>
                  <a:cxn ang="0">
                    <a:pos x="2556" y="108"/>
                  </a:cxn>
                  <a:cxn ang="0">
                    <a:pos x="2736" y="252"/>
                  </a:cxn>
                  <a:cxn ang="0">
                    <a:pos x="2808" y="396"/>
                  </a:cxn>
                  <a:cxn ang="0">
                    <a:pos x="2736" y="540"/>
                  </a:cxn>
                  <a:cxn ang="0">
                    <a:pos x="2556" y="684"/>
                  </a:cxn>
                  <a:cxn ang="0">
                    <a:pos x="2304" y="756"/>
                  </a:cxn>
                  <a:cxn ang="0">
                    <a:pos x="1764" y="792"/>
                  </a:cxn>
                  <a:cxn ang="0">
                    <a:pos x="972" y="792"/>
                  </a:cxn>
                  <a:cxn ang="0">
                    <a:pos x="504" y="756"/>
                  </a:cxn>
                  <a:cxn ang="0">
                    <a:pos x="252" y="684"/>
                  </a:cxn>
                  <a:cxn ang="0">
                    <a:pos x="72" y="540"/>
                  </a:cxn>
                  <a:cxn ang="0">
                    <a:pos x="0" y="396"/>
                  </a:cxn>
                </a:cxnLst>
                <a:rect l="0" t="0" r="r" b="b"/>
                <a:pathLst>
                  <a:path w="2808" h="792">
                    <a:moveTo>
                      <a:pt x="0" y="396"/>
                    </a:moveTo>
                    <a:lnTo>
                      <a:pt x="72" y="252"/>
                    </a:lnTo>
                    <a:lnTo>
                      <a:pt x="252" y="108"/>
                    </a:lnTo>
                    <a:lnTo>
                      <a:pt x="504" y="36"/>
                    </a:lnTo>
                    <a:lnTo>
                      <a:pt x="972" y="0"/>
                    </a:lnTo>
                    <a:lnTo>
                      <a:pt x="1764" y="0"/>
                    </a:lnTo>
                    <a:lnTo>
                      <a:pt x="2304" y="36"/>
                    </a:lnTo>
                    <a:lnTo>
                      <a:pt x="2556" y="108"/>
                    </a:lnTo>
                    <a:lnTo>
                      <a:pt x="2736" y="252"/>
                    </a:lnTo>
                    <a:lnTo>
                      <a:pt x="2808" y="396"/>
                    </a:lnTo>
                    <a:lnTo>
                      <a:pt x="2736" y="540"/>
                    </a:lnTo>
                    <a:lnTo>
                      <a:pt x="2556" y="684"/>
                    </a:lnTo>
                    <a:lnTo>
                      <a:pt x="2304" y="756"/>
                    </a:lnTo>
                    <a:lnTo>
                      <a:pt x="1764" y="792"/>
                    </a:lnTo>
                    <a:lnTo>
                      <a:pt x="972" y="792"/>
                    </a:lnTo>
                    <a:lnTo>
                      <a:pt x="504" y="756"/>
                    </a:lnTo>
                    <a:lnTo>
                      <a:pt x="252" y="684"/>
                    </a:lnTo>
                    <a:lnTo>
                      <a:pt x="72" y="540"/>
                    </a:lnTo>
                    <a:lnTo>
                      <a:pt x="0" y="3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" name="Rectangle 110"/>
              <p:cNvSpPr>
                <a:spLocks noChangeArrowheads="1"/>
              </p:cNvSpPr>
              <p:nvPr/>
            </p:nvSpPr>
            <p:spPr bwMode="auto">
              <a:xfrm>
                <a:off x="2898" y="3202"/>
                <a:ext cx="255" cy="25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" name="Line 111"/>
              <p:cNvSpPr>
                <a:spLocks noChangeShapeType="1"/>
              </p:cNvSpPr>
              <p:nvPr/>
            </p:nvSpPr>
            <p:spPr bwMode="auto">
              <a:xfrm>
                <a:off x="3025" y="3202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Line 112"/>
              <p:cNvSpPr>
                <a:spLocks noChangeShapeType="1"/>
              </p:cNvSpPr>
              <p:nvPr/>
            </p:nvSpPr>
            <p:spPr bwMode="auto">
              <a:xfrm>
                <a:off x="2898" y="3330"/>
                <a:ext cx="2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Line 113"/>
              <p:cNvSpPr>
                <a:spLocks noChangeShapeType="1"/>
              </p:cNvSpPr>
              <p:nvPr/>
            </p:nvSpPr>
            <p:spPr bwMode="auto">
              <a:xfrm>
                <a:off x="2728" y="3457"/>
                <a:ext cx="42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Line 114"/>
              <p:cNvSpPr>
                <a:spLocks noChangeShapeType="1"/>
              </p:cNvSpPr>
              <p:nvPr/>
            </p:nvSpPr>
            <p:spPr bwMode="auto">
              <a:xfrm flipV="1">
                <a:off x="2855" y="3457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Freeform 115"/>
              <p:cNvSpPr>
                <a:spLocks noEditPoints="1"/>
              </p:cNvSpPr>
              <p:nvPr/>
            </p:nvSpPr>
            <p:spPr bwMode="auto">
              <a:xfrm>
                <a:off x="2617" y="2831"/>
                <a:ext cx="142" cy="159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80" y="2"/>
                  </a:cxn>
                  <a:cxn ang="0">
                    <a:pos x="88" y="4"/>
                  </a:cxn>
                  <a:cxn ang="0">
                    <a:pos x="94" y="6"/>
                  </a:cxn>
                  <a:cxn ang="0">
                    <a:pos x="98" y="10"/>
                  </a:cxn>
                  <a:cxn ang="0">
                    <a:pos x="104" y="16"/>
                  </a:cxn>
                  <a:cxn ang="0">
                    <a:pos x="106" y="22"/>
                  </a:cxn>
                  <a:cxn ang="0">
                    <a:pos x="108" y="30"/>
                  </a:cxn>
                  <a:cxn ang="0">
                    <a:pos x="108" y="38"/>
                  </a:cxn>
                  <a:cxn ang="0">
                    <a:pos x="108" y="46"/>
                  </a:cxn>
                  <a:cxn ang="0">
                    <a:pos x="106" y="54"/>
                  </a:cxn>
                  <a:cxn ang="0">
                    <a:pos x="100" y="62"/>
                  </a:cxn>
                  <a:cxn ang="0">
                    <a:pos x="94" y="68"/>
                  </a:cxn>
                  <a:cxn ang="0">
                    <a:pos x="86" y="72"/>
                  </a:cxn>
                  <a:cxn ang="0">
                    <a:pos x="76" y="74"/>
                  </a:cxn>
                  <a:cxn ang="0">
                    <a:pos x="84" y="80"/>
                  </a:cxn>
                  <a:cxn ang="0">
                    <a:pos x="90" y="86"/>
                  </a:cxn>
                  <a:cxn ang="0">
                    <a:pos x="94" y="90"/>
                  </a:cxn>
                  <a:cxn ang="0">
                    <a:pos x="98" y="98"/>
                  </a:cxn>
                  <a:cxn ang="0">
                    <a:pos x="104" y="108"/>
                  </a:cxn>
                  <a:cxn ang="0">
                    <a:pos x="120" y="134"/>
                  </a:cxn>
                  <a:cxn ang="0">
                    <a:pos x="90" y="134"/>
                  </a:cxn>
                  <a:cxn ang="0">
                    <a:pos x="70" y="104"/>
                  </a:cxn>
                  <a:cxn ang="0">
                    <a:pos x="66" y="96"/>
                  </a:cxn>
                  <a:cxn ang="0">
                    <a:pos x="62" y="92"/>
                  </a:cxn>
                  <a:cxn ang="0">
                    <a:pos x="58" y="88"/>
                  </a:cxn>
                  <a:cxn ang="0">
                    <a:pos x="56" y="84"/>
                  </a:cxn>
                  <a:cxn ang="0">
                    <a:pos x="50" y="82"/>
                  </a:cxn>
                  <a:cxn ang="0">
                    <a:pos x="46" y="80"/>
                  </a:cxn>
                  <a:cxn ang="0">
                    <a:pos x="40" y="78"/>
                  </a:cxn>
                  <a:cxn ang="0">
                    <a:pos x="32" y="78"/>
                  </a:cxn>
                  <a:cxn ang="0">
                    <a:pos x="26" y="78"/>
                  </a:cxn>
                  <a:cxn ang="0">
                    <a:pos x="26" y="134"/>
                  </a:cxn>
                  <a:cxn ang="0">
                    <a:pos x="0" y="134"/>
                  </a:cxn>
                  <a:cxn ang="0">
                    <a:pos x="26" y="54"/>
                  </a:cxn>
                  <a:cxn ang="0">
                    <a:pos x="46" y="54"/>
                  </a:cxn>
                  <a:cxn ang="0">
                    <a:pos x="58" y="54"/>
                  </a:cxn>
                  <a:cxn ang="0">
                    <a:pos x="68" y="54"/>
                  </a:cxn>
                  <a:cxn ang="0">
                    <a:pos x="72" y="52"/>
                  </a:cxn>
                  <a:cxn ang="0">
                    <a:pos x="78" y="50"/>
                  </a:cxn>
                  <a:cxn ang="0">
                    <a:pos x="80" y="48"/>
                  </a:cxn>
                  <a:cxn ang="0">
                    <a:pos x="82" y="44"/>
                  </a:cxn>
                  <a:cxn ang="0">
                    <a:pos x="84" y="38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74" y="26"/>
                  </a:cxn>
                  <a:cxn ang="0">
                    <a:pos x="68" y="24"/>
                  </a:cxn>
                  <a:cxn ang="0">
                    <a:pos x="64" y="24"/>
                  </a:cxn>
                  <a:cxn ang="0">
                    <a:pos x="58" y="24"/>
                  </a:cxn>
                  <a:cxn ang="0">
                    <a:pos x="48" y="24"/>
                  </a:cxn>
                  <a:cxn ang="0">
                    <a:pos x="26" y="24"/>
                  </a:cxn>
                  <a:cxn ang="0">
                    <a:pos x="26" y="54"/>
                  </a:cxn>
                </a:cxnLst>
                <a:rect l="0" t="0" r="r" b="b"/>
                <a:pathLst>
                  <a:path w="120" h="134">
                    <a:moveTo>
                      <a:pt x="0" y="134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80" y="2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8" y="10"/>
                    </a:lnTo>
                    <a:lnTo>
                      <a:pt x="104" y="16"/>
                    </a:lnTo>
                    <a:lnTo>
                      <a:pt x="106" y="22"/>
                    </a:lnTo>
                    <a:lnTo>
                      <a:pt x="108" y="30"/>
                    </a:lnTo>
                    <a:lnTo>
                      <a:pt x="108" y="38"/>
                    </a:lnTo>
                    <a:lnTo>
                      <a:pt x="108" y="46"/>
                    </a:lnTo>
                    <a:lnTo>
                      <a:pt x="106" y="54"/>
                    </a:lnTo>
                    <a:lnTo>
                      <a:pt x="100" y="62"/>
                    </a:lnTo>
                    <a:lnTo>
                      <a:pt x="94" y="68"/>
                    </a:lnTo>
                    <a:lnTo>
                      <a:pt x="86" y="72"/>
                    </a:lnTo>
                    <a:lnTo>
                      <a:pt x="76" y="74"/>
                    </a:lnTo>
                    <a:lnTo>
                      <a:pt x="84" y="80"/>
                    </a:lnTo>
                    <a:lnTo>
                      <a:pt x="90" y="86"/>
                    </a:lnTo>
                    <a:lnTo>
                      <a:pt x="94" y="90"/>
                    </a:lnTo>
                    <a:lnTo>
                      <a:pt x="98" y="98"/>
                    </a:lnTo>
                    <a:lnTo>
                      <a:pt x="104" y="108"/>
                    </a:lnTo>
                    <a:lnTo>
                      <a:pt x="120" y="134"/>
                    </a:lnTo>
                    <a:lnTo>
                      <a:pt x="90" y="134"/>
                    </a:lnTo>
                    <a:lnTo>
                      <a:pt x="70" y="104"/>
                    </a:lnTo>
                    <a:lnTo>
                      <a:pt x="66" y="96"/>
                    </a:lnTo>
                    <a:lnTo>
                      <a:pt x="62" y="92"/>
                    </a:lnTo>
                    <a:lnTo>
                      <a:pt x="58" y="88"/>
                    </a:lnTo>
                    <a:lnTo>
                      <a:pt x="56" y="84"/>
                    </a:lnTo>
                    <a:lnTo>
                      <a:pt x="50" y="82"/>
                    </a:lnTo>
                    <a:lnTo>
                      <a:pt x="46" y="80"/>
                    </a:lnTo>
                    <a:lnTo>
                      <a:pt x="40" y="78"/>
                    </a:lnTo>
                    <a:lnTo>
                      <a:pt x="32" y="78"/>
                    </a:lnTo>
                    <a:lnTo>
                      <a:pt x="26" y="78"/>
                    </a:lnTo>
                    <a:lnTo>
                      <a:pt x="26" y="134"/>
                    </a:lnTo>
                    <a:lnTo>
                      <a:pt x="0" y="134"/>
                    </a:lnTo>
                    <a:close/>
                    <a:moveTo>
                      <a:pt x="26" y="54"/>
                    </a:moveTo>
                    <a:lnTo>
                      <a:pt x="46" y="54"/>
                    </a:lnTo>
                    <a:lnTo>
                      <a:pt x="58" y="54"/>
                    </a:lnTo>
                    <a:lnTo>
                      <a:pt x="68" y="54"/>
                    </a:lnTo>
                    <a:lnTo>
                      <a:pt x="72" y="52"/>
                    </a:lnTo>
                    <a:lnTo>
                      <a:pt x="78" y="50"/>
                    </a:lnTo>
                    <a:lnTo>
                      <a:pt x="80" y="48"/>
                    </a:lnTo>
                    <a:lnTo>
                      <a:pt x="82" y="44"/>
                    </a:lnTo>
                    <a:lnTo>
                      <a:pt x="84" y="38"/>
                    </a:lnTo>
                    <a:lnTo>
                      <a:pt x="82" y="32"/>
                    </a:lnTo>
                    <a:lnTo>
                      <a:pt x="80" y="28"/>
                    </a:lnTo>
                    <a:lnTo>
                      <a:pt x="74" y="26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8" y="24"/>
                    </a:lnTo>
                    <a:lnTo>
                      <a:pt x="48" y="24"/>
                    </a:lnTo>
                    <a:lnTo>
                      <a:pt x="26" y="2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Freeform 116"/>
              <p:cNvSpPr>
                <a:spLocks/>
              </p:cNvSpPr>
              <p:nvPr/>
            </p:nvSpPr>
            <p:spPr bwMode="auto">
              <a:xfrm>
                <a:off x="2775" y="2874"/>
                <a:ext cx="106" cy="117"/>
              </a:xfrm>
              <a:custGeom>
                <a:avLst/>
                <a:gdLst/>
                <a:ahLst/>
                <a:cxnLst>
                  <a:cxn ang="0">
                    <a:pos x="64" y="98"/>
                  </a:cxn>
                  <a:cxn ang="0">
                    <a:pos x="64" y="84"/>
                  </a:cxn>
                  <a:cxn ang="0">
                    <a:pos x="58" y="90"/>
                  </a:cxn>
                  <a:cxn ang="0">
                    <a:pos x="50" y="96"/>
                  </a:cxn>
                  <a:cxn ang="0">
                    <a:pos x="42" y="100"/>
                  </a:cxn>
                  <a:cxn ang="0">
                    <a:pos x="32" y="100"/>
                  </a:cxn>
                  <a:cxn ang="0">
                    <a:pos x="24" y="100"/>
                  </a:cxn>
                  <a:cxn ang="0">
                    <a:pos x="14" y="96"/>
                  </a:cxn>
                  <a:cxn ang="0">
                    <a:pos x="8" y="90"/>
                  </a:cxn>
                  <a:cxn ang="0">
                    <a:pos x="4" y="84"/>
                  </a:cxn>
                  <a:cxn ang="0">
                    <a:pos x="2" y="78"/>
                  </a:cxn>
                  <a:cxn ang="0">
                    <a:pos x="0" y="70"/>
                  </a:cxn>
                  <a:cxn ang="0">
                    <a:pos x="0" y="6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46"/>
                  </a:cxn>
                  <a:cxn ang="0">
                    <a:pos x="26" y="58"/>
                  </a:cxn>
                  <a:cxn ang="0">
                    <a:pos x="26" y="66"/>
                  </a:cxn>
                  <a:cxn ang="0">
                    <a:pos x="28" y="70"/>
                  </a:cxn>
                  <a:cxn ang="0">
                    <a:pos x="30" y="74"/>
                  </a:cxn>
                  <a:cxn ang="0">
                    <a:pos x="32" y="78"/>
                  </a:cxn>
                  <a:cxn ang="0">
                    <a:pos x="36" y="80"/>
                  </a:cxn>
                  <a:cxn ang="0">
                    <a:pos x="42" y="80"/>
                  </a:cxn>
                  <a:cxn ang="0">
                    <a:pos x="50" y="80"/>
                  </a:cxn>
                  <a:cxn ang="0">
                    <a:pos x="54" y="78"/>
                  </a:cxn>
                  <a:cxn ang="0">
                    <a:pos x="60" y="74"/>
                  </a:cxn>
                  <a:cxn ang="0">
                    <a:pos x="62" y="68"/>
                  </a:cxn>
                  <a:cxn ang="0">
                    <a:pos x="64" y="62"/>
                  </a:cxn>
                  <a:cxn ang="0">
                    <a:pos x="64" y="54"/>
                  </a:cxn>
                  <a:cxn ang="0">
                    <a:pos x="64" y="42"/>
                  </a:cxn>
                  <a:cxn ang="0">
                    <a:pos x="64" y="0"/>
                  </a:cxn>
                  <a:cxn ang="0">
                    <a:pos x="90" y="0"/>
                  </a:cxn>
                  <a:cxn ang="0">
                    <a:pos x="90" y="98"/>
                  </a:cxn>
                  <a:cxn ang="0">
                    <a:pos x="64" y="98"/>
                  </a:cxn>
                </a:cxnLst>
                <a:rect l="0" t="0" r="r" b="b"/>
                <a:pathLst>
                  <a:path w="90" h="100">
                    <a:moveTo>
                      <a:pt x="64" y="98"/>
                    </a:moveTo>
                    <a:lnTo>
                      <a:pt x="64" y="84"/>
                    </a:lnTo>
                    <a:lnTo>
                      <a:pt x="58" y="90"/>
                    </a:lnTo>
                    <a:lnTo>
                      <a:pt x="50" y="96"/>
                    </a:lnTo>
                    <a:lnTo>
                      <a:pt x="42" y="100"/>
                    </a:lnTo>
                    <a:lnTo>
                      <a:pt x="32" y="100"/>
                    </a:lnTo>
                    <a:lnTo>
                      <a:pt x="24" y="100"/>
                    </a:lnTo>
                    <a:lnTo>
                      <a:pt x="14" y="96"/>
                    </a:lnTo>
                    <a:lnTo>
                      <a:pt x="8" y="90"/>
                    </a:lnTo>
                    <a:lnTo>
                      <a:pt x="4" y="84"/>
                    </a:lnTo>
                    <a:lnTo>
                      <a:pt x="2" y="78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28" y="70"/>
                    </a:lnTo>
                    <a:lnTo>
                      <a:pt x="30" y="74"/>
                    </a:lnTo>
                    <a:lnTo>
                      <a:pt x="32" y="78"/>
                    </a:lnTo>
                    <a:lnTo>
                      <a:pt x="36" y="80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2" y="68"/>
                    </a:lnTo>
                    <a:lnTo>
                      <a:pt x="64" y="62"/>
                    </a:lnTo>
                    <a:lnTo>
                      <a:pt x="64" y="54"/>
                    </a:lnTo>
                    <a:lnTo>
                      <a:pt x="64" y="42"/>
                    </a:lnTo>
                    <a:lnTo>
                      <a:pt x="64" y="0"/>
                    </a:lnTo>
                    <a:lnTo>
                      <a:pt x="90" y="0"/>
                    </a:lnTo>
                    <a:lnTo>
                      <a:pt x="90" y="98"/>
                    </a:lnTo>
                    <a:lnTo>
                      <a:pt x="6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Freeform 117"/>
              <p:cNvSpPr>
                <a:spLocks noEditPoints="1"/>
              </p:cNvSpPr>
              <p:nvPr/>
            </p:nvSpPr>
            <p:spPr bwMode="auto">
              <a:xfrm>
                <a:off x="2911" y="2831"/>
                <a:ext cx="111" cy="16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48"/>
                  </a:cxn>
                  <a:cxn ang="0">
                    <a:pos x="30" y="42"/>
                  </a:cxn>
                  <a:cxn ang="0">
                    <a:pos x="38" y="38"/>
                  </a:cxn>
                  <a:cxn ang="0">
                    <a:pos x="46" y="36"/>
                  </a:cxn>
                  <a:cxn ang="0">
                    <a:pos x="54" y="34"/>
                  </a:cxn>
                  <a:cxn ang="0">
                    <a:pos x="62" y="36"/>
                  </a:cxn>
                  <a:cxn ang="0">
                    <a:pos x="70" y="38"/>
                  </a:cxn>
                  <a:cxn ang="0">
                    <a:pos x="76" y="42"/>
                  </a:cxn>
                  <a:cxn ang="0">
                    <a:pos x="84" y="48"/>
                  </a:cxn>
                  <a:cxn ang="0">
                    <a:pos x="92" y="64"/>
                  </a:cxn>
                  <a:cxn ang="0">
                    <a:pos x="94" y="84"/>
                  </a:cxn>
                  <a:cxn ang="0">
                    <a:pos x="92" y="106"/>
                  </a:cxn>
                  <a:cxn ang="0">
                    <a:pos x="84" y="122"/>
                  </a:cxn>
                  <a:cxn ang="0">
                    <a:pos x="76" y="128"/>
                  </a:cxn>
                  <a:cxn ang="0">
                    <a:pos x="70" y="132"/>
                  </a:cxn>
                  <a:cxn ang="0">
                    <a:pos x="62" y="136"/>
                  </a:cxn>
                  <a:cxn ang="0">
                    <a:pos x="54" y="136"/>
                  </a:cxn>
                  <a:cxn ang="0">
                    <a:pos x="46" y="136"/>
                  </a:cxn>
                  <a:cxn ang="0">
                    <a:pos x="38" y="132"/>
                  </a:cxn>
                  <a:cxn ang="0">
                    <a:pos x="30" y="128"/>
                  </a:cxn>
                  <a:cxn ang="0">
                    <a:pos x="24" y="120"/>
                  </a:cxn>
                  <a:cxn ang="0">
                    <a:pos x="24" y="134"/>
                  </a:cxn>
                  <a:cxn ang="0">
                    <a:pos x="0" y="134"/>
                  </a:cxn>
                  <a:cxn ang="0">
                    <a:pos x="24" y="84"/>
                  </a:cxn>
                  <a:cxn ang="0">
                    <a:pos x="26" y="94"/>
                  </a:cxn>
                  <a:cxn ang="0">
                    <a:pos x="26" y="100"/>
                  </a:cxn>
                  <a:cxn ang="0">
                    <a:pos x="30" y="106"/>
                  </a:cxn>
                  <a:cxn ang="0">
                    <a:pos x="34" y="112"/>
                  </a:cxn>
                  <a:cxn ang="0">
                    <a:pos x="40" y="116"/>
                  </a:cxn>
                  <a:cxn ang="0">
                    <a:pos x="48" y="116"/>
                  </a:cxn>
                  <a:cxn ang="0">
                    <a:pos x="54" y="116"/>
                  </a:cxn>
                  <a:cxn ang="0">
                    <a:pos x="58" y="114"/>
                  </a:cxn>
                  <a:cxn ang="0">
                    <a:pos x="64" y="110"/>
                  </a:cxn>
                  <a:cxn ang="0">
                    <a:pos x="66" y="104"/>
                  </a:cxn>
                  <a:cxn ang="0">
                    <a:pos x="68" y="96"/>
                  </a:cxn>
                  <a:cxn ang="0">
                    <a:pos x="70" y="86"/>
                  </a:cxn>
                  <a:cxn ang="0">
                    <a:pos x="68" y="7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58" y="58"/>
                  </a:cxn>
                  <a:cxn ang="0">
                    <a:pos x="54" y="56"/>
                  </a:cxn>
                  <a:cxn ang="0">
                    <a:pos x="48" y="54"/>
                  </a:cxn>
                  <a:cxn ang="0">
                    <a:pos x="40" y="56"/>
                  </a:cxn>
                  <a:cxn ang="0">
                    <a:pos x="36" y="58"/>
                  </a:cxn>
                  <a:cxn ang="0">
                    <a:pos x="30" y="62"/>
                  </a:cxn>
                  <a:cxn ang="0">
                    <a:pos x="28" y="68"/>
                  </a:cxn>
                  <a:cxn ang="0">
                    <a:pos x="26" y="74"/>
                  </a:cxn>
                  <a:cxn ang="0">
                    <a:pos x="24" y="84"/>
                  </a:cxn>
                </a:cxnLst>
                <a:rect l="0" t="0" r="r" b="b"/>
                <a:pathLst>
                  <a:path w="94" h="136">
                    <a:moveTo>
                      <a:pt x="0" y="1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8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4"/>
                    </a:lnTo>
                    <a:lnTo>
                      <a:pt x="62" y="36"/>
                    </a:lnTo>
                    <a:lnTo>
                      <a:pt x="70" y="38"/>
                    </a:lnTo>
                    <a:lnTo>
                      <a:pt x="76" y="42"/>
                    </a:lnTo>
                    <a:lnTo>
                      <a:pt x="84" y="48"/>
                    </a:lnTo>
                    <a:lnTo>
                      <a:pt x="92" y="64"/>
                    </a:lnTo>
                    <a:lnTo>
                      <a:pt x="94" y="84"/>
                    </a:lnTo>
                    <a:lnTo>
                      <a:pt x="92" y="106"/>
                    </a:lnTo>
                    <a:lnTo>
                      <a:pt x="84" y="122"/>
                    </a:lnTo>
                    <a:lnTo>
                      <a:pt x="76" y="128"/>
                    </a:lnTo>
                    <a:lnTo>
                      <a:pt x="70" y="132"/>
                    </a:lnTo>
                    <a:lnTo>
                      <a:pt x="62" y="136"/>
                    </a:lnTo>
                    <a:lnTo>
                      <a:pt x="54" y="136"/>
                    </a:lnTo>
                    <a:lnTo>
                      <a:pt x="46" y="136"/>
                    </a:lnTo>
                    <a:lnTo>
                      <a:pt x="38" y="132"/>
                    </a:lnTo>
                    <a:lnTo>
                      <a:pt x="30" y="128"/>
                    </a:lnTo>
                    <a:lnTo>
                      <a:pt x="24" y="120"/>
                    </a:lnTo>
                    <a:lnTo>
                      <a:pt x="24" y="134"/>
                    </a:lnTo>
                    <a:lnTo>
                      <a:pt x="0" y="134"/>
                    </a:lnTo>
                    <a:close/>
                    <a:moveTo>
                      <a:pt x="24" y="84"/>
                    </a:moveTo>
                    <a:lnTo>
                      <a:pt x="26" y="94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4" y="112"/>
                    </a:lnTo>
                    <a:lnTo>
                      <a:pt x="40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58" y="114"/>
                    </a:lnTo>
                    <a:lnTo>
                      <a:pt x="64" y="110"/>
                    </a:lnTo>
                    <a:lnTo>
                      <a:pt x="66" y="104"/>
                    </a:lnTo>
                    <a:lnTo>
                      <a:pt x="68" y="96"/>
                    </a:lnTo>
                    <a:lnTo>
                      <a:pt x="70" y="86"/>
                    </a:lnTo>
                    <a:lnTo>
                      <a:pt x="68" y="76"/>
                    </a:lnTo>
                    <a:lnTo>
                      <a:pt x="66" y="68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6"/>
                    </a:lnTo>
                    <a:lnTo>
                      <a:pt x="48" y="54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30" y="62"/>
                    </a:lnTo>
                    <a:lnTo>
                      <a:pt x="28" y="68"/>
                    </a:lnTo>
                    <a:lnTo>
                      <a:pt x="26" y="74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" name="Freeform 118"/>
              <p:cNvSpPr>
                <a:spLocks/>
              </p:cNvSpPr>
              <p:nvPr/>
            </p:nvSpPr>
            <p:spPr bwMode="auto">
              <a:xfrm>
                <a:off x="3032" y="2874"/>
                <a:ext cx="113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48" y="70"/>
                  </a:cxn>
                  <a:cxn ang="0">
                    <a:pos x="70" y="0"/>
                  </a:cxn>
                  <a:cxn ang="0">
                    <a:pos x="96" y="0"/>
                  </a:cxn>
                  <a:cxn ang="0">
                    <a:pos x="64" y="94"/>
                  </a:cxn>
                  <a:cxn ang="0">
                    <a:pos x="56" y="112"/>
                  </a:cxn>
                  <a:cxn ang="0">
                    <a:pos x="54" y="120"/>
                  </a:cxn>
                  <a:cxn ang="0">
                    <a:pos x="50" y="124"/>
                  </a:cxn>
                  <a:cxn ang="0">
                    <a:pos x="48" y="128"/>
                  </a:cxn>
                  <a:cxn ang="0">
                    <a:pos x="44" y="132"/>
                  </a:cxn>
                  <a:cxn ang="0">
                    <a:pos x="40" y="134"/>
                  </a:cxn>
                  <a:cxn ang="0">
                    <a:pos x="34" y="136"/>
                  </a:cxn>
                  <a:cxn ang="0">
                    <a:pos x="28" y="138"/>
                  </a:cxn>
                  <a:cxn ang="0">
                    <a:pos x="22" y="138"/>
                  </a:cxn>
                  <a:cxn ang="0">
                    <a:pos x="16" y="138"/>
                  </a:cxn>
                  <a:cxn ang="0">
                    <a:pos x="8" y="136"/>
                  </a:cxn>
                  <a:cxn ang="0">
                    <a:pos x="6" y="116"/>
                  </a:cxn>
                  <a:cxn ang="0">
                    <a:pos x="12" y="118"/>
                  </a:cxn>
                  <a:cxn ang="0">
                    <a:pos x="16" y="118"/>
                  </a:cxn>
                  <a:cxn ang="0">
                    <a:pos x="22" y="118"/>
                  </a:cxn>
                  <a:cxn ang="0">
                    <a:pos x="26" y="116"/>
                  </a:cxn>
                  <a:cxn ang="0">
                    <a:pos x="30" y="112"/>
                  </a:cxn>
                  <a:cxn ang="0">
                    <a:pos x="32" y="106"/>
                  </a:cxn>
                  <a:cxn ang="0">
                    <a:pos x="36" y="98"/>
                  </a:cxn>
                  <a:cxn ang="0">
                    <a:pos x="0" y="0"/>
                  </a:cxn>
                </a:cxnLst>
                <a:rect l="0" t="0" r="r" b="b"/>
                <a:pathLst>
                  <a:path w="96" h="138">
                    <a:moveTo>
                      <a:pt x="0" y="0"/>
                    </a:moveTo>
                    <a:lnTo>
                      <a:pt x="26" y="0"/>
                    </a:lnTo>
                    <a:lnTo>
                      <a:pt x="48" y="70"/>
                    </a:lnTo>
                    <a:lnTo>
                      <a:pt x="70" y="0"/>
                    </a:lnTo>
                    <a:lnTo>
                      <a:pt x="96" y="0"/>
                    </a:lnTo>
                    <a:lnTo>
                      <a:pt x="64" y="94"/>
                    </a:lnTo>
                    <a:lnTo>
                      <a:pt x="56" y="112"/>
                    </a:lnTo>
                    <a:lnTo>
                      <a:pt x="54" y="120"/>
                    </a:lnTo>
                    <a:lnTo>
                      <a:pt x="50" y="124"/>
                    </a:lnTo>
                    <a:lnTo>
                      <a:pt x="48" y="128"/>
                    </a:lnTo>
                    <a:lnTo>
                      <a:pt x="44" y="132"/>
                    </a:lnTo>
                    <a:lnTo>
                      <a:pt x="40" y="134"/>
                    </a:lnTo>
                    <a:lnTo>
                      <a:pt x="34" y="136"/>
                    </a:lnTo>
                    <a:lnTo>
                      <a:pt x="28" y="138"/>
                    </a:lnTo>
                    <a:lnTo>
                      <a:pt x="22" y="138"/>
                    </a:lnTo>
                    <a:lnTo>
                      <a:pt x="16" y="138"/>
                    </a:lnTo>
                    <a:lnTo>
                      <a:pt x="8" y="136"/>
                    </a:lnTo>
                    <a:lnTo>
                      <a:pt x="6" y="116"/>
                    </a:lnTo>
                    <a:lnTo>
                      <a:pt x="12" y="118"/>
                    </a:lnTo>
                    <a:lnTo>
                      <a:pt x="16" y="118"/>
                    </a:lnTo>
                    <a:lnTo>
                      <a:pt x="22" y="118"/>
                    </a:lnTo>
                    <a:lnTo>
                      <a:pt x="26" y="116"/>
                    </a:lnTo>
                    <a:lnTo>
                      <a:pt x="30" y="112"/>
                    </a:lnTo>
                    <a:lnTo>
                      <a:pt x="32" y="106"/>
                    </a:lnTo>
                    <a:lnTo>
                      <a:pt x="36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" name="Freeform 119"/>
              <p:cNvSpPr>
                <a:spLocks/>
              </p:cNvSpPr>
              <p:nvPr/>
            </p:nvSpPr>
            <p:spPr bwMode="auto">
              <a:xfrm>
                <a:off x="1758" y="3512"/>
                <a:ext cx="55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38" y="48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62"/>
                  </a:cxn>
                  <a:cxn ang="0">
                    <a:pos x="38" y="62"/>
                  </a:cxn>
                  <a:cxn ang="0">
                    <a:pos x="8" y="14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46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8" y="48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62"/>
                    </a:lnTo>
                    <a:lnTo>
                      <a:pt x="38" y="62"/>
                    </a:lnTo>
                    <a:lnTo>
                      <a:pt x="8" y="14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" name="Freeform 120"/>
              <p:cNvSpPr>
                <a:spLocks noEditPoints="1"/>
              </p:cNvSpPr>
              <p:nvPr/>
            </p:nvSpPr>
            <p:spPr bwMode="auto">
              <a:xfrm>
                <a:off x="1825" y="3531"/>
                <a:ext cx="50" cy="56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6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4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" name="Freeform 121"/>
              <p:cNvSpPr>
                <a:spLocks/>
              </p:cNvSpPr>
              <p:nvPr/>
            </p:nvSpPr>
            <p:spPr bwMode="auto">
              <a:xfrm>
                <a:off x="1881" y="3514"/>
                <a:ext cx="27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" name="Freeform 122"/>
              <p:cNvSpPr>
                <a:spLocks/>
              </p:cNvSpPr>
              <p:nvPr/>
            </p:nvSpPr>
            <p:spPr bwMode="auto">
              <a:xfrm>
                <a:off x="1908" y="3533"/>
                <a:ext cx="71" cy="52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26"/>
                  </a:cxn>
                  <a:cxn ang="0">
                    <a:pos x="18" y="36"/>
                  </a:cxn>
                  <a:cxn ang="0">
                    <a:pos x="18" y="34"/>
                  </a:cxn>
                  <a:cxn ang="0">
                    <a:pos x="18" y="30"/>
                  </a:cxn>
                  <a:cxn ang="0">
                    <a:pos x="20" y="26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0" y="26"/>
                  </a:cxn>
                  <a:cxn ang="0">
                    <a:pos x="42" y="34"/>
                  </a:cxn>
                  <a:cxn ang="0">
                    <a:pos x="46" y="26"/>
                  </a:cxn>
                  <a:cxn ang="0">
                    <a:pos x="52" y="0"/>
                  </a:cxn>
                  <a:cxn ang="0">
                    <a:pos x="60" y="0"/>
                  </a:cxn>
                  <a:cxn ang="0">
                    <a:pos x="48" y="44"/>
                  </a:cxn>
                  <a:cxn ang="0">
                    <a:pos x="38" y="44"/>
                  </a:cxn>
                  <a:cxn ang="0">
                    <a:pos x="32" y="18"/>
                  </a:cxn>
                  <a:cxn ang="0">
                    <a:pos x="30" y="10"/>
                  </a:cxn>
                  <a:cxn ang="0">
                    <a:pos x="22" y="44"/>
                  </a:cxn>
                  <a:cxn ang="0">
                    <a:pos x="12" y="44"/>
                  </a:cxn>
                </a:cxnLst>
                <a:rect l="0" t="0" r="r" b="b"/>
                <a:pathLst>
                  <a:path w="60" h="44">
                    <a:moveTo>
                      <a:pt x="12" y="4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2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0"/>
                    </a:lnTo>
                    <a:lnTo>
                      <a:pt x="20" y="26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6" y="26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48" y="44"/>
                    </a:lnTo>
                    <a:lnTo>
                      <a:pt x="38" y="44"/>
                    </a:lnTo>
                    <a:lnTo>
                      <a:pt x="32" y="18"/>
                    </a:lnTo>
                    <a:lnTo>
                      <a:pt x="30" y="10"/>
                    </a:lnTo>
                    <a:lnTo>
                      <a:pt x="22" y="44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" name="Freeform 123"/>
              <p:cNvSpPr>
                <a:spLocks noEditPoints="1"/>
              </p:cNvSpPr>
              <p:nvPr/>
            </p:nvSpPr>
            <p:spPr bwMode="auto">
              <a:xfrm>
                <a:off x="1983" y="3531"/>
                <a:ext cx="47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Freeform 124"/>
              <p:cNvSpPr>
                <a:spLocks/>
              </p:cNvSpPr>
              <p:nvPr/>
            </p:nvSpPr>
            <p:spPr bwMode="auto">
              <a:xfrm>
                <a:off x="2042" y="3531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2075" y="3512"/>
                <a:ext cx="46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34"/>
                  </a:cxn>
                  <a:cxn ang="0">
                    <a:pos x="26" y="18"/>
                  </a:cxn>
                  <a:cxn ang="0">
                    <a:pos x="36" y="18"/>
                  </a:cxn>
                  <a:cxn ang="0">
                    <a:pos x="18" y="34"/>
                  </a:cxn>
                  <a:cxn ang="0">
                    <a:pos x="38" y="62"/>
                  </a:cxn>
                  <a:cxn ang="0">
                    <a:pos x="28" y="62"/>
                  </a:cxn>
                  <a:cxn ang="0">
                    <a:pos x="14" y="40"/>
                  </a:cxn>
                  <a:cxn ang="0">
                    <a:pos x="8" y="44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8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4"/>
                    </a:lnTo>
                    <a:lnTo>
                      <a:pt x="26" y="18"/>
                    </a:lnTo>
                    <a:lnTo>
                      <a:pt x="36" y="18"/>
                    </a:lnTo>
                    <a:lnTo>
                      <a:pt x="18" y="34"/>
                    </a:lnTo>
                    <a:lnTo>
                      <a:pt x="38" y="62"/>
                    </a:lnTo>
                    <a:lnTo>
                      <a:pt x="28" y="62"/>
                    </a:lnTo>
                    <a:lnTo>
                      <a:pt x="14" y="40"/>
                    </a:lnTo>
                    <a:lnTo>
                      <a:pt x="8" y="44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2477" y="3596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Freeform 127"/>
              <p:cNvSpPr>
                <a:spLocks noEditPoints="1"/>
              </p:cNvSpPr>
              <p:nvPr/>
            </p:nvSpPr>
            <p:spPr bwMode="auto">
              <a:xfrm>
                <a:off x="2550" y="3616"/>
                <a:ext cx="47" cy="5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46"/>
                  </a:cxn>
                  <a:cxn ang="0">
                    <a:pos x="8" y="46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30" y="2"/>
                  </a:cxn>
                  <a:cxn ang="0">
                    <a:pos x="34" y="6"/>
                  </a:cxn>
                  <a:cxn ang="0">
                    <a:pos x="38" y="10"/>
                  </a:cxn>
                  <a:cxn ang="0">
                    <a:pos x="38" y="18"/>
                  </a:cxn>
                  <a:cxn ang="0">
                    <a:pos x="38" y="36"/>
                  </a:cxn>
                  <a:cxn ang="0">
                    <a:pos x="38" y="44"/>
                  </a:cxn>
                  <a:cxn ang="0">
                    <a:pos x="32" y="46"/>
                  </a:cxn>
                  <a:cxn ang="0">
                    <a:pos x="30" y="40"/>
                  </a:cxn>
                  <a:cxn ang="0">
                    <a:pos x="24" y="26"/>
                  </a:cxn>
                  <a:cxn ang="0">
                    <a:pos x="14" y="28"/>
                  </a:cxn>
                  <a:cxn ang="0">
                    <a:pos x="10" y="30"/>
                  </a:cxn>
                  <a:cxn ang="0">
                    <a:pos x="8" y="32"/>
                  </a:cxn>
                  <a:cxn ang="0">
                    <a:pos x="8" y="36"/>
                  </a:cxn>
                  <a:cxn ang="0">
                    <a:pos x="12" y="40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40" h="48">
                    <a:moveTo>
                      <a:pt x="30" y="40"/>
                    </a:moveTo>
                    <a:lnTo>
                      <a:pt x="26" y="44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4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6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30" y="40"/>
                    </a:lnTo>
                    <a:close/>
                    <a:moveTo>
                      <a:pt x="28" y="24"/>
                    </a:moveTo>
                    <a:lnTo>
                      <a:pt x="24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38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" name="Freeform 128"/>
              <p:cNvSpPr>
                <a:spLocks/>
              </p:cNvSpPr>
              <p:nvPr/>
            </p:nvSpPr>
            <p:spPr bwMode="auto">
              <a:xfrm>
                <a:off x="2607" y="3616"/>
                <a:ext cx="45" cy="56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30" y="30"/>
                  </a:cxn>
                </a:cxnLst>
                <a:rect l="0" t="0" r="r" b="b"/>
                <a:pathLst>
                  <a:path w="38" h="48">
                    <a:moveTo>
                      <a:pt x="30" y="30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Freeform 129"/>
              <p:cNvSpPr>
                <a:spLocks/>
              </p:cNvSpPr>
              <p:nvPr/>
            </p:nvSpPr>
            <p:spPr bwMode="auto">
              <a:xfrm>
                <a:off x="2661" y="3596"/>
                <a:ext cx="40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4" y="16"/>
                  </a:cxn>
                  <a:cxn ang="0">
                    <a:pos x="28" y="18"/>
                  </a:cxn>
                  <a:cxn ang="0">
                    <a:pos x="30" y="20"/>
                  </a:cxn>
                  <a:cxn ang="0">
                    <a:pos x="32" y="24"/>
                  </a:cxn>
                  <a:cxn ang="0">
                    <a:pos x="34" y="28"/>
                  </a:cxn>
                  <a:cxn ang="0">
                    <a:pos x="34" y="34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6" y="34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2" y="24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2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30" y="20"/>
                    </a:lnTo>
                    <a:lnTo>
                      <a:pt x="32" y="24"/>
                    </a:lnTo>
                    <a:lnTo>
                      <a:pt x="34" y="28"/>
                    </a:lnTo>
                    <a:lnTo>
                      <a:pt x="34" y="34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Freeform 130"/>
              <p:cNvSpPr>
                <a:spLocks noEditPoints="1"/>
              </p:cNvSpPr>
              <p:nvPr/>
            </p:nvSpPr>
            <p:spPr bwMode="auto">
              <a:xfrm>
                <a:off x="2713" y="3616"/>
                <a:ext cx="47" cy="56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" name="Freeform 131"/>
              <p:cNvSpPr>
                <a:spLocks/>
              </p:cNvSpPr>
              <p:nvPr/>
            </p:nvSpPr>
            <p:spPr bwMode="auto">
              <a:xfrm>
                <a:off x="2770" y="3616"/>
                <a:ext cx="42" cy="56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10" y="38"/>
                  </a:cxn>
                  <a:cxn ang="0">
                    <a:pos x="18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18" y="28"/>
                  </a:cxn>
                  <a:cxn ang="0">
                    <a:pos x="6" y="24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4" y="20"/>
                  </a:cxn>
                  <a:cxn ang="0">
                    <a:pos x="32" y="24"/>
                  </a:cxn>
                  <a:cxn ang="0">
                    <a:pos x="36" y="30"/>
                  </a:cxn>
                  <a:cxn ang="0">
                    <a:pos x="36" y="36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2" y="40"/>
                  </a:cxn>
                </a:cxnLst>
                <a:rect l="0" t="0" r="r" b="b"/>
                <a:pathLst>
                  <a:path w="36" h="48">
                    <a:moveTo>
                      <a:pt x="0" y="32"/>
                    </a:moveTo>
                    <a:lnTo>
                      <a:pt x="8" y="32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Freeform 132"/>
              <p:cNvSpPr>
                <a:spLocks noEditPoints="1"/>
              </p:cNvSpPr>
              <p:nvPr/>
            </p:nvSpPr>
            <p:spPr bwMode="auto">
              <a:xfrm>
                <a:off x="2850" y="3596"/>
                <a:ext cx="61" cy="76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24" y="62"/>
                  </a:cxn>
                  <a:cxn ang="0">
                    <a:pos x="14" y="62"/>
                  </a:cxn>
                  <a:cxn ang="0">
                    <a:pos x="4" y="56"/>
                  </a:cxn>
                  <a:cxn ang="0">
                    <a:pos x="0" y="46"/>
                  </a:cxn>
                  <a:cxn ang="0">
                    <a:pos x="4" y="34"/>
                  </a:cxn>
                  <a:cxn ang="0">
                    <a:pos x="14" y="26"/>
                  </a:cxn>
                  <a:cxn ang="0">
                    <a:pos x="8" y="20"/>
                  </a:cxn>
                  <a:cxn ang="0">
                    <a:pos x="8" y="14"/>
                  </a:cxn>
                  <a:cxn ang="0">
                    <a:pos x="12" y="4"/>
                  </a:cxn>
                  <a:cxn ang="0">
                    <a:pos x="22" y="0"/>
                  </a:cxn>
                  <a:cxn ang="0">
                    <a:pos x="34" y="4"/>
                  </a:cxn>
                  <a:cxn ang="0">
                    <a:pos x="38" y="12"/>
                  </a:cxn>
                  <a:cxn ang="0">
                    <a:pos x="32" y="24"/>
                  </a:cxn>
                  <a:cxn ang="0">
                    <a:pos x="36" y="42"/>
                  </a:cxn>
                  <a:cxn ang="0">
                    <a:pos x="40" y="34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46" y="64"/>
                  </a:cxn>
                  <a:cxn ang="0">
                    <a:pos x="38" y="54"/>
                  </a:cxn>
                  <a:cxn ang="0">
                    <a:pos x="26" y="20"/>
                  </a:cxn>
                  <a:cxn ang="0">
                    <a:pos x="28" y="16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2" y="22"/>
                  </a:cxn>
                  <a:cxn ang="0">
                    <a:pos x="18" y="32"/>
                  </a:cxn>
                  <a:cxn ang="0">
                    <a:pos x="10" y="38"/>
                  </a:cxn>
                  <a:cxn ang="0">
                    <a:pos x="8" y="44"/>
                  </a:cxn>
                  <a:cxn ang="0">
                    <a:pos x="10" y="52"/>
                  </a:cxn>
                  <a:cxn ang="0">
                    <a:pos x="20" y="56"/>
                  </a:cxn>
                  <a:cxn ang="0">
                    <a:pos x="26" y="54"/>
                  </a:cxn>
                  <a:cxn ang="0">
                    <a:pos x="32" y="50"/>
                  </a:cxn>
                </a:cxnLst>
                <a:rect l="0" t="0" r="r" b="b"/>
                <a:pathLst>
                  <a:path w="52" h="64">
                    <a:moveTo>
                      <a:pt x="38" y="54"/>
                    </a:moveTo>
                    <a:lnTo>
                      <a:pt x="34" y="58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0" y="64"/>
                    </a:lnTo>
                    <a:lnTo>
                      <a:pt x="14" y="62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4" y="26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6" y="18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40" y="34"/>
                    </a:lnTo>
                    <a:lnTo>
                      <a:pt x="48" y="34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46" y="54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2" y="60"/>
                    </a:lnTo>
                    <a:lnTo>
                      <a:pt x="38" y="54"/>
                    </a:lnTo>
                    <a:close/>
                    <a:moveTo>
                      <a:pt x="22" y="22"/>
                    </a:moveTo>
                    <a:lnTo>
                      <a:pt x="26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2" y="22"/>
                    </a:lnTo>
                    <a:close/>
                    <a:moveTo>
                      <a:pt x="32" y="50"/>
                    </a:moveTo>
                    <a:lnTo>
                      <a:pt x="18" y="32"/>
                    </a:lnTo>
                    <a:lnTo>
                      <a:pt x="14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30" y="52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Freeform 133"/>
              <p:cNvSpPr>
                <a:spLocks/>
              </p:cNvSpPr>
              <p:nvPr/>
            </p:nvSpPr>
            <p:spPr bwMode="auto">
              <a:xfrm>
                <a:off x="2950" y="3596"/>
                <a:ext cx="68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6" y="44"/>
                  </a:cxn>
                  <a:cxn ang="0">
                    <a:pos x="28" y="50"/>
                  </a:cxn>
                  <a:cxn ang="0">
                    <a:pos x="30" y="54"/>
                  </a:cxn>
                  <a:cxn ang="0">
                    <a:pos x="30" y="50"/>
                  </a:cxn>
                  <a:cxn ang="0">
                    <a:pos x="32" y="44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58" y="62"/>
                  </a:cxn>
                  <a:cxn ang="0">
                    <a:pos x="50" y="62"/>
                  </a:cxn>
                  <a:cxn ang="0">
                    <a:pos x="50" y="10"/>
                  </a:cxn>
                  <a:cxn ang="0">
                    <a:pos x="34" y="62"/>
                  </a:cxn>
                  <a:cxn ang="0">
                    <a:pos x="24" y="62"/>
                  </a:cxn>
                  <a:cxn ang="0">
                    <a:pos x="8" y="10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58" h="62">
                    <a:moveTo>
                      <a:pt x="0" y="6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44"/>
                    </a:lnTo>
                    <a:lnTo>
                      <a:pt x="28" y="50"/>
                    </a:lnTo>
                    <a:lnTo>
                      <a:pt x="30" y="54"/>
                    </a:lnTo>
                    <a:lnTo>
                      <a:pt x="30" y="50"/>
                    </a:lnTo>
                    <a:lnTo>
                      <a:pt x="32" y="4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62"/>
                    </a:lnTo>
                    <a:lnTo>
                      <a:pt x="50" y="62"/>
                    </a:lnTo>
                    <a:lnTo>
                      <a:pt x="50" y="10"/>
                    </a:lnTo>
                    <a:lnTo>
                      <a:pt x="34" y="62"/>
                    </a:lnTo>
                    <a:lnTo>
                      <a:pt x="24" y="62"/>
                    </a:lnTo>
                    <a:lnTo>
                      <a:pt x="8" y="10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" name="Freeform 134"/>
              <p:cNvSpPr>
                <a:spLocks noEditPoints="1"/>
              </p:cNvSpPr>
              <p:nvPr/>
            </p:nvSpPr>
            <p:spPr bwMode="auto">
              <a:xfrm>
                <a:off x="3030" y="3616"/>
                <a:ext cx="47" cy="56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Freeform 135"/>
              <p:cNvSpPr>
                <a:spLocks/>
              </p:cNvSpPr>
              <p:nvPr/>
            </p:nvSpPr>
            <p:spPr bwMode="auto">
              <a:xfrm>
                <a:off x="3089" y="3616"/>
                <a:ext cx="74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8" y="4"/>
                  </a:cxn>
                  <a:cxn ang="0">
                    <a:pos x="42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8" y="4"/>
                  </a:cxn>
                  <a:cxn ang="0">
                    <a:pos x="62" y="8"/>
                  </a:cxn>
                  <a:cxn ang="0">
                    <a:pos x="62" y="16"/>
                  </a:cxn>
                  <a:cxn ang="0">
                    <a:pos x="62" y="46"/>
                  </a:cxn>
                  <a:cxn ang="0">
                    <a:pos x="54" y="4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2"/>
                  </a:cxn>
                  <a:cxn ang="0">
                    <a:pos x="52" y="10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6" y="8"/>
                  </a:cxn>
                  <a:cxn ang="0">
                    <a:pos x="42" y="8"/>
                  </a:cxn>
                  <a:cxn ang="0">
                    <a:pos x="38" y="10"/>
                  </a:cxn>
                  <a:cxn ang="0">
                    <a:pos x="36" y="14"/>
                  </a:cxn>
                  <a:cxn ang="0">
                    <a:pos x="36" y="20"/>
                  </a:cxn>
                  <a:cxn ang="0">
                    <a:pos x="36" y="46"/>
                  </a:cxn>
                  <a:cxn ang="0">
                    <a:pos x="26" y="46"/>
                  </a:cxn>
                  <a:cxn ang="0">
                    <a:pos x="26" y="18"/>
                  </a:cxn>
                  <a:cxn ang="0">
                    <a:pos x="26" y="14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2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8" y="4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8" y="4"/>
                    </a:lnTo>
                    <a:lnTo>
                      <a:pt x="62" y="8"/>
                    </a:lnTo>
                    <a:lnTo>
                      <a:pt x="62" y="16"/>
                    </a:lnTo>
                    <a:lnTo>
                      <a:pt x="62" y="46"/>
                    </a:lnTo>
                    <a:lnTo>
                      <a:pt x="54" y="46"/>
                    </a:lnTo>
                    <a:lnTo>
                      <a:pt x="54" y="18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6" y="20"/>
                    </a:lnTo>
                    <a:lnTo>
                      <a:pt x="36" y="46"/>
                    </a:lnTo>
                    <a:lnTo>
                      <a:pt x="26" y="46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Freeform 136"/>
              <p:cNvSpPr>
                <a:spLocks noEditPoints="1"/>
              </p:cNvSpPr>
              <p:nvPr/>
            </p:nvSpPr>
            <p:spPr bwMode="auto">
              <a:xfrm>
                <a:off x="3174" y="3616"/>
                <a:ext cx="48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" name="Freeform 137"/>
              <p:cNvSpPr>
                <a:spLocks/>
              </p:cNvSpPr>
              <p:nvPr/>
            </p:nvSpPr>
            <p:spPr bwMode="auto">
              <a:xfrm>
                <a:off x="3234" y="3616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Freeform 138"/>
              <p:cNvSpPr>
                <a:spLocks/>
              </p:cNvSpPr>
              <p:nvPr/>
            </p:nvSpPr>
            <p:spPr bwMode="auto">
              <a:xfrm>
                <a:off x="3262" y="3618"/>
                <a:ext cx="47" cy="73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4" y="54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4"/>
                  </a:cxn>
                  <a:cxn ang="0">
                    <a:pos x="12" y="54"/>
                  </a:cxn>
                  <a:cxn ang="0">
                    <a:pos x="12" y="54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6" y="46"/>
                  </a:cxn>
                  <a:cxn ang="0">
                    <a:pos x="16" y="46"/>
                  </a:cxn>
                  <a:cxn ang="0">
                    <a:pos x="16" y="4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24"/>
                  </a:cxn>
                  <a:cxn ang="0">
                    <a:pos x="20" y="28"/>
                  </a:cxn>
                  <a:cxn ang="0">
                    <a:pos x="20" y="34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24" y="46"/>
                  </a:cxn>
                  <a:cxn ang="0">
                    <a:pos x="22" y="52"/>
                  </a:cxn>
                  <a:cxn ang="0">
                    <a:pos x="20" y="56"/>
                  </a:cxn>
                  <a:cxn ang="0">
                    <a:pos x="18" y="58"/>
                  </a:cxn>
                  <a:cxn ang="0">
                    <a:pos x="16" y="60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4" y="62"/>
                  </a:cxn>
                </a:cxnLst>
                <a:rect l="0" t="0" r="r" b="b"/>
                <a:pathLst>
                  <a:path w="40" h="62">
                    <a:moveTo>
                      <a:pt x="4" y="62"/>
                    </a:move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4"/>
                    </a:lnTo>
                    <a:lnTo>
                      <a:pt x="22" y="30"/>
                    </a:lnTo>
                    <a:lnTo>
                      <a:pt x="24" y="2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24" y="46"/>
                    </a:lnTo>
                    <a:lnTo>
                      <a:pt x="22" y="52"/>
                    </a:lnTo>
                    <a:lnTo>
                      <a:pt x="20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" name="Freeform 139"/>
              <p:cNvSpPr>
                <a:spLocks/>
              </p:cNvSpPr>
              <p:nvPr/>
            </p:nvSpPr>
            <p:spPr bwMode="auto">
              <a:xfrm>
                <a:off x="3583" y="3469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" name="Freeform 140"/>
              <p:cNvSpPr>
                <a:spLocks noEditPoints="1"/>
              </p:cNvSpPr>
              <p:nvPr/>
            </p:nvSpPr>
            <p:spPr bwMode="auto">
              <a:xfrm>
                <a:off x="3656" y="3488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Freeform 141"/>
              <p:cNvSpPr>
                <a:spLocks/>
              </p:cNvSpPr>
              <p:nvPr/>
            </p:nvSpPr>
            <p:spPr bwMode="auto">
              <a:xfrm>
                <a:off x="3715" y="3469"/>
                <a:ext cx="43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4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6" y="16"/>
                  </a:cxn>
                  <a:cxn ang="0">
                    <a:pos x="28" y="18"/>
                  </a:cxn>
                  <a:cxn ang="0">
                    <a:pos x="32" y="20"/>
                  </a:cxn>
                  <a:cxn ang="0">
                    <a:pos x="34" y="24"/>
                  </a:cxn>
                  <a:cxn ang="0">
                    <a:pos x="34" y="28"/>
                  </a:cxn>
                  <a:cxn ang="0">
                    <a:pos x="36" y="34"/>
                  </a:cxn>
                  <a:cxn ang="0">
                    <a:pos x="36" y="62"/>
                  </a:cxn>
                  <a:cxn ang="0">
                    <a:pos x="28" y="62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2" y="24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4" y="26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6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28" y="18"/>
                    </a:lnTo>
                    <a:lnTo>
                      <a:pt x="32" y="20"/>
                    </a:lnTo>
                    <a:lnTo>
                      <a:pt x="34" y="24"/>
                    </a:lnTo>
                    <a:lnTo>
                      <a:pt x="34" y="28"/>
                    </a:lnTo>
                    <a:lnTo>
                      <a:pt x="36" y="34"/>
                    </a:lnTo>
                    <a:lnTo>
                      <a:pt x="36" y="62"/>
                    </a:lnTo>
                    <a:lnTo>
                      <a:pt x="28" y="62"/>
                    </a:lnTo>
                    <a:lnTo>
                      <a:pt x="28" y="34"/>
                    </a:lnTo>
                    <a:lnTo>
                      <a:pt x="26" y="30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" name="Freeform 142"/>
              <p:cNvSpPr>
                <a:spLocks noEditPoints="1"/>
              </p:cNvSpPr>
              <p:nvPr/>
            </p:nvSpPr>
            <p:spPr bwMode="auto">
              <a:xfrm>
                <a:off x="3767" y="3488"/>
                <a:ext cx="50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" name="Freeform 143"/>
              <p:cNvSpPr>
                <a:spLocks/>
              </p:cNvSpPr>
              <p:nvPr/>
            </p:nvSpPr>
            <p:spPr bwMode="auto">
              <a:xfrm>
                <a:off x="3829" y="3488"/>
                <a:ext cx="25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0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Freeform 144"/>
              <p:cNvSpPr>
                <a:spLocks noEditPoints="1"/>
              </p:cNvSpPr>
              <p:nvPr/>
            </p:nvSpPr>
            <p:spPr bwMode="auto">
              <a:xfrm>
                <a:off x="3857" y="3488"/>
                <a:ext cx="50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4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4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" name="Freeform 145"/>
              <p:cNvSpPr>
                <a:spLocks/>
              </p:cNvSpPr>
              <p:nvPr/>
            </p:nvSpPr>
            <p:spPr bwMode="auto">
              <a:xfrm>
                <a:off x="3919" y="3488"/>
                <a:ext cx="42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" name="Freeform 146"/>
              <p:cNvSpPr>
                <a:spLocks/>
              </p:cNvSpPr>
              <p:nvPr/>
            </p:nvSpPr>
            <p:spPr bwMode="auto">
              <a:xfrm>
                <a:off x="3973" y="3488"/>
                <a:ext cx="45" cy="57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4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30" y="30"/>
                  </a:cxn>
                </a:cxnLst>
                <a:rect l="0" t="0" r="r" b="b"/>
                <a:pathLst>
                  <a:path w="38" h="48">
                    <a:moveTo>
                      <a:pt x="30" y="30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8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" name="Freeform 147"/>
              <p:cNvSpPr>
                <a:spLocks noEditPoints="1"/>
              </p:cNvSpPr>
              <p:nvPr/>
            </p:nvSpPr>
            <p:spPr bwMode="auto">
              <a:xfrm>
                <a:off x="4023" y="3488"/>
                <a:ext cx="47" cy="57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" name="Freeform 148"/>
              <p:cNvSpPr>
                <a:spLocks/>
              </p:cNvSpPr>
              <p:nvPr/>
            </p:nvSpPr>
            <p:spPr bwMode="auto">
              <a:xfrm>
                <a:off x="3583" y="3554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" name="Freeform 149"/>
              <p:cNvSpPr>
                <a:spLocks noEditPoints="1"/>
              </p:cNvSpPr>
              <p:nvPr/>
            </p:nvSpPr>
            <p:spPr bwMode="auto">
              <a:xfrm>
                <a:off x="3656" y="3573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" name="Freeform 150"/>
              <p:cNvSpPr>
                <a:spLocks/>
              </p:cNvSpPr>
              <p:nvPr/>
            </p:nvSpPr>
            <p:spPr bwMode="auto">
              <a:xfrm>
                <a:off x="3715" y="3573"/>
                <a:ext cx="43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" name="Freeform 151"/>
              <p:cNvSpPr>
                <a:spLocks/>
              </p:cNvSpPr>
              <p:nvPr/>
            </p:nvSpPr>
            <p:spPr bwMode="auto">
              <a:xfrm>
                <a:off x="3767" y="3556"/>
                <a:ext cx="24" cy="74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8" y="60"/>
                  </a:cxn>
                  <a:cxn ang="0">
                    <a:pos x="6" y="58"/>
                  </a:cxn>
                  <a:cxn ang="0">
                    <a:pos x="6" y="56"/>
                  </a:cxn>
                  <a:cxn ang="0">
                    <a:pos x="4" y="54"/>
                  </a:cxn>
                  <a:cxn ang="0">
                    <a:pos x="4" y="48"/>
                  </a:cxn>
                  <a:cxn ang="0">
                    <a:pos x="4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4" y="4"/>
                  </a:cxn>
                  <a:cxn ang="0">
                    <a:pos x="12" y="0"/>
                  </a:cxn>
                  <a:cxn ang="0">
                    <a:pos x="12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2" y="22"/>
                  </a:cxn>
                  <a:cxn ang="0">
                    <a:pos x="12" y="48"/>
                  </a:cxn>
                  <a:cxn ang="0">
                    <a:pos x="12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0" h="62">
                    <a:moveTo>
                      <a:pt x="20" y="54"/>
                    </a:moveTo>
                    <a:lnTo>
                      <a:pt x="20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4"/>
                    </a:lnTo>
                    <a:lnTo>
                      <a:pt x="4" y="48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2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" name="Freeform 152"/>
              <p:cNvSpPr>
                <a:spLocks/>
              </p:cNvSpPr>
              <p:nvPr/>
            </p:nvSpPr>
            <p:spPr bwMode="auto">
              <a:xfrm>
                <a:off x="3801" y="3573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" name="Freeform 153"/>
              <p:cNvSpPr>
                <a:spLocks noEditPoints="1"/>
              </p:cNvSpPr>
              <p:nvPr/>
            </p:nvSpPr>
            <p:spPr bwMode="auto">
              <a:xfrm>
                <a:off x="3831" y="3573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6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0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30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10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" name="Rectangle 154"/>
              <p:cNvSpPr>
                <a:spLocks noChangeArrowheads="1"/>
              </p:cNvSpPr>
              <p:nvPr/>
            </p:nvSpPr>
            <p:spPr bwMode="auto">
              <a:xfrm>
                <a:off x="3890" y="3554"/>
                <a:ext cx="10" cy="7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" name="Rectangle 155"/>
              <p:cNvSpPr>
                <a:spLocks noChangeArrowheads="1"/>
              </p:cNvSpPr>
              <p:nvPr/>
            </p:nvSpPr>
            <p:spPr bwMode="auto">
              <a:xfrm>
                <a:off x="3913" y="3554"/>
                <a:ext cx="10" cy="7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" name="Freeform 156"/>
              <p:cNvSpPr>
                <a:spLocks noEditPoints="1"/>
              </p:cNvSpPr>
              <p:nvPr/>
            </p:nvSpPr>
            <p:spPr bwMode="auto">
              <a:xfrm>
                <a:off x="3931" y="3573"/>
                <a:ext cx="49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6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4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" name="Freeform 157"/>
              <p:cNvSpPr>
                <a:spLocks/>
              </p:cNvSpPr>
              <p:nvPr/>
            </p:nvSpPr>
            <p:spPr bwMode="auto">
              <a:xfrm>
                <a:off x="3992" y="3573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" name="Freeform 158"/>
              <p:cNvSpPr>
                <a:spLocks/>
              </p:cNvSpPr>
              <p:nvPr/>
            </p:nvSpPr>
            <p:spPr bwMode="auto">
              <a:xfrm>
                <a:off x="4023" y="3573"/>
                <a:ext cx="42" cy="57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10" y="38"/>
                  </a:cxn>
                  <a:cxn ang="0">
                    <a:pos x="18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18" y="28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4" y="20"/>
                  </a:cxn>
                  <a:cxn ang="0">
                    <a:pos x="32" y="24"/>
                  </a:cxn>
                  <a:cxn ang="0">
                    <a:pos x="36" y="30"/>
                  </a:cxn>
                  <a:cxn ang="0">
                    <a:pos x="36" y="36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2" y="40"/>
                  </a:cxn>
                </a:cxnLst>
                <a:rect l="0" t="0" r="r" b="b"/>
                <a:pathLst>
                  <a:path w="36" h="48">
                    <a:moveTo>
                      <a:pt x="0" y="32"/>
                    </a:moveTo>
                    <a:lnTo>
                      <a:pt x="8" y="32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6" y="44"/>
                    </a:lnTo>
                    <a:lnTo>
                      <a:pt x="2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" name="Freeform 159"/>
              <p:cNvSpPr>
                <a:spLocks/>
              </p:cNvSpPr>
              <p:nvPr/>
            </p:nvSpPr>
            <p:spPr bwMode="auto">
              <a:xfrm>
                <a:off x="2309" y="3044"/>
                <a:ext cx="81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0"/>
                  </a:cxn>
                  <a:cxn ang="0">
                    <a:pos x="24" y="0"/>
                  </a:cxn>
                  <a:cxn ang="0">
                    <a:pos x="28" y="40"/>
                  </a:cxn>
                  <a:cxn ang="0">
                    <a:pos x="28" y="48"/>
                  </a:cxn>
                  <a:cxn ang="0">
                    <a:pos x="30" y="52"/>
                  </a:cxn>
                  <a:cxn ang="0">
                    <a:pos x="30" y="50"/>
                  </a:cxn>
                  <a:cxn ang="0">
                    <a:pos x="34" y="46"/>
                  </a:cxn>
                  <a:cxn ang="0">
                    <a:pos x="36" y="38"/>
                  </a:cxn>
                  <a:cxn ang="0">
                    <a:pos x="58" y="0"/>
                  </a:cxn>
                  <a:cxn ang="0">
                    <a:pos x="68" y="0"/>
                  </a:cxn>
                  <a:cxn ang="0">
                    <a:pos x="56" y="62"/>
                  </a:cxn>
                  <a:cxn ang="0">
                    <a:pos x="48" y="62"/>
                  </a:cxn>
                  <a:cxn ang="0">
                    <a:pos x="56" y="32"/>
                  </a:cxn>
                  <a:cxn ang="0">
                    <a:pos x="58" y="20"/>
                  </a:cxn>
                  <a:cxn ang="0">
                    <a:pos x="62" y="8"/>
                  </a:cxn>
                  <a:cxn ang="0">
                    <a:pos x="58" y="14"/>
                  </a:cxn>
                  <a:cxn ang="0">
                    <a:pos x="54" y="22"/>
                  </a:cxn>
                  <a:cxn ang="0">
                    <a:pos x="32" y="62"/>
                  </a:cxn>
                  <a:cxn ang="0">
                    <a:pos x="24" y="62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8" y="10"/>
                  </a:cxn>
                  <a:cxn ang="0">
                    <a:pos x="16" y="18"/>
                  </a:cxn>
                  <a:cxn ang="0">
                    <a:pos x="14" y="24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68" h="62">
                    <a:moveTo>
                      <a:pt x="0" y="62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28" y="40"/>
                    </a:lnTo>
                    <a:lnTo>
                      <a:pt x="28" y="48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4" y="46"/>
                    </a:lnTo>
                    <a:lnTo>
                      <a:pt x="36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6" y="62"/>
                    </a:lnTo>
                    <a:lnTo>
                      <a:pt x="48" y="62"/>
                    </a:lnTo>
                    <a:lnTo>
                      <a:pt x="56" y="32"/>
                    </a:lnTo>
                    <a:lnTo>
                      <a:pt x="58" y="20"/>
                    </a:lnTo>
                    <a:lnTo>
                      <a:pt x="62" y="8"/>
                    </a:lnTo>
                    <a:lnTo>
                      <a:pt x="58" y="14"/>
                    </a:lnTo>
                    <a:lnTo>
                      <a:pt x="54" y="22"/>
                    </a:lnTo>
                    <a:lnTo>
                      <a:pt x="32" y="62"/>
                    </a:lnTo>
                    <a:lnTo>
                      <a:pt x="24" y="62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6" y="18"/>
                    </a:lnTo>
                    <a:lnTo>
                      <a:pt x="14" y="24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" name="Freeform 160"/>
              <p:cNvSpPr>
                <a:spLocks noEditPoints="1"/>
              </p:cNvSpPr>
              <p:nvPr/>
            </p:nvSpPr>
            <p:spPr bwMode="auto">
              <a:xfrm>
                <a:off x="2392" y="3062"/>
                <a:ext cx="50" cy="58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0" y="42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2" y="46"/>
                  </a:cxn>
                  <a:cxn ang="0">
                    <a:pos x="8" y="46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2" y="14"/>
                  </a:cxn>
                  <a:cxn ang="0">
                    <a:pos x="6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38" y="10"/>
                  </a:cxn>
                  <a:cxn ang="0">
                    <a:pos x="40" y="14"/>
                  </a:cxn>
                  <a:cxn ang="0">
                    <a:pos x="42" y="18"/>
                  </a:cxn>
                  <a:cxn ang="0">
                    <a:pos x="40" y="22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38"/>
                  </a:cxn>
                  <a:cxn ang="0">
                    <a:pos x="28" y="36"/>
                  </a:cxn>
                  <a:cxn ang="0">
                    <a:pos x="30" y="32"/>
                  </a:cxn>
                  <a:cxn ang="0">
                    <a:pos x="8" y="20"/>
                  </a:cxn>
                  <a:cxn ang="0">
                    <a:pos x="34" y="20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8" y="20"/>
                  </a:cxn>
                </a:cxnLst>
                <a:rect l="0" t="0" r="r" b="b"/>
                <a:pathLst>
                  <a:path w="42" h="48">
                    <a:moveTo>
                      <a:pt x="30" y="32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0" y="42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close/>
                    <a:moveTo>
                      <a:pt x="8" y="20"/>
                    </a:move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" name="Freeform 161"/>
              <p:cNvSpPr>
                <a:spLocks/>
              </p:cNvSpPr>
              <p:nvPr/>
            </p:nvSpPr>
            <p:spPr bwMode="auto">
              <a:xfrm>
                <a:off x="2446" y="3062"/>
                <a:ext cx="79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2"/>
                  </a:cxn>
                  <a:cxn ang="0">
                    <a:pos x="16" y="2"/>
                  </a:cxn>
                  <a:cxn ang="0">
                    <a:pos x="14" y="8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6" y="0"/>
                  </a:cxn>
                  <a:cxn ang="0">
                    <a:pos x="60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8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6" y="8"/>
                  </a:cxn>
                  <a:cxn ang="0">
                    <a:pos x="44" y="12"/>
                  </a:cxn>
                  <a:cxn ang="0">
                    <a:pos x="40" y="14"/>
                  </a:cxn>
                  <a:cxn ang="0">
                    <a:pos x="38" y="18"/>
                  </a:cxn>
                  <a:cxn ang="0">
                    <a:pos x="38" y="24"/>
                  </a:cxn>
                  <a:cxn ang="0">
                    <a:pos x="32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2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2" y="20"/>
                  </a:cxn>
                  <a:cxn ang="0">
                    <a:pos x="12" y="26"/>
                  </a:cxn>
                  <a:cxn ang="0">
                    <a:pos x="6" y="46"/>
                  </a:cxn>
                  <a:cxn ang="0">
                    <a:pos x="0" y="46"/>
                  </a:cxn>
                </a:cxnLst>
                <a:rect l="0" t="0" r="r" b="b"/>
                <a:pathLst>
                  <a:path w="66" h="46">
                    <a:moveTo>
                      <a:pt x="0" y="46"/>
                    </a:moveTo>
                    <a:lnTo>
                      <a:pt x="8" y="2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8" y="18"/>
                    </a:lnTo>
                    <a:lnTo>
                      <a:pt x="38" y="24"/>
                    </a:lnTo>
                    <a:lnTo>
                      <a:pt x="32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" name="Freeform 162"/>
              <p:cNvSpPr>
                <a:spLocks noEditPoints="1"/>
              </p:cNvSpPr>
              <p:nvPr/>
            </p:nvSpPr>
            <p:spPr bwMode="auto">
              <a:xfrm>
                <a:off x="2531" y="3062"/>
                <a:ext cx="50" cy="5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40" y="10"/>
                  </a:cxn>
                  <a:cxn ang="0">
                    <a:pos x="42" y="14"/>
                  </a:cxn>
                  <a:cxn ang="0">
                    <a:pos x="42" y="20"/>
                  </a:cxn>
                  <a:cxn ang="0">
                    <a:pos x="42" y="26"/>
                  </a:cxn>
                  <a:cxn ang="0">
                    <a:pos x="38" y="34"/>
                  </a:cxn>
                  <a:cxn ang="0">
                    <a:pos x="36" y="40"/>
                  </a:cxn>
                  <a:cxn ang="0">
                    <a:pos x="30" y="44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4" y="46"/>
                  </a:cxn>
                  <a:cxn ang="0">
                    <a:pos x="8" y="46"/>
                  </a:cxn>
                  <a:cxn ang="0">
                    <a:pos x="6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4" y="28"/>
                  </a:cxn>
                  <a:cxn ang="0">
                    <a:pos x="34" y="24"/>
                  </a:cxn>
                  <a:cxn ang="0">
                    <a:pos x="34" y="20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8" y="28"/>
                  </a:cxn>
                </a:cxnLst>
                <a:rect l="0" t="0" r="r" b="b"/>
                <a:pathLst>
                  <a:path w="42" h="48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2" y="20"/>
                    </a:lnTo>
                    <a:lnTo>
                      <a:pt x="42" y="26"/>
                    </a:lnTo>
                    <a:lnTo>
                      <a:pt x="38" y="34"/>
                    </a:lnTo>
                    <a:lnTo>
                      <a:pt x="36" y="40"/>
                    </a:lnTo>
                    <a:lnTo>
                      <a:pt x="30" y="44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4" y="46"/>
                    </a:lnTo>
                    <a:lnTo>
                      <a:pt x="8" y="4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close/>
                    <a:moveTo>
                      <a:pt x="8" y="28"/>
                    </a:move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4" y="28"/>
                    </a:lnTo>
                    <a:lnTo>
                      <a:pt x="34" y="24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Freeform 163"/>
              <p:cNvSpPr>
                <a:spLocks/>
              </p:cNvSpPr>
              <p:nvPr/>
            </p:nvSpPr>
            <p:spPr bwMode="auto">
              <a:xfrm>
                <a:off x="2586" y="3062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4" y="10"/>
                  </a:cxn>
                  <a:cxn ang="0">
                    <a:pos x="18" y="6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Freeform 164"/>
              <p:cNvSpPr>
                <a:spLocks/>
              </p:cNvSpPr>
              <p:nvPr/>
            </p:nvSpPr>
            <p:spPr bwMode="auto">
              <a:xfrm>
                <a:off x="2617" y="3065"/>
                <a:ext cx="56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54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4"/>
                  </a:cxn>
                  <a:cxn ang="0">
                    <a:pos x="10" y="54"/>
                  </a:cxn>
                  <a:cxn ang="0">
                    <a:pos x="12" y="52"/>
                  </a:cxn>
                  <a:cxn ang="0">
                    <a:pos x="14" y="48"/>
                  </a:cxn>
                  <a:cxn ang="0">
                    <a:pos x="16" y="44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0" y="36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20" y="50"/>
                  </a:cxn>
                  <a:cxn ang="0">
                    <a:pos x="16" y="56"/>
                  </a:cxn>
                  <a:cxn ang="0">
                    <a:pos x="14" y="60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2" y="6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2" y="54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4" y="48"/>
                    </a:lnTo>
                    <a:lnTo>
                      <a:pt x="16" y="4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0" y="22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20" y="50"/>
                    </a:lnTo>
                    <a:lnTo>
                      <a:pt x="16" y="56"/>
                    </a:lnTo>
                    <a:lnTo>
                      <a:pt x="14" y="60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Freeform 165"/>
              <p:cNvSpPr>
                <a:spLocks/>
              </p:cNvSpPr>
              <p:nvPr/>
            </p:nvSpPr>
            <p:spPr bwMode="auto">
              <a:xfrm>
                <a:off x="2707" y="3044"/>
                <a:ext cx="58" cy="76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6" y="48"/>
                  </a:cxn>
                  <a:cxn ang="0">
                    <a:pos x="10" y="52"/>
                  </a:cxn>
                  <a:cxn ang="0">
                    <a:pos x="18" y="56"/>
                  </a:cxn>
                  <a:cxn ang="0">
                    <a:pos x="30" y="56"/>
                  </a:cxn>
                  <a:cxn ang="0">
                    <a:pos x="38" y="50"/>
                  </a:cxn>
                  <a:cxn ang="0">
                    <a:pos x="38" y="42"/>
                  </a:cxn>
                  <a:cxn ang="0">
                    <a:pos x="34" y="38"/>
                  </a:cxn>
                  <a:cxn ang="0">
                    <a:pos x="24" y="34"/>
                  </a:cxn>
                  <a:cxn ang="0">
                    <a:pos x="14" y="30"/>
                  </a:cxn>
                  <a:cxn ang="0">
                    <a:pos x="8" y="24"/>
                  </a:cxn>
                  <a:cxn ang="0">
                    <a:pos x="6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40" y="2"/>
                  </a:cxn>
                  <a:cxn ang="0">
                    <a:pos x="48" y="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42" y="16"/>
                  </a:cxn>
                  <a:cxn ang="0">
                    <a:pos x="40" y="12"/>
                  </a:cxn>
                  <a:cxn ang="0">
                    <a:pos x="38" y="8"/>
                  </a:cxn>
                  <a:cxn ang="0">
                    <a:pos x="30" y="6"/>
                  </a:cxn>
                  <a:cxn ang="0">
                    <a:pos x="22" y="8"/>
                  </a:cxn>
                  <a:cxn ang="0">
                    <a:pos x="14" y="12"/>
                  </a:cxn>
                  <a:cxn ang="0">
                    <a:pos x="14" y="18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30" y="28"/>
                  </a:cxn>
                  <a:cxn ang="0">
                    <a:pos x="38" y="32"/>
                  </a:cxn>
                  <a:cxn ang="0">
                    <a:pos x="44" y="38"/>
                  </a:cxn>
                  <a:cxn ang="0">
                    <a:pos x="46" y="46"/>
                  </a:cxn>
                  <a:cxn ang="0">
                    <a:pos x="42" y="54"/>
                  </a:cxn>
                  <a:cxn ang="0">
                    <a:pos x="34" y="60"/>
                  </a:cxn>
                  <a:cxn ang="0">
                    <a:pos x="22" y="64"/>
                  </a:cxn>
                  <a:cxn ang="0">
                    <a:pos x="10" y="62"/>
                  </a:cxn>
                  <a:cxn ang="0">
                    <a:pos x="2" y="54"/>
                  </a:cxn>
                  <a:cxn ang="0">
                    <a:pos x="0" y="42"/>
                  </a:cxn>
                </a:cxnLst>
                <a:rect l="0" t="0" r="r" b="b"/>
                <a:pathLst>
                  <a:path w="50" h="64">
                    <a:moveTo>
                      <a:pt x="0" y="42"/>
                    </a:moveTo>
                    <a:lnTo>
                      <a:pt x="6" y="42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30" y="56"/>
                    </a:lnTo>
                    <a:lnTo>
                      <a:pt x="34" y="52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0" y="36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48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6" y="30"/>
                    </a:lnTo>
                    <a:lnTo>
                      <a:pt x="38" y="32"/>
                    </a:lnTo>
                    <a:lnTo>
                      <a:pt x="42" y="36"/>
                    </a:lnTo>
                    <a:lnTo>
                      <a:pt x="44" y="38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46" y="50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4" y="60"/>
                    </a:lnTo>
                    <a:lnTo>
                      <a:pt x="28" y="62"/>
                    </a:lnTo>
                    <a:lnTo>
                      <a:pt x="22" y="64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Freeform 166"/>
              <p:cNvSpPr>
                <a:spLocks/>
              </p:cNvSpPr>
              <p:nvPr/>
            </p:nvSpPr>
            <p:spPr bwMode="auto">
              <a:xfrm>
                <a:off x="2765" y="3065"/>
                <a:ext cx="57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54"/>
                  </a:cxn>
                  <a:cxn ang="0">
                    <a:pos x="2" y="56"/>
                  </a:cxn>
                  <a:cxn ang="0">
                    <a:pos x="4" y="56"/>
                  </a:cxn>
                  <a:cxn ang="0">
                    <a:pos x="6" y="54"/>
                  </a:cxn>
                  <a:cxn ang="0">
                    <a:pos x="8" y="54"/>
                  </a:cxn>
                  <a:cxn ang="0">
                    <a:pos x="10" y="52"/>
                  </a:cxn>
                  <a:cxn ang="0">
                    <a:pos x="12" y="48"/>
                  </a:cxn>
                  <a:cxn ang="0">
                    <a:pos x="14" y="44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8" y="22"/>
                  </a:cxn>
                  <a:cxn ang="0">
                    <a:pos x="20" y="28"/>
                  </a:cxn>
                  <a:cxn ang="0">
                    <a:pos x="20" y="36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20" y="50"/>
                  </a:cxn>
                  <a:cxn ang="0">
                    <a:pos x="16" y="56"/>
                  </a:cxn>
                  <a:cxn ang="0">
                    <a:pos x="12" y="60"/>
                  </a:cxn>
                  <a:cxn ang="0">
                    <a:pos x="8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0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12" y="48"/>
                    </a:lnTo>
                    <a:lnTo>
                      <a:pt x="14" y="4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22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20" y="50"/>
                    </a:lnTo>
                    <a:lnTo>
                      <a:pt x="16" y="56"/>
                    </a:lnTo>
                    <a:lnTo>
                      <a:pt x="12" y="60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9" name="Freeform 167"/>
              <p:cNvSpPr>
                <a:spLocks/>
              </p:cNvSpPr>
              <p:nvPr/>
            </p:nvSpPr>
            <p:spPr bwMode="auto">
              <a:xfrm>
                <a:off x="2820" y="3062"/>
                <a:ext cx="47" cy="5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6"/>
                  </a:cxn>
                  <a:cxn ang="0">
                    <a:pos x="30" y="34"/>
                  </a:cxn>
                  <a:cxn ang="0">
                    <a:pos x="28" y="32"/>
                  </a:cxn>
                  <a:cxn ang="0">
                    <a:pos x="28" y="30"/>
                  </a:cxn>
                  <a:cxn ang="0">
                    <a:pos x="24" y="28"/>
                  </a:cxn>
                  <a:cxn ang="0">
                    <a:pos x="20" y="26"/>
                  </a:cxn>
                  <a:cxn ang="0">
                    <a:pos x="14" y="24"/>
                  </a:cxn>
                  <a:cxn ang="0">
                    <a:pos x="12" y="22"/>
                  </a:cxn>
                  <a:cxn ang="0">
                    <a:pos x="8" y="20"/>
                  </a:cxn>
                  <a:cxn ang="0">
                    <a:pos x="8" y="18"/>
                  </a:cxn>
                  <a:cxn ang="0">
                    <a:pos x="6" y="16"/>
                  </a:cxn>
                  <a:cxn ang="0">
                    <a:pos x="6" y="14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30" y="2"/>
                  </a:cxn>
                  <a:cxn ang="0">
                    <a:pos x="36" y="4"/>
                  </a:cxn>
                  <a:cxn ang="0">
                    <a:pos x="38" y="8"/>
                  </a:cxn>
                  <a:cxn ang="0">
                    <a:pos x="40" y="14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22" y="6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8" y="16"/>
                  </a:cxn>
                  <a:cxn ang="0">
                    <a:pos x="22" y="18"/>
                  </a:cxn>
                  <a:cxn ang="0">
                    <a:pos x="28" y="22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6" y="34"/>
                  </a:cxn>
                  <a:cxn ang="0">
                    <a:pos x="36" y="36"/>
                  </a:cxn>
                  <a:cxn ang="0">
                    <a:pos x="34" y="40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0" y="46"/>
                  </a:cxn>
                  <a:cxn ang="0">
                    <a:pos x="4" y="44"/>
                  </a:cxn>
                  <a:cxn ang="0">
                    <a:pos x="2" y="40"/>
                  </a:cxn>
                  <a:cxn ang="0">
                    <a:pos x="0" y="36"/>
                  </a:cxn>
                  <a:cxn ang="0">
                    <a:pos x="0" y="32"/>
                  </a:cxn>
                </a:cxnLst>
                <a:rect l="0" t="0" r="r" b="b"/>
                <a:pathLst>
                  <a:path w="40" h="48">
                    <a:moveTo>
                      <a:pt x="0" y="32"/>
                    </a:moveTo>
                    <a:lnTo>
                      <a:pt x="8" y="30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28"/>
                    </a:lnTo>
                    <a:lnTo>
                      <a:pt x="20" y="26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0" name="Freeform 168"/>
              <p:cNvSpPr>
                <a:spLocks/>
              </p:cNvSpPr>
              <p:nvPr/>
            </p:nvSpPr>
            <p:spPr bwMode="auto">
              <a:xfrm>
                <a:off x="2874" y="3044"/>
                <a:ext cx="26" cy="76"/>
              </a:xfrm>
              <a:custGeom>
                <a:avLst/>
                <a:gdLst/>
                <a:ahLst/>
                <a:cxnLst>
                  <a:cxn ang="0">
                    <a:pos x="14" y="56"/>
                  </a:cxn>
                  <a:cxn ang="0">
                    <a:pos x="14" y="62"/>
                  </a:cxn>
                  <a:cxn ang="0">
                    <a:pos x="10" y="64"/>
                  </a:cxn>
                  <a:cxn ang="0">
                    <a:pos x="8" y="64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6" y="24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0" y="24"/>
                  </a:cxn>
                  <a:cxn ang="0">
                    <a:pos x="12" y="24"/>
                  </a:cxn>
                  <a:cxn ang="0">
                    <a:pos x="8" y="48"/>
                  </a:cxn>
                  <a:cxn ang="0">
                    <a:pos x="6" y="52"/>
                  </a:cxn>
                  <a:cxn ang="0">
                    <a:pos x="6" y="54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56"/>
                  </a:cxn>
                  <a:cxn ang="0">
                    <a:pos x="12" y="56"/>
                  </a:cxn>
                  <a:cxn ang="0">
                    <a:pos x="14" y="56"/>
                  </a:cxn>
                </a:cxnLst>
                <a:rect l="0" t="0" r="r" b="b"/>
                <a:pathLst>
                  <a:path w="22" h="64">
                    <a:moveTo>
                      <a:pt x="14" y="56"/>
                    </a:moveTo>
                    <a:lnTo>
                      <a:pt x="14" y="62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8" y="18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2" y="24"/>
                    </a:lnTo>
                    <a:lnTo>
                      <a:pt x="8" y="48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Freeform 169"/>
              <p:cNvSpPr>
                <a:spLocks noEditPoints="1"/>
              </p:cNvSpPr>
              <p:nvPr/>
            </p:nvSpPr>
            <p:spPr bwMode="auto">
              <a:xfrm>
                <a:off x="2900" y="3062"/>
                <a:ext cx="50" cy="58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6" y="46"/>
                  </a:cxn>
                  <a:cxn ang="0">
                    <a:pos x="18" y="48"/>
                  </a:cxn>
                  <a:cxn ang="0">
                    <a:pos x="14" y="46"/>
                  </a:cxn>
                  <a:cxn ang="0">
                    <a:pos x="10" y="46"/>
                  </a:cxn>
                  <a:cxn ang="0">
                    <a:pos x="6" y="42"/>
                  </a:cxn>
                  <a:cxn ang="0">
                    <a:pos x="2" y="38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0" y="10"/>
                  </a:cxn>
                  <a:cxn ang="0">
                    <a:pos x="42" y="14"/>
                  </a:cxn>
                  <a:cxn ang="0">
                    <a:pos x="42" y="18"/>
                  </a:cxn>
                  <a:cxn ang="0">
                    <a:pos x="42" y="22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10" y="20"/>
                  </a:cxn>
                  <a:cxn ang="0">
                    <a:pos x="34" y="20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</a:cxnLst>
                <a:rect l="0" t="0" r="r" b="b"/>
                <a:pathLst>
                  <a:path w="42" h="48">
                    <a:moveTo>
                      <a:pt x="32" y="32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2"/>
                    </a:lnTo>
                    <a:lnTo>
                      <a:pt x="26" y="46"/>
                    </a:lnTo>
                    <a:lnTo>
                      <a:pt x="18" y="48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10" y="20"/>
                    </a:move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2" name="Freeform 170"/>
              <p:cNvSpPr>
                <a:spLocks/>
              </p:cNvSpPr>
              <p:nvPr/>
            </p:nvSpPr>
            <p:spPr bwMode="auto">
              <a:xfrm>
                <a:off x="2954" y="3062"/>
                <a:ext cx="8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8" y="2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8" y="2"/>
                  </a:cxn>
                  <a:cxn ang="0">
                    <a:pos x="40" y="6"/>
                  </a:cxn>
                  <a:cxn ang="0">
                    <a:pos x="42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6" y="0"/>
                  </a:cxn>
                  <a:cxn ang="0">
                    <a:pos x="62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8" y="10"/>
                  </a:cxn>
                  <a:cxn ang="0">
                    <a:pos x="68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60" y="14"/>
                  </a:cxn>
                  <a:cxn ang="0">
                    <a:pos x="60" y="12"/>
                  </a:cxn>
                  <a:cxn ang="0">
                    <a:pos x="60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4" y="12"/>
                  </a:cxn>
                  <a:cxn ang="0">
                    <a:pos x="42" y="14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4" y="14"/>
                  </a:cxn>
                  <a:cxn ang="0">
                    <a:pos x="34" y="12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4" y="20"/>
                  </a:cxn>
                  <a:cxn ang="0">
                    <a:pos x="12" y="26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8" h="46">
                    <a:moveTo>
                      <a:pt x="0" y="46"/>
                    </a:moveTo>
                    <a:lnTo>
                      <a:pt x="10" y="2"/>
                    </a:lnTo>
                    <a:lnTo>
                      <a:pt x="18" y="2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10"/>
                    </a:lnTo>
                    <a:lnTo>
                      <a:pt x="68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12" y="26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3" name="Freeform 171"/>
              <p:cNvSpPr>
                <a:spLocks/>
              </p:cNvSpPr>
              <p:nvPr/>
            </p:nvSpPr>
            <p:spPr bwMode="auto">
              <a:xfrm>
                <a:off x="3073" y="3044"/>
                <a:ext cx="59" cy="76"/>
              </a:xfrm>
              <a:custGeom>
                <a:avLst/>
                <a:gdLst/>
                <a:ahLst/>
                <a:cxnLst>
                  <a:cxn ang="0">
                    <a:pos x="8" y="42"/>
                  </a:cxn>
                  <a:cxn ang="0">
                    <a:pos x="8" y="48"/>
                  </a:cxn>
                  <a:cxn ang="0">
                    <a:pos x="12" y="52"/>
                  </a:cxn>
                  <a:cxn ang="0">
                    <a:pos x="20" y="56"/>
                  </a:cxn>
                  <a:cxn ang="0">
                    <a:pos x="32" y="56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16" y="30"/>
                  </a:cxn>
                  <a:cxn ang="0">
                    <a:pos x="10" y="24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8" y="2"/>
                  </a:cxn>
                  <a:cxn ang="0">
                    <a:pos x="28" y="0"/>
                  </a:cxn>
                  <a:cxn ang="0">
                    <a:pos x="42" y="2"/>
                  </a:cxn>
                  <a:cxn ang="0">
                    <a:pos x="48" y="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44" y="16"/>
                  </a:cxn>
                  <a:cxn ang="0">
                    <a:pos x="42" y="12"/>
                  </a:cxn>
                  <a:cxn ang="0">
                    <a:pos x="38" y="8"/>
                  </a:cxn>
                  <a:cxn ang="0">
                    <a:pos x="32" y="6"/>
                  </a:cxn>
                  <a:cxn ang="0">
                    <a:pos x="22" y="8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8" y="22"/>
                  </a:cxn>
                  <a:cxn ang="0">
                    <a:pos x="22" y="24"/>
                  </a:cxn>
                  <a:cxn ang="0">
                    <a:pos x="30" y="28"/>
                  </a:cxn>
                  <a:cxn ang="0">
                    <a:pos x="40" y="32"/>
                  </a:cxn>
                  <a:cxn ang="0">
                    <a:pos x="46" y="38"/>
                  </a:cxn>
                  <a:cxn ang="0">
                    <a:pos x="48" y="46"/>
                  </a:cxn>
                  <a:cxn ang="0">
                    <a:pos x="44" y="54"/>
                  </a:cxn>
                  <a:cxn ang="0">
                    <a:pos x="36" y="60"/>
                  </a:cxn>
                  <a:cxn ang="0">
                    <a:pos x="24" y="64"/>
                  </a:cxn>
                  <a:cxn ang="0">
                    <a:pos x="12" y="62"/>
                  </a:cxn>
                  <a:cxn ang="0">
                    <a:pos x="4" y="54"/>
                  </a:cxn>
                  <a:cxn ang="0">
                    <a:pos x="0" y="42"/>
                  </a:cxn>
                </a:cxnLst>
                <a:rect l="0" t="0" r="r" b="b"/>
                <a:pathLst>
                  <a:path w="50" h="64">
                    <a:moveTo>
                      <a:pt x="0" y="42"/>
                    </a:moveTo>
                    <a:lnTo>
                      <a:pt x="8" y="42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28"/>
                    </a:lnTo>
                    <a:lnTo>
                      <a:pt x="36" y="30"/>
                    </a:lnTo>
                    <a:lnTo>
                      <a:pt x="40" y="32"/>
                    </a:lnTo>
                    <a:lnTo>
                      <a:pt x="44" y="36"/>
                    </a:lnTo>
                    <a:lnTo>
                      <a:pt x="46" y="38"/>
                    </a:lnTo>
                    <a:lnTo>
                      <a:pt x="46" y="42"/>
                    </a:lnTo>
                    <a:lnTo>
                      <a:pt x="48" y="46"/>
                    </a:lnTo>
                    <a:lnTo>
                      <a:pt x="46" y="50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4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Freeform 172"/>
              <p:cNvSpPr>
                <a:spLocks noEditPoints="1"/>
              </p:cNvSpPr>
              <p:nvPr/>
            </p:nvSpPr>
            <p:spPr bwMode="auto">
              <a:xfrm>
                <a:off x="3136" y="3044"/>
                <a:ext cx="24" cy="73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18" y="8"/>
                  </a:cxn>
                  <a:cxn ang="0">
                    <a:pos x="10" y="8"/>
                  </a:cxn>
                  <a:cxn ang="0">
                    <a:pos x="0" y="62"/>
                  </a:cxn>
                  <a:cxn ang="0">
                    <a:pos x="8" y="18"/>
                  </a:cxn>
                  <a:cxn ang="0">
                    <a:pos x="16" y="18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20" h="62">
                    <a:moveTo>
                      <a:pt x="10" y="8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18" y="8"/>
                    </a:lnTo>
                    <a:lnTo>
                      <a:pt x="10" y="8"/>
                    </a:lnTo>
                    <a:close/>
                    <a:moveTo>
                      <a:pt x="0" y="62"/>
                    </a:moveTo>
                    <a:lnTo>
                      <a:pt x="8" y="18"/>
                    </a:lnTo>
                    <a:lnTo>
                      <a:pt x="16" y="18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5" name="Freeform 173"/>
              <p:cNvSpPr>
                <a:spLocks/>
              </p:cNvSpPr>
              <p:nvPr/>
            </p:nvSpPr>
            <p:spPr bwMode="auto">
              <a:xfrm>
                <a:off x="3157" y="3062"/>
                <a:ext cx="81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8" y="2"/>
                  </a:cxn>
                  <a:cxn ang="0">
                    <a:pos x="40" y="6"/>
                  </a:cxn>
                  <a:cxn ang="0">
                    <a:pos x="40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6" y="0"/>
                  </a:cxn>
                  <a:cxn ang="0">
                    <a:pos x="60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8" y="10"/>
                  </a:cxn>
                  <a:cxn ang="0">
                    <a:pos x="66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60" y="14"/>
                  </a:cxn>
                  <a:cxn ang="0">
                    <a:pos x="60" y="12"/>
                  </a:cxn>
                  <a:cxn ang="0">
                    <a:pos x="60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4" y="12"/>
                  </a:cxn>
                  <a:cxn ang="0">
                    <a:pos x="42" y="14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4" y="14"/>
                  </a:cxn>
                  <a:cxn ang="0">
                    <a:pos x="34" y="12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4" y="20"/>
                  </a:cxn>
                  <a:cxn ang="0">
                    <a:pos x="12" y="26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8" h="46">
                    <a:moveTo>
                      <a:pt x="0" y="46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10"/>
                    </a:lnTo>
                    <a:lnTo>
                      <a:pt x="66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12" y="26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6" name="Freeform 174"/>
              <p:cNvSpPr>
                <a:spLocks/>
              </p:cNvSpPr>
              <p:nvPr/>
            </p:nvSpPr>
            <p:spPr bwMode="auto">
              <a:xfrm>
                <a:off x="3245" y="3065"/>
                <a:ext cx="50" cy="5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2" y="42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4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8" y="28"/>
                  </a:cxn>
                  <a:cxn ang="0">
                    <a:pos x="8" y="32"/>
                  </a:cxn>
                  <a:cxn ang="0">
                    <a:pos x="8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2" y="36"/>
                  </a:cxn>
                  <a:cxn ang="0">
                    <a:pos x="26" y="34"/>
                  </a:cxn>
                  <a:cxn ang="0">
                    <a:pos x="28" y="30"/>
                  </a:cxn>
                  <a:cxn ang="0">
                    <a:pos x="28" y="26"/>
                  </a:cxn>
                  <a:cxn ang="0">
                    <a:pos x="30" y="24"/>
                  </a:cxn>
                  <a:cxn ang="0">
                    <a:pos x="30" y="18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32" y="44"/>
                  </a:cxn>
                  <a:cxn ang="0">
                    <a:pos x="26" y="44"/>
                  </a:cxn>
                  <a:cxn ang="0">
                    <a:pos x="28" y="36"/>
                  </a:cxn>
                </a:cxnLst>
                <a:rect l="0" t="0" r="r" b="b"/>
                <a:pathLst>
                  <a:path w="42" h="46">
                    <a:moveTo>
                      <a:pt x="28" y="36"/>
                    </a:moveTo>
                    <a:lnTo>
                      <a:pt x="22" y="42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6" y="34"/>
                    </a:lnTo>
                    <a:lnTo>
                      <a:pt x="28" y="30"/>
                    </a:lnTo>
                    <a:lnTo>
                      <a:pt x="28" y="26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32" y="44"/>
                    </a:lnTo>
                    <a:lnTo>
                      <a:pt x="26" y="44"/>
                    </a:lnTo>
                    <a:lnTo>
                      <a:pt x="2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" name="Freeform 175"/>
              <p:cNvSpPr>
                <a:spLocks/>
              </p:cNvSpPr>
              <p:nvPr/>
            </p:nvSpPr>
            <p:spPr bwMode="auto">
              <a:xfrm>
                <a:off x="3299" y="3044"/>
                <a:ext cx="24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20" h="62">
                    <a:moveTo>
                      <a:pt x="0" y="62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" name="Freeform 176"/>
              <p:cNvSpPr>
                <a:spLocks noEditPoints="1"/>
              </p:cNvSpPr>
              <p:nvPr/>
            </p:nvSpPr>
            <p:spPr bwMode="auto">
              <a:xfrm>
                <a:off x="3323" y="3062"/>
                <a:ext cx="47" cy="58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18" y="46"/>
                  </a:cxn>
                  <a:cxn ang="0">
                    <a:pos x="8" y="46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8" y="22"/>
                  </a:cxn>
                  <a:cxn ang="0">
                    <a:pos x="16" y="20"/>
                  </a:cxn>
                  <a:cxn ang="0">
                    <a:pos x="28" y="20"/>
                  </a:cxn>
                  <a:cxn ang="0">
                    <a:pos x="34" y="16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4" y="14"/>
                  </a:cxn>
                  <a:cxn ang="0">
                    <a:pos x="12" y="4"/>
                  </a:cxn>
                  <a:cxn ang="0">
                    <a:pos x="24" y="0"/>
                  </a:cxn>
                  <a:cxn ang="0">
                    <a:pos x="36" y="4"/>
                  </a:cxn>
                  <a:cxn ang="0">
                    <a:pos x="40" y="12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36" y="42"/>
                  </a:cxn>
                  <a:cxn ang="0">
                    <a:pos x="30" y="46"/>
                  </a:cxn>
                  <a:cxn ang="0">
                    <a:pos x="28" y="40"/>
                  </a:cxn>
                  <a:cxn ang="0">
                    <a:pos x="30" y="24"/>
                  </a:cxn>
                  <a:cxn ang="0">
                    <a:pos x="26" y="24"/>
                  </a:cxn>
                  <a:cxn ang="0">
                    <a:pos x="16" y="26"/>
                  </a:cxn>
                  <a:cxn ang="0">
                    <a:pos x="10" y="28"/>
                  </a:cxn>
                  <a:cxn ang="0">
                    <a:pos x="8" y="32"/>
                  </a:cxn>
                  <a:cxn ang="0">
                    <a:pos x="8" y="36"/>
                  </a:cxn>
                  <a:cxn ang="0">
                    <a:pos x="12" y="40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30" y="30"/>
                  </a:cxn>
                </a:cxnLst>
                <a:rect l="0" t="0" r="r" b="b"/>
                <a:pathLst>
                  <a:path w="40" h="48">
                    <a:moveTo>
                      <a:pt x="28" y="40"/>
                    </a:moveTo>
                    <a:lnTo>
                      <a:pt x="24" y="44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0" y="20"/>
                    </a:lnTo>
                    <a:lnTo>
                      <a:pt x="38" y="32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6" y="46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28" y="40"/>
                    </a:lnTo>
                    <a:close/>
                    <a:moveTo>
                      <a:pt x="32" y="24"/>
                    </a:move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" name="Freeform 177"/>
              <p:cNvSpPr>
                <a:spLocks/>
              </p:cNvSpPr>
              <p:nvPr/>
            </p:nvSpPr>
            <p:spPr bwMode="auto">
              <a:xfrm>
                <a:off x="3380" y="3044"/>
                <a:ext cx="28" cy="76"/>
              </a:xfrm>
              <a:custGeom>
                <a:avLst/>
                <a:gdLst/>
                <a:ahLst/>
                <a:cxnLst>
                  <a:cxn ang="0">
                    <a:pos x="16" y="56"/>
                  </a:cxn>
                  <a:cxn ang="0">
                    <a:pos x="14" y="62"/>
                  </a:cxn>
                  <a:cxn ang="0">
                    <a:pos x="12" y="64"/>
                  </a:cxn>
                  <a:cxn ang="0">
                    <a:pos x="8" y="64"/>
                  </a:cxn>
                  <a:cxn ang="0">
                    <a:pos x="6" y="62"/>
                  </a:cxn>
                  <a:cxn ang="0">
                    <a:pos x="2" y="62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0" y="54"/>
                  </a:cxn>
                  <a:cxn ang="0">
                    <a:pos x="2" y="50"/>
                  </a:cxn>
                  <a:cxn ang="0">
                    <a:pos x="6" y="24"/>
                  </a:cxn>
                  <a:cxn ang="0">
                    <a:pos x="2" y="24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10" y="6"/>
                  </a:cxn>
                  <a:cxn ang="0">
                    <a:pos x="20" y="0"/>
                  </a:cxn>
                  <a:cxn ang="0">
                    <a:pos x="16" y="18"/>
                  </a:cxn>
                  <a:cxn ang="0">
                    <a:pos x="24" y="18"/>
                  </a:cxn>
                  <a:cxn ang="0">
                    <a:pos x="22" y="24"/>
                  </a:cxn>
                  <a:cxn ang="0">
                    <a:pos x="14" y="24"/>
                  </a:cxn>
                  <a:cxn ang="0">
                    <a:pos x="8" y="48"/>
                  </a:cxn>
                  <a:cxn ang="0">
                    <a:pos x="8" y="52"/>
                  </a:cxn>
                  <a:cxn ang="0">
                    <a:pos x="8" y="5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56"/>
                  </a:cxn>
                  <a:cxn ang="0">
                    <a:pos x="12" y="56"/>
                  </a:cxn>
                  <a:cxn ang="0">
                    <a:pos x="14" y="56"/>
                  </a:cxn>
                  <a:cxn ang="0">
                    <a:pos x="16" y="56"/>
                  </a:cxn>
                </a:cxnLst>
                <a:rect l="0" t="0" r="r" b="b"/>
                <a:pathLst>
                  <a:path w="24" h="64">
                    <a:moveTo>
                      <a:pt x="16" y="56"/>
                    </a:moveTo>
                    <a:lnTo>
                      <a:pt x="14" y="62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0" y="6"/>
                    </a:lnTo>
                    <a:lnTo>
                      <a:pt x="20" y="0"/>
                    </a:lnTo>
                    <a:lnTo>
                      <a:pt x="16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4" y="2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0" name="Freeform 178"/>
              <p:cNvSpPr>
                <a:spLocks noEditPoints="1"/>
              </p:cNvSpPr>
              <p:nvPr/>
            </p:nvSpPr>
            <p:spPr bwMode="auto">
              <a:xfrm>
                <a:off x="3408" y="3062"/>
                <a:ext cx="50" cy="5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10"/>
                  </a:cxn>
                  <a:cxn ang="0">
                    <a:pos x="40" y="14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8" y="34"/>
                  </a:cxn>
                  <a:cxn ang="0">
                    <a:pos x="34" y="40"/>
                  </a:cxn>
                  <a:cxn ang="0">
                    <a:pos x="30" y="44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2" y="46"/>
                  </a:cxn>
                  <a:cxn ang="0">
                    <a:pos x="8" y="46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0"/>
                  </a:cxn>
                  <a:cxn ang="0">
                    <a:pos x="24" y="38"/>
                  </a:cxn>
                  <a:cxn ang="0">
                    <a:pos x="28" y="38"/>
                  </a:cxn>
                  <a:cxn ang="0">
                    <a:pos x="28" y="34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2" y="28"/>
                  </a:cxn>
                  <a:cxn ang="0">
                    <a:pos x="34" y="24"/>
                  </a:cxn>
                  <a:cxn ang="0">
                    <a:pos x="34" y="20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8" y="28"/>
                  </a:cxn>
                </a:cxnLst>
                <a:rect l="0" t="0" r="r" b="b"/>
                <a:pathLst>
                  <a:path w="42" h="48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20"/>
                    </a:lnTo>
                    <a:lnTo>
                      <a:pt x="40" y="26"/>
                    </a:lnTo>
                    <a:lnTo>
                      <a:pt x="38" y="34"/>
                    </a:lnTo>
                    <a:lnTo>
                      <a:pt x="34" y="40"/>
                    </a:lnTo>
                    <a:lnTo>
                      <a:pt x="30" y="44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close/>
                    <a:moveTo>
                      <a:pt x="8" y="28"/>
                    </a:move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4" y="24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1" name="Freeform 179"/>
              <p:cNvSpPr>
                <a:spLocks/>
              </p:cNvSpPr>
              <p:nvPr/>
            </p:nvSpPr>
            <p:spPr bwMode="auto">
              <a:xfrm>
                <a:off x="3462" y="3062"/>
                <a:ext cx="41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2"/>
                  </a:cxn>
                  <a:cxn ang="0">
                    <a:pos x="16" y="2"/>
                  </a:cxn>
                  <a:cxn ang="0">
                    <a:pos x="14" y="10"/>
                  </a:cxn>
                  <a:cxn ang="0">
                    <a:pos x="18" y="6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12" y="22"/>
                  </a:cxn>
                  <a:cxn ang="0">
                    <a:pos x="10" y="28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8" y="2"/>
                    </a:lnTo>
                    <a:lnTo>
                      <a:pt x="16" y="2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2" name="Rectangle 180"/>
              <p:cNvSpPr>
                <a:spLocks noChangeArrowheads="1"/>
              </p:cNvSpPr>
              <p:nvPr/>
            </p:nvSpPr>
            <p:spPr bwMode="auto">
              <a:xfrm>
                <a:off x="1631" y="3426"/>
                <a:ext cx="9" cy="7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3" name="Freeform 181"/>
              <p:cNvSpPr>
                <a:spLocks/>
              </p:cNvSpPr>
              <p:nvPr/>
            </p:nvSpPr>
            <p:spPr bwMode="auto">
              <a:xfrm>
                <a:off x="1657" y="3445"/>
                <a:ext cx="42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8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10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4" name="Freeform 182"/>
              <p:cNvSpPr>
                <a:spLocks/>
              </p:cNvSpPr>
              <p:nvPr/>
            </p:nvSpPr>
            <p:spPr bwMode="auto">
              <a:xfrm>
                <a:off x="1709" y="3429"/>
                <a:ext cx="26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5" name="Freeform 183"/>
              <p:cNvSpPr>
                <a:spLocks noEditPoints="1"/>
              </p:cNvSpPr>
              <p:nvPr/>
            </p:nvSpPr>
            <p:spPr bwMode="auto">
              <a:xfrm>
                <a:off x="1740" y="3445"/>
                <a:ext cx="47" cy="57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" name="Freeform 184"/>
              <p:cNvSpPr>
                <a:spLocks/>
              </p:cNvSpPr>
              <p:nvPr/>
            </p:nvSpPr>
            <p:spPr bwMode="auto">
              <a:xfrm>
                <a:off x="1798" y="3445"/>
                <a:ext cx="29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" name="Freeform 185"/>
              <p:cNvSpPr>
                <a:spLocks/>
              </p:cNvSpPr>
              <p:nvPr/>
            </p:nvSpPr>
            <p:spPr bwMode="auto">
              <a:xfrm>
                <a:off x="1829" y="3445"/>
                <a:ext cx="48" cy="57"/>
              </a:xfrm>
              <a:custGeom>
                <a:avLst/>
                <a:gdLst/>
                <a:ahLst/>
                <a:cxnLst>
                  <a:cxn ang="0">
                    <a:pos x="32" y="30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2" y="30"/>
                  </a:cxn>
                </a:cxnLst>
                <a:rect l="0" t="0" r="r" b="b"/>
                <a:pathLst>
                  <a:path w="40" h="48">
                    <a:moveTo>
                      <a:pt x="32" y="30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" name="Freeform 186"/>
              <p:cNvSpPr>
                <a:spLocks noEditPoints="1"/>
              </p:cNvSpPr>
              <p:nvPr/>
            </p:nvSpPr>
            <p:spPr bwMode="auto">
              <a:xfrm>
                <a:off x="1881" y="3445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9" name="Freeform 187"/>
              <p:cNvSpPr>
                <a:spLocks/>
              </p:cNvSpPr>
              <p:nvPr/>
            </p:nvSpPr>
            <p:spPr bwMode="auto">
              <a:xfrm>
                <a:off x="1940" y="3445"/>
                <a:ext cx="43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0" name="Freeform 188"/>
              <p:cNvSpPr>
                <a:spLocks/>
              </p:cNvSpPr>
              <p:nvPr/>
            </p:nvSpPr>
            <p:spPr bwMode="auto">
              <a:xfrm>
                <a:off x="1998" y="3445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4"/>
                  </a:cxn>
                  <a:cxn ang="0">
                    <a:pos x="34" y="18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1" name="Freeform 189"/>
              <p:cNvSpPr>
                <a:spLocks noEditPoints="1"/>
              </p:cNvSpPr>
              <p:nvPr/>
            </p:nvSpPr>
            <p:spPr bwMode="auto">
              <a:xfrm>
                <a:off x="2050" y="3445"/>
                <a:ext cx="49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2" name="Freeform 190"/>
              <p:cNvSpPr>
                <a:spLocks/>
              </p:cNvSpPr>
              <p:nvPr/>
            </p:nvSpPr>
            <p:spPr bwMode="auto">
              <a:xfrm>
                <a:off x="2106" y="3445"/>
                <a:ext cx="47" cy="57"/>
              </a:xfrm>
              <a:custGeom>
                <a:avLst/>
                <a:gdLst/>
                <a:ahLst/>
                <a:cxnLst>
                  <a:cxn ang="0">
                    <a:pos x="32" y="30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2" y="30"/>
                  </a:cxn>
                </a:cxnLst>
                <a:rect l="0" t="0" r="r" b="b"/>
                <a:pathLst>
                  <a:path w="40" h="48">
                    <a:moveTo>
                      <a:pt x="32" y="30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3" name="Freeform 191"/>
              <p:cNvSpPr>
                <a:spLocks/>
              </p:cNvSpPr>
              <p:nvPr/>
            </p:nvSpPr>
            <p:spPr bwMode="auto">
              <a:xfrm>
                <a:off x="2156" y="3429"/>
                <a:ext cx="26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" name="Freeform 192"/>
              <p:cNvSpPr>
                <a:spLocks noEditPoints="1"/>
              </p:cNvSpPr>
              <p:nvPr/>
            </p:nvSpPr>
            <p:spPr bwMode="auto">
              <a:xfrm>
                <a:off x="2189" y="3426"/>
                <a:ext cx="9" cy="7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62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  <a:moveTo>
                      <a:pt x="0" y="62"/>
                    </a:moveTo>
                    <a:lnTo>
                      <a:pt x="0" y="18"/>
                    </a:lnTo>
                    <a:lnTo>
                      <a:pt x="8" y="1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5" name="Freeform 193"/>
              <p:cNvSpPr>
                <a:spLocks noEditPoints="1"/>
              </p:cNvSpPr>
              <p:nvPr/>
            </p:nvSpPr>
            <p:spPr bwMode="auto">
              <a:xfrm>
                <a:off x="2208" y="3445"/>
                <a:ext cx="49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6" y="42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0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6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</a:cxnLst>
                <a:rect l="0" t="0" r="r" b="b"/>
                <a:pathLst>
                  <a:path w="42" h="48">
                    <a:moveTo>
                      <a:pt x="0" y="24"/>
                    </a:moveTo>
                    <a:lnTo>
                      <a:pt x="2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10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4" y="24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6" name="Freeform 194"/>
              <p:cNvSpPr>
                <a:spLocks/>
              </p:cNvSpPr>
              <p:nvPr/>
            </p:nvSpPr>
            <p:spPr bwMode="auto">
              <a:xfrm>
                <a:off x="2269" y="3445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4"/>
                  </a:cxn>
                  <a:cxn ang="0">
                    <a:pos x="34" y="18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" name="Freeform 195"/>
              <p:cNvSpPr>
                <a:spLocks/>
              </p:cNvSpPr>
              <p:nvPr/>
            </p:nvSpPr>
            <p:spPr bwMode="auto">
              <a:xfrm>
                <a:off x="3758" y="2862"/>
                <a:ext cx="80" cy="8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0" y="52"/>
                  </a:cxn>
                  <a:cxn ang="0">
                    <a:pos x="32" y="58"/>
                  </a:cxn>
                  <a:cxn ang="0">
                    <a:pos x="34" y="62"/>
                  </a:cxn>
                  <a:cxn ang="0">
                    <a:pos x="34" y="56"/>
                  </a:cxn>
                  <a:cxn ang="0">
                    <a:pos x="38" y="50"/>
                  </a:cxn>
                  <a:cxn ang="0">
                    <a:pos x="52" y="0"/>
                  </a:cxn>
                  <a:cxn ang="0">
                    <a:pos x="68" y="0"/>
                  </a:cxn>
                  <a:cxn ang="0">
                    <a:pos x="68" y="72"/>
                  </a:cxn>
                  <a:cxn ang="0">
                    <a:pos x="58" y="72"/>
                  </a:cxn>
                  <a:cxn ang="0">
                    <a:pos x="58" y="10"/>
                  </a:cxn>
                  <a:cxn ang="0">
                    <a:pos x="38" y="72"/>
                  </a:cxn>
                  <a:cxn ang="0">
                    <a:pos x="28" y="72"/>
                  </a:cxn>
                  <a:cxn ang="0">
                    <a:pos x="8" y="10"/>
                  </a:cxn>
                  <a:cxn ang="0">
                    <a:pos x="8" y="72"/>
                  </a:cxn>
                  <a:cxn ang="0">
                    <a:pos x="0" y="72"/>
                  </a:cxn>
                </a:cxnLst>
                <a:rect l="0" t="0" r="r" b="b"/>
                <a:pathLst>
                  <a:path w="68" h="72">
                    <a:moveTo>
                      <a:pt x="0" y="7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30" y="52"/>
                    </a:lnTo>
                    <a:lnTo>
                      <a:pt x="32" y="58"/>
                    </a:lnTo>
                    <a:lnTo>
                      <a:pt x="34" y="62"/>
                    </a:lnTo>
                    <a:lnTo>
                      <a:pt x="34" y="56"/>
                    </a:lnTo>
                    <a:lnTo>
                      <a:pt x="38" y="50"/>
                    </a:lnTo>
                    <a:lnTo>
                      <a:pt x="52" y="0"/>
                    </a:lnTo>
                    <a:lnTo>
                      <a:pt x="68" y="0"/>
                    </a:lnTo>
                    <a:lnTo>
                      <a:pt x="68" y="72"/>
                    </a:lnTo>
                    <a:lnTo>
                      <a:pt x="58" y="72"/>
                    </a:lnTo>
                    <a:lnTo>
                      <a:pt x="58" y="10"/>
                    </a:lnTo>
                    <a:lnTo>
                      <a:pt x="38" y="72"/>
                    </a:lnTo>
                    <a:lnTo>
                      <a:pt x="28" y="72"/>
                    </a:lnTo>
                    <a:lnTo>
                      <a:pt x="8" y="10"/>
                    </a:lnTo>
                    <a:lnTo>
                      <a:pt x="8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8" name="Freeform 196"/>
              <p:cNvSpPr>
                <a:spLocks/>
              </p:cNvSpPr>
              <p:nvPr/>
            </p:nvSpPr>
            <p:spPr bwMode="auto">
              <a:xfrm>
                <a:off x="3543" y="3284"/>
                <a:ext cx="66" cy="90"/>
              </a:xfrm>
              <a:custGeom>
                <a:avLst/>
                <a:gdLst/>
                <a:ahLst/>
                <a:cxnLst>
                  <a:cxn ang="0">
                    <a:pos x="8" y="50"/>
                  </a:cxn>
                  <a:cxn ang="0">
                    <a:pos x="12" y="58"/>
                  </a:cxn>
                  <a:cxn ang="0">
                    <a:pos x="18" y="64"/>
                  </a:cxn>
                  <a:cxn ang="0">
                    <a:pos x="30" y="68"/>
                  </a:cxn>
                  <a:cxn ang="0">
                    <a:pos x="38" y="66"/>
                  </a:cxn>
                  <a:cxn ang="0">
                    <a:pos x="44" y="60"/>
                  </a:cxn>
                  <a:cxn ang="0">
                    <a:pos x="46" y="54"/>
                  </a:cxn>
                  <a:cxn ang="0">
                    <a:pos x="44" y="48"/>
                  </a:cxn>
                  <a:cxn ang="0">
                    <a:pos x="38" y="44"/>
                  </a:cxn>
                  <a:cxn ang="0">
                    <a:pos x="26" y="42"/>
                  </a:cxn>
                  <a:cxn ang="0">
                    <a:pos x="12" y="36"/>
                  </a:cxn>
                  <a:cxn ang="0">
                    <a:pos x="4" y="30"/>
                  </a:cxn>
                  <a:cxn ang="0">
                    <a:pos x="2" y="20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42" y="4"/>
                  </a:cxn>
                  <a:cxn ang="0">
                    <a:pos x="50" y="12"/>
                  </a:cxn>
                  <a:cxn ang="0">
                    <a:pos x="54" y="22"/>
                  </a:cxn>
                  <a:cxn ang="0">
                    <a:pos x="42" y="18"/>
                  </a:cxn>
                  <a:cxn ang="0">
                    <a:pos x="34" y="10"/>
                  </a:cxn>
                  <a:cxn ang="0">
                    <a:pos x="20" y="10"/>
                  </a:cxn>
                  <a:cxn ang="0">
                    <a:pos x="12" y="16"/>
                  </a:cxn>
                  <a:cxn ang="0">
                    <a:pos x="12" y="24"/>
                  </a:cxn>
                  <a:cxn ang="0">
                    <a:pos x="18" y="28"/>
                  </a:cxn>
                  <a:cxn ang="0">
                    <a:pos x="28" y="32"/>
                  </a:cxn>
                  <a:cxn ang="0">
                    <a:pos x="44" y="36"/>
                  </a:cxn>
                  <a:cxn ang="0">
                    <a:pos x="52" y="44"/>
                  </a:cxn>
                  <a:cxn ang="0">
                    <a:pos x="56" y="54"/>
                  </a:cxn>
                  <a:cxn ang="0">
                    <a:pos x="52" y="64"/>
                  </a:cxn>
                  <a:cxn ang="0">
                    <a:pos x="44" y="72"/>
                  </a:cxn>
                  <a:cxn ang="0">
                    <a:pos x="30" y="76"/>
                  </a:cxn>
                  <a:cxn ang="0">
                    <a:pos x="14" y="72"/>
                  </a:cxn>
                  <a:cxn ang="0">
                    <a:pos x="4" y="64"/>
                  </a:cxn>
                  <a:cxn ang="0">
                    <a:pos x="0" y="50"/>
                  </a:cxn>
                </a:cxnLst>
                <a:rect l="0" t="0" r="r" b="b"/>
                <a:pathLst>
                  <a:path w="56" h="76">
                    <a:moveTo>
                      <a:pt x="0" y="50"/>
                    </a:moveTo>
                    <a:lnTo>
                      <a:pt x="8" y="50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4" y="66"/>
                    </a:lnTo>
                    <a:lnTo>
                      <a:pt x="30" y="68"/>
                    </a:lnTo>
                    <a:lnTo>
                      <a:pt x="34" y="66"/>
                    </a:lnTo>
                    <a:lnTo>
                      <a:pt x="38" y="66"/>
                    </a:lnTo>
                    <a:lnTo>
                      <a:pt x="42" y="64"/>
                    </a:lnTo>
                    <a:lnTo>
                      <a:pt x="44" y="60"/>
                    </a:lnTo>
                    <a:lnTo>
                      <a:pt x="46" y="58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4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26" y="42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2" y="16"/>
                    </a:lnTo>
                    <a:lnTo>
                      <a:pt x="54" y="22"/>
                    </a:lnTo>
                    <a:lnTo>
                      <a:pt x="44" y="22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4" y="10"/>
                    </a:lnTo>
                    <a:lnTo>
                      <a:pt x="28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8" y="32"/>
                    </a:lnTo>
                    <a:lnTo>
                      <a:pt x="38" y="34"/>
                    </a:lnTo>
                    <a:lnTo>
                      <a:pt x="44" y="36"/>
                    </a:lnTo>
                    <a:lnTo>
                      <a:pt x="50" y="40"/>
                    </a:lnTo>
                    <a:lnTo>
                      <a:pt x="52" y="44"/>
                    </a:lnTo>
                    <a:lnTo>
                      <a:pt x="56" y="48"/>
                    </a:lnTo>
                    <a:lnTo>
                      <a:pt x="56" y="54"/>
                    </a:lnTo>
                    <a:lnTo>
                      <a:pt x="56" y="60"/>
                    </a:lnTo>
                    <a:lnTo>
                      <a:pt x="52" y="64"/>
                    </a:lnTo>
                    <a:lnTo>
                      <a:pt x="48" y="70"/>
                    </a:lnTo>
                    <a:lnTo>
                      <a:pt x="44" y="72"/>
                    </a:lnTo>
                    <a:lnTo>
                      <a:pt x="36" y="74"/>
                    </a:lnTo>
                    <a:lnTo>
                      <a:pt x="30" y="76"/>
                    </a:lnTo>
                    <a:lnTo>
                      <a:pt x="20" y="74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9" name="Rectangle 197"/>
              <p:cNvSpPr>
                <a:spLocks noChangeArrowheads="1"/>
              </p:cNvSpPr>
              <p:nvPr/>
            </p:nvSpPr>
            <p:spPr bwMode="auto">
              <a:xfrm>
                <a:off x="4015" y="3287"/>
                <a:ext cx="10" cy="8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5" name="134 CuadroTexto"/>
            <p:cNvSpPr txBox="1"/>
            <p:nvPr/>
          </p:nvSpPr>
          <p:spPr>
            <a:xfrm>
              <a:off x="3727709" y="1196547"/>
              <a:ext cx="698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000000"/>
                  </a:solidFill>
                  <a:latin typeface="Calibri" pitchFamily="34" charset="0"/>
                </a:rPr>
                <a:t>T2</a:t>
              </a:r>
              <a:endParaRPr lang="es-E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9" grpId="0" uiExpand="1">
        <p:bldSub>
          <a:bldChart bld="series" animBg="0"/>
        </p:bldSub>
      </p:bldGraphic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Simulating  thousand-node Networks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10 Gráfico"/>
          <p:cNvGraphicFramePr/>
          <p:nvPr/>
        </p:nvGraphicFramePr>
        <p:xfrm>
          <a:off x="1065809" y="1555667"/>
          <a:ext cx="6843156" cy="377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90005" y="956930"/>
            <a:ext cx="879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12-Core (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Xeon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E5645) server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with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54GBytes of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main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memory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s-E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2196935" y="4529219"/>
            <a:ext cx="605641" cy="274320"/>
            <a:chOff x="902525" y="2059152"/>
            <a:chExt cx="605641" cy="274320"/>
          </a:xfrm>
        </p:grpSpPr>
        <p:sp>
          <p:nvSpPr>
            <p:cNvPr id="17" name="16 Rectángulo redondeado"/>
            <p:cNvSpPr/>
            <p:nvPr/>
          </p:nvSpPr>
          <p:spPr bwMode="auto">
            <a:xfrm>
              <a:off x="902525" y="2059152"/>
              <a:ext cx="570015" cy="274320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14400" y="2066306"/>
              <a:ext cx="5937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latin typeface="Calibri" pitchFamily="34" charset="0"/>
                </a:rPr>
                <a:t>1.5GB</a:t>
              </a:r>
              <a:endParaRPr lang="es-ES" sz="1050" b="1" dirty="0">
                <a:latin typeface="Calibri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634342" y="4349110"/>
            <a:ext cx="605641" cy="274320"/>
            <a:chOff x="902525" y="2059152"/>
            <a:chExt cx="605641" cy="274320"/>
          </a:xfrm>
        </p:grpSpPr>
        <p:sp>
          <p:nvSpPr>
            <p:cNvPr id="20" name="19 Rectángulo redondeado"/>
            <p:cNvSpPr/>
            <p:nvPr/>
          </p:nvSpPr>
          <p:spPr bwMode="auto">
            <a:xfrm>
              <a:off x="902525" y="2059152"/>
              <a:ext cx="570015" cy="274320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914400" y="2066306"/>
              <a:ext cx="5937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latin typeface="Calibri" pitchFamily="34" charset="0"/>
                </a:rPr>
                <a:t>5.5GB</a:t>
              </a:r>
              <a:endParaRPr lang="es-ES" sz="1050" b="1" dirty="0">
                <a:latin typeface="Calibri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738748" y="4289733"/>
            <a:ext cx="605641" cy="274320"/>
            <a:chOff x="902525" y="2059152"/>
            <a:chExt cx="605641" cy="274320"/>
          </a:xfrm>
        </p:grpSpPr>
        <p:sp>
          <p:nvSpPr>
            <p:cNvPr id="23" name="22 Rectángulo redondeado"/>
            <p:cNvSpPr/>
            <p:nvPr/>
          </p:nvSpPr>
          <p:spPr bwMode="auto">
            <a:xfrm>
              <a:off x="902525" y="2059152"/>
              <a:ext cx="570015" cy="274320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4400" y="2066306"/>
              <a:ext cx="5937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latin typeface="Calibri" pitchFamily="34" charset="0"/>
                </a:rPr>
                <a:t>12GB</a:t>
              </a:r>
              <a:endParaRPr lang="es-ES" sz="1050" b="1" dirty="0">
                <a:latin typeface="Calibri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368140" y="4123479"/>
            <a:ext cx="605641" cy="274320"/>
            <a:chOff x="902525" y="2059152"/>
            <a:chExt cx="605641" cy="274320"/>
          </a:xfrm>
        </p:grpSpPr>
        <p:sp>
          <p:nvSpPr>
            <p:cNvPr id="26" name="25 Rectángulo redondeado"/>
            <p:cNvSpPr/>
            <p:nvPr/>
          </p:nvSpPr>
          <p:spPr bwMode="auto">
            <a:xfrm>
              <a:off x="902525" y="2059152"/>
              <a:ext cx="570015" cy="274320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914400" y="2066306"/>
              <a:ext cx="5937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latin typeface="Calibri" pitchFamily="34" charset="0"/>
                </a:rPr>
                <a:t>24GB</a:t>
              </a:r>
              <a:endParaRPr lang="es-ES" sz="1050" b="1" dirty="0">
                <a:latin typeface="Calibri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950031" y="3790969"/>
            <a:ext cx="605641" cy="274320"/>
            <a:chOff x="902525" y="2059152"/>
            <a:chExt cx="605641" cy="274320"/>
          </a:xfrm>
        </p:grpSpPr>
        <p:sp>
          <p:nvSpPr>
            <p:cNvPr id="29" name="28 Rectángulo redondeado"/>
            <p:cNvSpPr/>
            <p:nvPr/>
          </p:nvSpPr>
          <p:spPr bwMode="auto">
            <a:xfrm>
              <a:off x="902525" y="2059152"/>
              <a:ext cx="570015" cy="274320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914400" y="2066306"/>
              <a:ext cx="5937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latin typeface="Calibri" pitchFamily="34" charset="0"/>
                </a:rPr>
                <a:t>49GB</a:t>
              </a:r>
              <a:endParaRPr lang="es-ES" sz="1050" b="1" dirty="0">
                <a:latin typeface="Calibri" pitchFamily="34" charset="0"/>
              </a:endParaRPr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1413163" y="5265683"/>
            <a:ext cx="6852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3D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Torus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Bubble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Router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(simple), similar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IBM Blue Gene.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Multithreaded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implementation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takes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advantage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multicore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server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Good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speedup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Million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routers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Simulator Description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Out-of-the-Box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Utilization Examples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Support &amp; Collaboration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Support &amp; Collaboration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5994" t="1583" r="7382" b="7089"/>
          <a:stretch>
            <a:fillRect/>
          </a:stretch>
        </p:blipFill>
        <p:spPr bwMode="auto">
          <a:xfrm>
            <a:off x="439375" y="945181"/>
            <a:ext cx="8182099" cy="539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55024" y="1140031"/>
            <a:ext cx="43701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code.google.com/p/</a:t>
            </a:r>
            <a:r>
              <a:rPr lang="en-US" sz="2400" b="1" dirty="0" err="1" smtClean="0"/>
              <a:t>tpzsimul</a:t>
            </a:r>
            <a:endParaRPr lang="en-US" sz="2400" b="1" dirty="0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2018805" y="3669475"/>
            <a:ext cx="3075709" cy="546265"/>
          </a:xfrm>
          <a:prstGeom prst="roundRect">
            <a:avLst/>
          </a:prstGeom>
          <a:solidFill>
            <a:srgbClr val="92D05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2171205" y="4579445"/>
            <a:ext cx="5143995" cy="548640"/>
          </a:xfrm>
          <a:prstGeom prst="roundRect">
            <a:avLst/>
          </a:prstGeom>
          <a:solidFill>
            <a:srgbClr val="92D05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2171204" y="5128125"/>
            <a:ext cx="4846320" cy="365760"/>
          </a:xfrm>
          <a:prstGeom prst="roundRect">
            <a:avLst/>
          </a:prstGeom>
          <a:solidFill>
            <a:srgbClr val="92D05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532411" y="4911975"/>
            <a:ext cx="1023258" cy="408623"/>
          </a:xfrm>
          <a:prstGeom prst="roundRect">
            <a:avLst/>
          </a:prstGeom>
          <a:solidFill>
            <a:srgbClr val="92D05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Interconnects Research: Simulation Tool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3877" y="1011620"/>
            <a:ext cx="84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What</a:t>
            </a:r>
            <a:r>
              <a:rPr lang="es-ES" sz="2800" b="1" smtClean="0">
                <a:solidFill>
                  <a:srgbClr val="000000"/>
                </a:solidFill>
                <a:latin typeface="Calibri" pitchFamily="34" charset="0"/>
              </a:rPr>
              <a:t> makes a Simulation Tool better than others?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882" y="2057040"/>
            <a:ext cx="373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Heterogeneous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field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from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supercomputers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CMP.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Highly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Configurable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1902" y="1650895"/>
            <a:ext cx="328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Flexibility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0906" y="3955065"/>
            <a:ext cx="3622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Avoid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slow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simulations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first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stages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research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process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But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provide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accurate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enough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results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at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last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stages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9928" y="3525170"/>
            <a:ext cx="418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Accuracy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Vs. Comp.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Effort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0906" y="5641315"/>
            <a:ext cx="72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Fast</a:t>
            </a:r>
            <a:r>
              <a:rPr lang="es-ES" smtClean="0">
                <a:solidFill>
                  <a:srgbClr val="000000"/>
                </a:solidFill>
                <a:latin typeface="Calibri" pitchFamily="34" charset="0"/>
              </a:rPr>
              <a:t> learning is essential.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mtClean="0">
                <a:solidFill>
                  <a:srgbClr val="000000"/>
                </a:solidFill>
                <a:latin typeface="Calibri" pitchFamily="34" charset="0"/>
              </a:rPr>
              <a:t> MAX: 1-day delay for user-mode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9927" y="5223303"/>
            <a:ext cx="84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Ease</a:t>
            </a:r>
            <a:r>
              <a:rPr lang="es-ES" sz="2800" b="1" smtClean="0">
                <a:solidFill>
                  <a:srgbClr val="000000"/>
                </a:solidFill>
                <a:latin typeface="Calibri" pitchFamily="34" charset="0"/>
              </a:rPr>
              <a:t>-of-Use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5237018" y="1579708"/>
            <a:ext cx="3633849" cy="4512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483385" y="1496576"/>
            <a:ext cx="3109562" cy="61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TOPAZ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48894" y="2090684"/>
            <a:ext cx="36219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Interfaz to Full-System </a:t>
            </a:r>
            <a:r>
              <a:rPr lang="en-US" b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 Multithreaded simulation for massive number of routers. 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60769" y="3562600"/>
            <a:ext cx="362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Simple &amp; </a:t>
            </a: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Complex models.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 Dynamic accuracy simulation. 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84519" y="4631381"/>
            <a:ext cx="3621975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Many</a:t>
            </a: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 out-of-the-box components.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solidFill>
                  <a:srgbClr val="000000"/>
                </a:solidFill>
                <a:latin typeface="Calibri" pitchFamily="34" charset="0"/>
              </a:rPr>
              <a:t> Very modular code, easy to understand.</a:t>
            </a:r>
            <a:endParaRPr lang="es-ES" dirty="0"/>
          </a:p>
        </p:txBody>
      </p:sp>
      <p:pic>
        <p:nvPicPr>
          <p:cNvPr id="94210" name="Picture 2" descr="C:\Documents and Settings\Administrador\Configuración local\Archivos temporales de Internet\Content.IE5\EPOIZ724\MC900442153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3458" y="2206070"/>
            <a:ext cx="522285" cy="522285"/>
          </a:xfrm>
          <a:prstGeom prst="rect">
            <a:avLst/>
          </a:prstGeom>
          <a:noFill/>
        </p:spPr>
      </p:pic>
      <p:pic>
        <p:nvPicPr>
          <p:cNvPr id="22" name="Picture 2" descr="C:\Documents and Settings\Administrador\Configuración local\Archivos temporales de Internet\Content.IE5\EPOIZ724\MC900442153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1483" y="2940345"/>
            <a:ext cx="522285" cy="522285"/>
          </a:xfrm>
          <a:prstGeom prst="rect">
            <a:avLst/>
          </a:prstGeom>
          <a:noFill/>
        </p:spPr>
      </p:pic>
      <p:pic>
        <p:nvPicPr>
          <p:cNvPr id="23" name="Picture 2" descr="C:\Documents and Settings\Administrador\Configuración local\Archivos temporales de Internet\Content.IE5\EPOIZ724\MC900442153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1483" y="4044720"/>
            <a:ext cx="522285" cy="522285"/>
          </a:xfrm>
          <a:prstGeom prst="rect">
            <a:avLst/>
          </a:prstGeom>
          <a:noFill/>
        </p:spPr>
      </p:pic>
      <p:pic>
        <p:nvPicPr>
          <p:cNvPr id="24" name="Picture 2" descr="C:\Documents and Settings\Administrador\Configuración local\Archivos temporales de Internet\Content.IE5\EPOIZ724\MC900442153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1483" y="4626595"/>
            <a:ext cx="522285" cy="522285"/>
          </a:xfrm>
          <a:prstGeom prst="rect">
            <a:avLst/>
          </a:prstGeom>
          <a:noFill/>
        </p:spPr>
      </p:pic>
      <p:pic>
        <p:nvPicPr>
          <p:cNvPr id="25" name="Picture 2" descr="C:\Documents and Settings\Administrador\Configuración local\Archivos temporales de Internet\Content.IE5\EPOIZ724\MC900442153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59508" y="5717120"/>
            <a:ext cx="522285" cy="522285"/>
          </a:xfrm>
          <a:prstGeom prst="rect">
            <a:avLst/>
          </a:prstGeom>
          <a:noFill/>
        </p:spPr>
      </p:pic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</a:rPr>
              <a:t>Support &amp; Collaboration</a:t>
            </a:r>
            <a:endParaRPr lang="en-US" sz="36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6214" t="1451" r="7478" b="7047"/>
          <a:stretch>
            <a:fillRect/>
          </a:stretch>
        </p:blipFill>
        <p:spPr bwMode="auto">
          <a:xfrm>
            <a:off x="463125" y="954206"/>
            <a:ext cx="8158348" cy="54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049" y="1784267"/>
            <a:ext cx="8534400" cy="277585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1" dirty="0" err="1" smtClean="0"/>
              <a:t>Thanks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for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your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attention</a:t>
            </a: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err="1" smtClean="0"/>
              <a:t>Questions</a:t>
            </a:r>
            <a:r>
              <a:rPr lang="es-ES" sz="5400" b="1" dirty="0" smtClean="0"/>
              <a:t>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262325"/>
            <a:ext cx="8923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2"/>
                </a:solidFill>
                <a:latin typeface="Calibri" pitchFamily="34" charset="0"/>
              </a:rPr>
              <a:t>http://www.atc.unican.es/galerna/index.html</a:t>
            </a:r>
            <a:endParaRPr lang="en-US" sz="32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MRR@HPCA09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grpSp>
        <p:nvGrpSpPr>
          <p:cNvPr id="334" name="333 Grupo"/>
          <p:cNvGrpSpPr/>
          <p:nvPr/>
        </p:nvGrpSpPr>
        <p:grpSpPr>
          <a:xfrm>
            <a:off x="861234" y="1190831"/>
            <a:ext cx="2541185" cy="2771992"/>
            <a:chOff x="861234" y="1190831"/>
            <a:chExt cx="2541185" cy="2771992"/>
          </a:xfrm>
        </p:grpSpPr>
        <p:sp>
          <p:nvSpPr>
            <p:cNvPr id="131" name="130 Rectángulo redondeado"/>
            <p:cNvSpPr/>
            <p:nvPr/>
          </p:nvSpPr>
          <p:spPr bwMode="auto">
            <a:xfrm>
              <a:off x="2646676" y="1212583"/>
              <a:ext cx="755743" cy="27502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129 Rectángulo redondeado"/>
            <p:cNvSpPr/>
            <p:nvPr/>
          </p:nvSpPr>
          <p:spPr bwMode="auto">
            <a:xfrm>
              <a:off x="1754686" y="1199529"/>
              <a:ext cx="755743" cy="275024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128 Rectángulo redondeado"/>
            <p:cNvSpPr/>
            <p:nvPr/>
          </p:nvSpPr>
          <p:spPr bwMode="auto">
            <a:xfrm>
              <a:off x="861234" y="1190831"/>
              <a:ext cx="755743" cy="2750240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128" name="127 Grupo"/>
            <p:cNvGrpSpPr/>
            <p:nvPr/>
          </p:nvGrpSpPr>
          <p:grpSpPr>
            <a:xfrm>
              <a:off x="917054" y="1566351"/>
              <a:ext cx="2427502" cy="2260215"/>
              <a:chOff x="996312" y="1802610"/>
              <a:chExt cx="5874239" cy="3682234"/>
            </a:xfrm>
          </p:grpSpPr>
          <p:sp>
            <p:nvSpPr>
              <p:cNvPr id="7" name="6 Elipse"/>
              <p:cNvSpPr/>
              <p:nvPr/>
            </p:nvSpPr>
            <p:spPr bwMode="auto">
              <a:xfrm>
                <a:off x="997527" y="180504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7 Elipse"/>
              <p:cNvSpPr/>
              <p:nvPr/>
            </p:nvSpPr>
            <p:spPr bwMode="auto">
              <a:xfrm>
                <a:off x="2093558" y="18038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11 Elipse"/>
              <p:cNvSpPr/>
              <p:nvPr/>
            </p:nvSpPr>
            <p:spPr bwMode="auto">
              <a:xfrm rot="5400000">
                <a:off x="2093573" y="289987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13 Elipse"/>
              <p:cNvSpPr/>
              <p:nvPr/>
            </p:nvSpPr>
            <p:spPr bwMode="auto">
              <a:xfrm>
                <a:off x="996312" y="290108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" name="16 Conector recto de flecha"/>
              <p:cNvCxnSpPr>
                <a:stCxn id="7" idx="6"/>
                <a:endCxn id="8" idx="2"/>
              </p:cNvCxnSpPr>
              <p:nvPr/>
            </p:nvCxnSpPr>
            <p:spPr bwMode="auto">
              <a:xfrm flipV="1">
                <a:off x="1377538" y="199383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9" name="18 Conector recto de flecha"/>
              <p:cNvCxnSpPr>
                <a:stCxn id="8" idx="4"/>
                <a:endCxn id="12" idx="2"/>
              </p:cNvCxnSpPr>
              <p:nvPr/>
            </p:nvCxnSpPr>
            <p:spPr bwMode="auto">
              <a:xfrm>
                <a:off x="2283564" y="218384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1" name="20 Conector recto de flecha"/>
              <p:cNvCxnSpPr>
                <a:stCxn id="7" idx="4"/>
                <a:endCxn id="14" idx="0"/>
              </p:cNvCxnSpPr>
              <p:nvPr/>
            </p:nvCxnSpPr>
            <p:spPr bwMode="auto">
              <a:xfrm flipH="1">
                <a:off x="1186318" y="218506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3" name="22 Conector recto de flecha"/>
              <p:cNvCxnSpPr>
                <a:stCxn id="14" idx="6"/>
                <a:endCxn id="12" idx="4"/>
              </p:cNvCxnSpPr>
              <p:nvPr/>
            </p:nvCxnSpPr>
            <p:spPr bwMode="auto">
              <a:xfrm flipV="1">
                <a:off x="1376323" y="30898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25" name="24 Elipse"/>
              <p:cNvSpPr/>
              <p:nvPr/>
            </p:nvSpPr>
            <p:spPr bwMode="auto">
              <a:xfrm>
                <a:off x="3189619" y="1809925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25 Elipse"/>
              <p:cNvSpPr/>
              <p:nvPr/>
            </p:nvSpPr>
            <p:spPr bwMode="auto">
              <a:xfrm rot="5400000">
                <a:off x="3189634" y="290597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8" name="27 Conector recto de flecha"/>
              <p:cNvCxnSpPr>
                <a:endCxn id="25" idx="2"/>
              </p:cNvCxnSpPr>
              <p:nvPr/>
            </p:nvCxnSpPr>
            <p:spPr bwMode="auto">
              <a:xfrm flipV="1">
                <a:off x="2473599" y="199993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9" name="28 Conector recto de flecha"/>
              <p:cNvCxnSpPr>
                <a:stCxn id="25" idx="4"/>
                <a:endCxn id="26" idx="2"/>
              </p:cNvCxnSpPr>
              <p:nvPr/>
            </p:nvCxnSpPr>
            <p:spPr bwMode="auto">
              <a:xfrm>
                <a:off x="3379625" y="218993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0" name="29 Conector recto de flecha"/>
              <p:cNvCxnSpPr/>
              <p:nvPr/>
            </p:nvCxnSpPr>
            <p:spPr bwMode="auto">
              <a:xfrm flipH="1">
                <a:off x="2282379" y="219115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" name="30 Conector recto de flecha"/>
              <p:cNvCxnSpPr>
                <a:endCxn id="26" idx="4"/>
              </p:cNvCxnSpPr>
              <p:nvPr/>
            </p:nvCxnSpPr>
            <p:spPr bwMode="auto">
              <a:xfrm flipV="1">
                <a:off x="2472384" y="309597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3" name="32 Elipse"/>
              <p:cNvSpPr/>
              <p:nvPr/>
            </p:nvSpPr>
            <p:spPr bwMode="auto">
              <a:xfrm>
                <a:off x="4286899" y="180261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33 Elipse"/>
              <p:cNvSpPr/>
              <p:nvPr/>
            </p:nvSpPr>
            <p:spPr bwMode="auto">
              <a:xfrm rot="5400000">
                <a:off x="4286914" y="2898658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35 Conector recto de flecha"/>
              <p:cNvCxnSpPr>
                <a:endCxn id="33" idx="2"/>
              </p:cNvCxnSpPr>
              <p:nvPr/>
            </p:nvCxnSpPr>
            <p:spPr bwMode="auto">
              <a:xfrm flipV="1">
                <a:off x="3570879" y="1992616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7" name="36 Conector recto de flecha"/>
              <p:cNvCxnSpPr>
                <a:stCxn id="33" idx="4"/>
                <a:endCxn id="34" idx="2"/>
              </p:cNvCxnSpPr>
              <p:nvPr/>
            </p:nvCxnSpPr>
            <p:spPr bwMode="auto">
              <a:xfrm>
                <a:off x="4476905" y="2182621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" name="37 Conector recto de flecha"/>
              <p:cNvCxnSpPr/>
              <p:nvPr/>
            </p:nvCxnSpPr>
            <p:spPr bwMode="auto">
              <a:xfrm flipH="1">
                <a:off x="3379659" y="2183841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9" name="38 Conector recto de flecha"/>
              <p:cNvCxnSpPr>
                <a:endCxn id="34" idx="4"/>
              </p:cNvCxnSpPr>
              <p:nvPr/>
            </p:nvCxnSpPr>
            <p:spPr bwMode="auto">
              <a:xfrm flipV="1">
                <a:off x="3569664" y="30886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40" name="39 Elipse"/>
              <p:cNvSpPr/>
              <p:nvPr/>
            </p:nvSpPr>
            <p:spPr bwMode="auto">
              <a:xfrm>
                <a:off x="5382960" y="180870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40 Elipse"/>
              <p:cNvSpPr/>
              <p:nvPr/>
            </p:nvSpPr>
            <p:spPr bwMode="auto">
              <a:xfrm rot="5400000">
                <a:off x="5382975" y="290475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41 Conector recto de flecha"/>
              <p:cNvCxnSpPr>
                <a:endCxn id="40" idx="2"/>
              </p:cNvCxnSpPr>
              <p:nvPr/>
            </p:nvCxnSpPr>
            <p:spPr bwMode="auto">
              <a:xfrm flipV="1">
                <a:off x="4666940" y="1998712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3" name="42 Conector recto de flecha"/>
              <p:cNvCxnSpPr>
                <a:stCxn id="40" idx="4"/>
                <a:endCxn id="41" idx="2"/>
              </p:cNvCxnSpPr>
              <p:nvPr/>
            </p:nvCxnSpPr>
            <p:spPr bwMode="auto">
              <a:xfrm>
                <a:off x="5572966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4" name="43 Conector recto de flecha"/>
              <p:cNvCxnSpPr/>
              <p:nvPr/>
            </p:nvCxnSpPr>
            <p:spPr bwMode="auto">
              <a:xfrm flipH="1">
                <a:off x="4475720" y="2189937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5" name="44 Conector recto de flecha"/>
              <p:cNvCxnSpPr>
                <a:endCxn id="41" idx="4"/>
              </p:cNvCxnSpPr>
              <p:nvPr/>
            </p:nvCxnSpPr>
            <p:spPr bwMode="auto">
              <a:xfrm flipV="1">
                <a:off x="4665725" y="30947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8" name="47 Conector recto de flecha"/>
              <p:cNvCxnSpPr/>
              <p:nvPr/>
            </p:nvCxnSpPr>
            <p:spPr bwMode="auto">
              <a:xfrm>
                <a:off x="5572967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49" name="48 Elipse"/>
              <p:cNvSpPr/>
              <p:nvPr/>
            </p:nvSpPr>
            <p:spPr bwMode="auto">
              <a:xfrm>
                <a:off x="6479022" y="181480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49 Elipse"/>
              <p:cNvSpPr/>
              <p:nvPr/>
            </p:nvSpPr>
            <p:spPr bwMode="auto">
              <a:xfrm rot="5400000">
                <a:off x="6479037" y="291085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1" name="50 Conector recto de flecha"/>
              <p:cNvCxnSpPr>
                <a:endCxn id="49" idx="2"/>
              </p:cNvCxnSpPr>
              <p:nvPr/>
            </p:nvCxnSpPr>
            <p:spPr bwMode="auto">
              <a:xfrm flipV="1">
                <a:off x="5763002" y="200480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2" name="51 Conector recto de flecha"/>
              <p:cNvCxnSpPr>
                <a:stCxn id="49" idx="4"/>
                <a:endCxn id="50" idx="2"/>
              </p:cNvCxnSpPr>
              <p:nvPr/>
            </p:nvCxnSpPr>
            <p:spPr bwMode="auto">
              <a:xfrm>
                <a:off x="6669028" y="219481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3" name="52 Conector recto de flecha"/>
              <p:cNvCxnSpPr/>
              <p:nvPr/>
            </p:nvCxnSpPr>
            <p:spPr bwMode="auto">
              <a:xfrm flipH="1">
                <a:off x="5571782" y="219603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4" name="53 Conector recto de flecha"/>
              <p:cNvCxnSpPr>
                <a:endCxn id="50" idx="4"/>
              </p:cNvCxnSpPr>
              <p:nvPr/>
            </p:nvCxnSpPr>
            <p:spPr bwMode="auto">
              <a:xfrm flipV="1">
                <a:off x="5761787" y="310085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57" name="56 Elipse"/>
              <p:cNvSpPr/>
              <p:nvPr/>
            </p:nvSpPr>
            <p:spPr bwMode="auto">
              <a:xfrm rot="5400000">
                <a:off x="2099324" y="39925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57 Elipse"/>
              <p:cNvSpPr/>
              <p:nvPr/>
            </p:nvSpPr>
            <p:spPr bwMode="auto">
              <a:xfrm>
                <a:off x="1002063" y="399376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9" name="58 Conector recto de flecha"/>
              <p:cNvCxnSpPr/>
              <p:nvPr/>
            </p:nvCxnSpPr>
            <p:spPr bwMode="auto">
              <a:xfrm flipV="1">
                <a:off x="1383289" y="30865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0" name="59 Conector recto de flecha"/>
              <p:cNvCxnSpPr>
                <a:endCxn id="57" idx="2"/>
              </p:cNvCxnSpPr>
              <p:nvPr/>
            </p:nvCxnSpPr>
            <p:spPr bwMode="auto">
              <a:xfrm>
                <a:off x="2289315" y="32765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1" name="60 Conector recto de flecha"/>
              <p:cNvCxnSpPr>
                <a:endCxn id="58" idx="0"/>
              </p:cNvCxnSpPr>
              <p:nvPr/>
            </p:nvCxnSpPr>
            <p:spPr bwMode="auto">
              <a:xfrm flipH="1">
                <a:off x="1192069" y="32777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2" name="61 Conector recto de flecha"/>
              <p:cNvCxnSpPr>
                <a:stCxn id="58" idx="6"/>
                <a:endCxn id="57" idx="4"/>
              </p:cNvCxnSpPr>
              <p:nvPr/>
            </p:nvCxnSpPr>
            <p:spPr bwMode="auto">
              <a:xfrm flipV="1">
                <a:off x="1382074" y="41825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4" name="63 Elipse"/>
              <p:cNvSpPr/>
              <p:nvPr/>
            </p:nvSpPr>
            <p:spPr bwMode="auto">
              <a:xfrm rot="5400000">
                <a:off x="3195385" y="399865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5" name="64 Conector recto de flecha"/>
              <p:cNvCxnSpPr/>
              <p:nvPr/>
            </p:nvCxnSpPr>
            <p:spPr bwMode="auto">
              <a:xfrm flipV="1">
                <a:off x="2479350" y="3092610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6" name="65 Conector recto de flecha"/>
              <p:cNvCxnSpPr>
                <a:endCxn id="64" idx="2"/>
              </p:cNvCxnSpPr>
              <p:nvPr/>
            </p:nvCxnSpPr>
            <p:spPr bwMode="auto">
              <a:xfrm>
                <a:off x="3385376" y="3282615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7" name="66 Conector recto de flecha"/>
              <p:cNvCxnSpPr/>
              <p:nvPr/>
            </p:nvCxnSpPr>
            <p:spPr bwMode="auto">
              <a:xfrm flipH="1">
                <a:off x="2288130" y="3283835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68" name="67 Conector recto de flecha"/>
              <p:cNvCxnSpPr>
                <a:endCxn id="64" idx="4"/>
              </p:cNvCxnSpPr>
              <p:nvPr/>
            </p:nvCxnSpPr>
            <p:spPr bwMode="auto">
              <a:xfrm flipV="1">
                <a:off x="2478135" y="418865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0" name="69 Elipse"/>
              <p:cNvSpPr/>
              <p:nvPr/>
            </p:nvSpPr>
            <p:spPr bwMode="auto">
              <a:xfrm rot="5400000">
                <a:off x="4292665" y="39913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1" name="70 Conector recto de flecha"/>
              <p:cNvCxnSpPr/>
              <p:nvPr/>
            </p:nvCxnSpPr>
            <p:spPr bwMode="auto">
              <a:xfrm flipV="1">
                <a:off x="3576630" y="30852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2" name="71 Conector recto de flecha"/>
              <p:cNvCxnSpPr>
                <a:endCxn id="70" idx="2"/>
              </p:cNvCxnSpPr>
              <p:nvPr/>
            </p:nvCxnSpPr>
            <p:spPr bwMode="auto">
              <a:xfrm>
                <a:off x="4482656" y="32753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3" name="72 Conector recto de flecha"/>
              <p:cNvCxnSpPr/>
              <p:nvPr/>
            </p:nvCxnSpPr>
            <p:spPr bwMode="auto">
              <a:xfrm flipH="1">
                <a:off x="3385410" y="32765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4" name="73 Conector recto de flecha"/>
              <p:cNvCxnSpPr>
                <a:endCxn id="70" idx="4"/>
              </p:cNvCxnSpPr>
              <p:nvPr/>
            </p:nvCxnSpPr>
            <p:spPr bwMode="auto">
              <a:xfrm flipV="1">
                <a:off x="3575415" y="41813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6" name="75 Elipse"/>
              <p:cNvSpPr/>
              <p:nvPr/>
            </p:nvSpPr>
            <p:spPr bwMode="auto">
              <a:xfrm rot="5400000">
                <a:off x="5388726" y="39974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7" name="76 Conector recto de flecha"/>
              <p:cNvCxnSpPr/>
              <p:nvPr/>
            </p:nvCxnSpPr>
            <p:spPr bwMode="auto">
              <a:xfrm flipV="1">
                <a:off x="4672691" y="30913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8" name="77 Conector recto de flecha"/>
              <p:cNvCxnSpPr>
                <a:endCxn id="76" idx="2"/>
              </p:cNvCxnSpPr>
              <p:nvPr/>
            </p:nvCxnSpPr>
            <p:spPr bwMode="auto">
              <a:xfrm>
                <a:off x="5578717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9" name="78 Conector recto de flecha"/>
              <p:cNvCxnSpPr/>
              <p:nvPr/>
            </p:nvCxnSpPr>
            <p:spPr bwMode="auto">
              <a:xfrm flipH="1">
                <a:off x="4481471" y="32826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" name="79 Conector recto de flecha"/>
              <p:cNvCxnSpPr>
                <a:endCxn id="76" idx="4"/>
              </p:cNvCxnSpPr>
              <p:nvPr/>
            </p:nvCxnSpPr>
            <p:spPr bwMode="auto">
              <a:xfrm flipV="1">
                <a:off x="4671476" y="41874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" name="80 Conector recto de flecha"/>
              <p:cNvCxnSpPr/>
              <p:nvPr/>
            </p:nvCxnSpPr>
            <p:spPr bwMode="auto">
              <a:xfrm>
                <a:off x="5578718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3" name="82 Elipse"/>
              <p:cNvSpPr/>
              <p:nvPr/>
            </p:nvSpPr>
            <p:spPr bwMode="auto">
              <a:xfrm rot="5400000">
                <a:off x="6484788" y="40035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4" name="83 Conector recto de flecha"/>
              <p:cNvCxnSpPr/>
              <p:nvPr/>
            </p:nvCxnSpPr>
            <p:spPr bwMode="auto">
              <a:xfrm flipV="1">
                <a:off x="5768753" y="3097487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" name="84 Conector recto de flecha"/>
              <p:cNvCxnSpPr>
                <a:endCxn id="83" idx="2"/>
              </p:cNvCxnSpPr>
              <p:nvPr/>
            </p:nvCxnSpPr>
            <p:spPr bwMode="auto">
              <a:xfrm>
                <a:off x="6674779" y="3287492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" name="85 Conector recto de flecha"/>
              <p:cNvCxnSpPr/>
              <p:nvPr/>
            </p:nvCxnSpPr>
            <p:spPr bwMode="auto">
              <a:xfrm flipH="1">
                <a:off x="5577533" y="3288712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" name="86 Conector recto de flecha"/>
              <p:cNvCxnSpPr>
                <a:endCxn id="83" idx="4"/>
              </p:cNvCxnSpPr>
              <p:nvPr/>
            </p:nvCxnSpPr>
            <p:spPr bwMode="auto">
              <a:xfrm flipV="1">
                <a:off x="5767538" y="4193535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2" name="91 Conector recto de flecha"/>
              <p:cNvCxnSpPr/>
              <p:nvPr/>
            </p:nvCxnSpPr>
            <p:spPr bwMode="auto">
              <a:xfrm flipV="1">
                <a:off x="1382075" y="419118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4" name="93 Conector recto de flecha"/>
              <p:cNvCxnSpPr/>
              <p:nvPr/>
            </p:nvCxnSpPr>
            <p:spPr bwMode="auto">
              <a:xfrm flipV="1">
                <a:off x="2478136" y="41972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6" name="95 Conector recto de flecha"/>
              <p:cNvCxnSpPr/>
              <p:nvPr/>
            </p:nvCxnSpPr>
            <p:spPr bwMode="auto">
              <a:xfrm flipV="1">
                <a:off x="3575416" y="418996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98" name="97 Conector recto de flecha"/>
              <p:cNvCxnSpPr/>
              <p:nvPr/>
            </p:nvCxnSpPr>
            <p:spPr bwMode="auto">
              <a:xfrm flipV="1">
                <a:off x="4671477" y="41960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0" name="99 Conector recto de flecha"/>
              <p:cNvCxnSpPr/>
              <p:nvPr/>
            </p:nvCxnSpPr>
            <p:spPr bwMode="auto">
              <a:xfrm flipV="1">
                <a:off x="5767539" y="42021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01" name="100 Elipse"/>
              <p:cNvSpPr/>
              <p:nvPr/>
            </p:nvSpPr>
            <p:spPr bwMode="auto">
              <a:xfrm rot="5400000">
                <a:off x="2105076" y="509386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101 Elipse"/>
              <p:cNvSpPr/>
              <p:nvPr/>
            </p:nvSpPr>
            <p:spPr bwMode="auto">
              <a:xfrm>
                <a:off x="1007815" y="509506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3" name="102 Conector recto de flecha"/>
              <p:cNvCxnSpPr/>
              <p:nvPr/>
            </p:nvCxnSpPr>
            <p:spPr bwMode="auto">
              <a:xfrm flipV="1">
                <a:off x="1389041" y="418781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4" name="103 Conector recto de flecha"/>
              <p:cNvCxnSpPr>
                <a:endCxn id="101" idx="2"/>
              </p:cNvCxnSpPr>
              <p:nvPr/>
            </p:nvCxnSpPr>
            <p:spPr bwMode="auto">
              <a:xfrm>
                <a:off x="2295067" y="437782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5" name="104 Conector recto de flecha"/>
              <p:cNvCxnSpPr>
                <a:endCxn id="102" idx="0"/>
              </p:cNvCxnSpPr>
              <p:nvPr/>
            </p:nvCxnSpPr>
            <p:spPr bwMode="auto">
              <a:xfrm flipH="1">
                <a:off x="1197821" y="437904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6" name="105 Conector recto de flecha"/>
              <p:cNvCxnSpPr>
                <a:stCxn id="102" idx="6"/>
                <a:endCxn id="101" idx="4"/>
              </p:cNvCxnSpPr>
              <p:nvPr/>
            </p:nvCxnSpPr>
            <p:spPr bwMode="auto">
              <a:xfrm flipV="1">
                <a:off x="1387826" y="528386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07" name="106 Elipse"/>
              <p:cNvSpPr/>
              <p:nvPr/>
            </p:nvSpPr>
            <p:spPr bwMode="auto">
              <a:xfrm rot="5400000">
                <a:off x="3201137" y="50999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8" name="107 Conector recto de flecha"/>
              <p:cNvCxnSpPr/>
              <p:nvPr/>
            </p:nvCxnSpPr>
            <p:spPr bwMode="auto">
              <a:xfrm flipV="1">
                <a:off x="2485102" y="41939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9" name="108 Conector recto de flecha"/>
              <p:cNvCxnSpPr>
                <a:endCxn id="107" idx="2"/>
              </p:cNvCxnSpPr>
              <p:nvPr/>
            </p:nvCxnSpPr>
            <p:spPr bwMode="auto">
              <a:xfrm>
                <a:off x="3391128" y="43839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0" name="109 Conector recto de flecha"/>
              <p:cNvCxnSpPr/>
              <p:nvPr/>
            </p:nvCxnSpPr>
            <p:spPr bwMode="auto">
              <a:xfrm flipH="1">
                <a:off x="2293882" y="43851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1" name="110 Conector recto de flecha"/>
              <p:cNvCxnSpPr>
                <a:endCxn id="107" idx="4"/>
              </p:cNvCxnSpPr>
              <p:nvPr/>
            </p:nvCxnSpPr>
            <p:spPr bwMode="auto">
              <a:xfrm flipV="1">
                <a:off x="2483887" y="52899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12" name="111 Elipse"/>
              <p:cNvSpPr/>
              <p:nvPr/>
            </p:nvSpPr>
            <p:spPr bwMode="auto">
              <a:xfrm rot="5400000">
                <a:off x="4298417" y="5092641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112 Conector recto de flecha"/>
              <p:cNvCxnSpPr/>
              <p:nvPr/>
            </p:nvCxnSpPr>
            <p:spPr bwMode="auto">
              <a:xfrm flipV="1">
                <a:off x="3582382" y="4186599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4" name="113 Conector recto de flecha"/>
              <p:cNvCxnSpPr>
                <a:endCxn id="112" idx="2"/>
              </p:cNvCxnSpPr>
              <p:nvPr/>
            </p:nvCxnSpPr>
            <p:spPr bwMode="auto">
              <a:xfrm>
                <a:off x="4488408" y="4376604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5" name="114 Conector recto de flecha"/>
              <p:cNvCxnSpPr/>
              <p:nvPr/>
            </p:nvCxnSpPr>
            <p:spPr bwMode="auto">
              <a:xfrm flipH="1">
                <a:off x="3391162" y="4377824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6" name="115 Conector recto de flecha"/>
              <p:cNvCxnSpPr>
                <a:endCxn id="112" idx="4"/>
              </p:cNvCxnSpPr>
              <p:nvPr/>
            </p:nvCxnSpPr>
            <p:spPr bwMode="auto">
              <a:xfrm flipV="1">
                <a:off x="3581167" y="528264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17" name="116 Elipse"/>
              <p:cNvSpPr/>
              <p:nvPr/>
            </p:nvSpPr>
            <p:spPr bwMode="auto">
              <a:xfrm rot="5400000">
                <a:off x="5394478" y="50987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117 Conector recto de flecha"/>
              <p:cNvCxnSpPr/>
              <p:nvPr/>
            </p:nvCxnSpPr>
            <p:spPr bwMode="auto">
              <a:xfrm flipV="1">
                <a:off x="4678443" y="41926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9" name="118 Conector recto de flecha"/>
              <p:cNvCxnSpPr>
                <a:endCxn id="117" idx="2"/>
              </p:cNvCxnSpPr>
              <p:nvPr/>
            </p:nvCxnSpPr>
            <p:spPr bwMode="auto">
              <a:xfrm>
                <a:off x="5584469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0" name="119 Conector recto de flecha"/>
              <p:cNvCxnSpPr/>
              <p:nvPr/>
            </p:nvCxnSpPr>
            <p:spPr bwMode="auto">
              <a:xfrm flipH="1">
                <a:off x="4487223" y="43839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1" name="120 Conector recto de flecha"/>
              <p:cNvCxnSpPr>
                <a:endCxn id="117" idx="4"/>
              </p:cNvCxnSpPr>
              <p:nvPr/>
            </p:nvCxnSpPr>
            <p:spPr bwMode="auto">
              <a:xfrm flipV="1">
                <a:off x="4677228" y="52887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2" name="121 Conector recto de flecha"/>
              <p:cNvCxnSpPr/>
              <p:nvPr/>
            </p:nvCxnSpPr>
            <p:spPr bwMode="auto">
              <a:xfrm>
                <a:off x="5584470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23" name="122 Elipse"/>
              <p:cNvSpPr/>
              <p:nvPr/>
            </p:nvSpPr>
            <p:spPr bwMode="auto">
              <a:xfrm rot="5400000">
                <a:off x="6490540" y="51048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4" name="123 Conector recto de flecha"/>
              <p:cNvCxnSpPr/>
              <p:nvPr/>
            </p:nvCxnSpPr>
            <p:spPr bwMode="auto">
              <a:xfrm flipV="1">
                <a:off x="5774505" y="41987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5" name="124 Conector recto de flecha"/>
              <p:cNvCxnSpPr>
                <a:endCxn id="123" idx="2"/>
              </p:cNvCxnSpPr>
              <p:nvPr/>
            </p:nvCxnSpPr>
            <p:spPr bwMode="auto">
              <a:xfrm>
                <a:off x="6680531" y="43887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6" name="125 Conector recto de flecha"/>
              <p:cNvCxnSpPr/>
              <p:nvPr/>
            </p:nvCxnSpPr>
            <p:spPr bwMode="auto">
              <a:xfrm flipH="1">
                <a:off x="5583285" y="43900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7" name="126 Conector recto de flecha"/>
              <p:cNvCxnSpPr>
                <a:endCxn id="123" idx="4"/>
              </p:cNvCxnSpPr>
              <p:nvPr/>
            </p:nvCxnSpPr>
            <p:spPr bwMode="auto">
              <a:xfrm flipV="1">
                <a:off x="5773290" y="52948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133" name="132 CuadroTexto"/>
            <p:cNvSpPr txBox="1"/>
            <p:nvPr/>
          </p:nvSpPr>
          <p:spPr>
            <a:xfrm>
              <a:off x="909568" y="1210415"/>
              <a:ext cx="676654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T1</a:t>
              </a:r>
              <a:endParaRPr lang="es-ES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1783945" y="1206065"/>
              <a:ext cx="694230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Calibri" pitchFamily="34" charset="0"/>
                </a:rPr>
                <a:t>T2</a:t>
              </a:r>
              <a:endParaRPr lang="es-ES" b="1" dirty="0">
                <a:latin typeface="Calibri" pitchFamily="34" charset="0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2671504" y="1193009"/>
              <a:ext cx="698623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T3</a:t>
              </a:r>
              <a:endParaRPr lang="es-E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35" name="334 Grupo"/>
          <p:cNvGrpSpPr/>
          <p:nvPr/>
        </p:nvGrpSpPr>
        <p:grpSpPr>
          <a:xfrm>
            <a:off x="3532752" y="1196547"/>
            <a:ext cx="1097280" cy="2769814"/>
            <a:chOff x="3532752" y="1196547"/>
            <a:chExt cx="1097280" cy="2769814"/>
          </a:xfrm>
        </p:grpSpPr>
        <p:sp>
          <p:nvSpPr>
            <p:cNvPr id="137" name="136 Rectángulo redondeado"/>
            <p:cNvSpPr/>
            <p:nvPr/>
          </p:nvSpPr>
          <p:spPr bwMode="auto">
            <a:xfrm>
              <a:off x="3532752" y="1216121"/>
              <a:ext cx="1097280" cy="27502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138" name="Group 3"/>
            <p:cNvGrpSpPr>
              <a:grpSpLocks/>
            </p:cNvGrpSpPr>
            <p:nvPr/>
          </p:nvGrpSpPr>
          <p:grpSpPr bwMode="auto">
            <a:xfrm rot="5400000">
              <a:off x="2933888" y="2306043"/>
              <a:ext cx="2269261" cy="837891"/>
              <a:chOff x="1012" y="2564"/>
              <a:chExt cx="3686" cy="1361"/>
            </a:xfrm>
          </p:grpSpPr>
          <p:sp>
            <p:nvSpPr>
              <p:cNvPr id="139" name="Freeform 4"/>
              <p:cNvSpPr>
                <a:spLocks/>
              </p:cNvSpPr>
              <p:nvPr/>
            </p:nvSpPr>
            <p:spPr bwMode="auto">
              <a:xfrm>
                <a:off x="1012" y="2566"/>
                <a:ext cx="3686" cy="1345"/>
              </a:xfrm>
              <a:custGeom>
                <a:avLst/>
                <a:gdLst/>
                <a:ahLst/>
                <a:cxnLst>
                  <a:cxn ang="0">
                    <a:pos x="274" y="160"/>
                  </a:cxn>
                  <a:cxn ang="0">
                    <a:pos x="176" y="224"/>
                  </a:cxn>
                  <a:cxn ang="0">
                    <a:pos x="96" y="302"/>
                  </a:cxn>
                  <a:cxn ang="0">
                    <a:pos x="42" y="388"/>
                  </a:cxn>
                  <a:cxn ang="0">
                    <a:pos x="12" y="476"/>
                  </a:cxn>
                  <a:cxn ang="0">
                    <a:pos x="0" y="560"/>
                  </a:cxn>
                  <a:cxn ang="0">
                    <a:pos x="6" y="644"/>
                  </a:cxn>
                  <a:cxn ang="0">
                    <a:pos x="30" y="730"/>
                  </a:cxn>
                  <a:cxn ang="0">
                    <a:pos x="76" y="818"/>
                  </a:cxn>
                  <a:cxn ang="0">
                    <a:pos x="148" y="900"/>
                  </a:cxn>
                  <a:cxn ang="0">
                    <a:pos x="240" y="970"/>
                  </a:cxn>
                  <a:cxn ang="0">
                    <a:pos x="352" y="1022"/>
                  </a:cxn>
                  <a:cxn ang="0">
                    <a:pos x="456" y="1056"/>
                  </a:cxn>
                  <a:cxn ang="0">
                    <a:pos x="576" y="1080"/>
                  </a:cxn>
                  <a:cxn ang="0">
                    <a:pos x="716" y="1102"/>
                  </a:cxn>
                  <a:cxn ang="0">
                    <a:pos x="874" y="1116"/>
                  </a:cxn>
                  <a:cxn ang="0">
                    <a:pos x="1042" y="1128"/>
                  </a:cxn>
                  <a:cxn ang="0">
                    <a:pos x="1210" y="1134"/>
                  </a:cxn>
                  <a:cxn ang="0">
                    <a:pos x="1376" y="1138"/>
                  </a:cxn>
                  <a:cxn ang="0">
                    <a:pos x="1534" y="1138"/>
                  </a:cxn>
                  <a:cxn ang="0">
                    <a:pos x="1692" y="1138"/>
                  </a:cxn>
                  <a:cxn ang="0">
                    <a:pos x="1854" y="1136"/>
                  </a:cxn>
                  <a:cxn ang="0">
                    <a:pos x="2022" y="1130"/>
                  </a:cxn>
                  <a:cxn ang="0">
                    <a:pos x="2192" y="1122"/>
                  </a:cxn>
                  <a:cxn ang="0">
                    <a:pos x="2352" y="1108"/>
                  </a:cxn>
                  <a:cxn ang="0">
                    <a:pos x="2500" y="1088"/>
                  </a:cxn>
                  <a:cxn ang="0">
                    <a:pos x="2626" y="1064"/>
                  </a:cxn>
                  <a:cxn ang="0">
                    <a:pos x="2732" y="1036"/>
                  </a:cxn>
                  <a:cxn ang="0">
                    <a:pos x="2846" y="990"/>
                  </a:cxn>
                  <a:cxn ang="0">
                    <a:pos x="2944" y="926"/>
                  </a:cxn>
                  <a:cxn ang="0">
                    <a:pos x="3024" y="848"/>
                  </a:cxn>
                  <a:cxn ang="0">
                    <a:pos x="3078" y="760"/>
                  </a:cxn>
                  <a:cxn ang="0">
                    <a:pos x="3108" y="672"/>
                  </a:cxn>
                  <a:cxn ang="0">
                    <a:pos x="3120" y="588"/>
                  </a:cxn>
                  <a:cxn ang="0">
                    <a:pos x="3114" y="504"/>
                  </a:cxn>
                  <a:cxn ang="0">
                    <a:pos x="3090" y="418"/>
                  </a:cxn>
                  <a:cxn ang="0">
                    <a:pos x="3044" y="330"/>
                  </a:cxn>
                  <a:cxn ang="0">
                    <a:pos x="2972" y="248"/>
                  </a:cxn>
                  <a:cxn ang="0">
                    <a:pos x="2880" y="180"/>
                  </a:cxn>
                  <a:cxn ang="0">
                    <a:pos x="2768" y="126"/>
                  </a:cxn>
                  <a:cxn ang="0">
                    <a:pos x="2656" y="92"/>
                  </a:cxn>
                  <a:cxn ang="0">
                    <a:pos x="2526" y="64"/>
                  </a:cxn>
                  <a:cxn ang="0">
                    <a:pos x="2378" y="42"/>
                  </a:cxn>
                  <a:cxn ang="0">
                    <a:pos x="2224" y="26"/>
                  </a:cxn>
                  <a:cxn ang="0">
                    <a:pos x="2076" y="16"/>
                  </a:cxn>
                  <a:cxn ang="0">
                    <a:pos x="1944" y="10"/>
                  </a:cxn>
                  <a:cxn ang="0">
                    <a:pos x="1834" y="6"/>
                  </a:cxn>
                  <a:cxn ang="0">
                    <a:pos x="1730" y="2"/>
                  </a:cxn>
                  <a:cxn ang="0">
                    <a:pos x="1638" y="0"/>
                  </a:cxn>
                  <a:cxn ang="0">
                    <a:pos x="1560" y="0"/>
                  </a:cxn>
                  <a:cxn ang="0">
                    <a:pos x="1482" y="0"/>
                  </a:cxn>
                  <a:cxn ang="0">
                    <a:pos x="1390" y="2"/>
                  </a:cxn>
                  <a:cxn ang="0">
                    <a:pos x="1286" y="6"/>
                  </a:cxn>
                  <a:cxn ang="0">
                    <a:pos x="1176" y="10"/>
                  </a:cxn>
                  <a:cxn ang="0">
                    <a:pos x="1044" y="16"/>
                  </a:cxn>
                  <a:cxn ang="0">
                    <a:pos x="896" y="26"/>
                  </a:cxn>
                  <a:cxn ang="0">
                    <a:pos x="742" y="42"/>
                  </a:cxn>
                  <a:cxn ang="0">
                    <a:pos x="594" y="64"/>
                  </a:cxn>
                  <a:cxn ang="0">
                    <a:pos x="464" y="92"/>
                  </a:cxn>
                </a:cxnLst>
                <a:rect l="0" t="0" r="r" b="b"/>
                <a:pathLst>
                  <a:path w="3120" h="1138">
                    <a:moveTo>
                      <a:pt x="372" y="118"/>
                    </a:moveTo>
                    <a:lnTo>
                      <a:pt x="352" y="126"/>
                    </a:lnTo>
                    <a:lnTo>
                      <a:pt x="332" y="134"/>
                    </a:lnTo>
                    <a:lnTo>
                      <a:pt x="312" y="142"/>
                    </a:lnTo>
                    <a:lnTo>
                      <a:pt x="292" y="150"/>
                    </a:lnTo>
                    <a:lnTo>
                      <a:pt x="274" y="160"/>
                    </a:lnTo>
                    <a:lnTo>
                      <a:pt x="256" y="170"/>
                    </a:lnTo>
                    <a:lnTo>
                      <a:pt x="240" y="180"/>
                    </a:lnTo>
                    <a:lnTo>
                      <a:pt x="222" y="190"/>
                    </a:lnTo>
                    <a:lnTo>
                      <a:pt x="206" y="200"/>
                    </a:lnTo>
                    <a:lnTo>
                      <a:pt x="192" y="212"/>
                    </a:lnTo>
                    <a:lnTo>
                      <a:pt x="176" y="224"/>
                    </a:lnTo>
                    <a:lnTo>
                      <a:pt x="162" y="236"/>
                    </a:lnTo>
                    <a:lnTo>
                      <a:pt x="148" y="248"/>
                    </a:lnTo>
                    <a:lnTo>
                      <a:pt x="134" y="262"/>
                    </a:lnTo>
                    <a:lnTo>
                      <a:pt x="120" y="274"/>
                    </a:lnTo>
                    <a:lnTo>
                      <a:pt x="108" y="288"/>
                    </a:lnTo>
                    <a:lnTo>
                      <a:pt x="96" y="302"/>
                    </a:lnTo>
                    <a:lnTo>
                      <a:pt x="86" y="316"/>
                    </a:lnTo>
                    <a:lnTo>
                      <a:pt x="76" y="330"/>
                    </a:lnTo>
                    <a:lnTo>
                      <a:pt x="66" y="344"/>
                    </a:lnTo>
                    <a:lnTo>
                      <a:pt x="58" y="360"/>
                    </a:lnTo>
                    <a:lnTo>
                      <a:pt x="50" y="374"/>
                    </a:lnTo>
                    <a:lnTo>
                      <a:pt x="42" y="388"/>
                    </a:lnTo>
                    <a:lnTo>
                      <a:pt x="36" y="404"/>
                    </a:lnTo>
                    <a:lnTo>
                      <a:pt x="30" y="418"/>
                    </a:lnTo>
                    <a:lnTo>
                      <a:pt x="24" y="432"/>
                    </a:lnTo>
                    <a:lnTo>
                      <a:pt x="18" y="448"/>
                    </a:lnTo>
                    <a:lnTo>
                      <a:pt x="14" y="462"/>
                    </a:lnTo>
                    <a:lnTo>
                      <a:pt x="12" y="476"/>
                    </a:lnTo>
                    <a:lnTo>
                      <a:pt x="8" y="490"/>
                    </a:lnTo>
                    <a:lnTo>
                      <a:pt x="6" y="504"/>
                    </a:lnTo>
                    <a:lnTo>
                      <a:pt x="4" y="520"/>
                    </a:lnTo>
                    <a:lnTo>
                      <a:pt x="2" y="534"/>
                    </a:lnTo>
                    <a:lnTo>
                      <a:pt x="0" y="548"/>
                    </a:lnTo>
                    <a:lnTo>
                      <a:pt x="0" y="560"/>
                    </a:lnTo>
                    <a:lnTo>
                      <a:pt x="0" y="574"/>
                    </a:lnTo>
                    <a:lnTo>
                      <a:pt x="0" y="588"/>
                    </a:lnTo>
                    <a:lnTo>
                      <a:pt x="0" y="602"/>
                    </a:lnTo>
                    <a:lnTo>
                      <a:pt x="2" y="616"/>
                    </a:lnTo>
                    <a:lnTo>
                      <a:pt x="4" y="630"/>
                    </a:lnTo>
                    <a:lnTo>
                      <a:pt x="6" y="644"/>
                    </a:lnTo>
                    <a:lnTo>
                      <a:pt x="8" y="658"/>
                    </a:lnTo>
                    <a:lnTo>
                      <a:pt x="12" y="672"/>
                    </a:lnTo>
                    <a:lnTo>
                      <a:pt x="14" y="686"/>
                    </a:lnTo>
                    <a:lnTo>
                      <a:pt x="18" y="702"/>
                    </a:lnTo>
                    <a:lnTo>
                      <a:pt x="24" y="716"/>
                    </a:lnTo>
                    <a:lnTo>
                      <a:pt x="30" y="730"/>
                    </a:lnTo>
                    <a:lnTo>
                      <a:pt x="36" y="746"/>
                    </a:lnTo>
                    <a:lnTo>
                      <a:pt x="42" y="760"/>
                    </a:lnTo>
                    <a:lnTo>
                      <a:pt x="50" y="774"/>
                    </a:lnTo>
                    <a:lnTo>
                      <a:pt x="58" y="790"/>
                    </a:lnTo>
                    <a:lnTo>
                      <a:pt x="66" y="804"/>
                    </a:lnTo>
                    <a:lnTo>
                      <a:pt x="76" y="818"/>
                    </a:lnTo>
                    <a:lnTo>
                      <a:pt x="86" y="832"/>
                    </a:lnTo>
                    <a:lnTo>
                      <a:pt x="96" y="848"/>
                    </a:lnTo>
                    <a:lnTo>
                      <a:pt x="108" y="860"/>
                    </a:lnTo>
                    <a:lnTo>
                      <a:pt x="120" y="874"/>
                    </a:lnTo>
                    <a:lnTo>
                      <a:pt x="134" y="888"/>
                    </a:lnTo>
                    <a:lnTo>
                      <a:pt x="148" y="900"/>
                    </a:lnTo>
                    <a:lnTo>
                      <a:pt x="162" y="912"/>
                    </a:lnTo>
                    <a:lnTo>
                      <a:pt x="176" y="926"/>
                    </a:lnTo>
                    <a:lnTo>
                      <a:pt x="192" y="936"/>
                    </a:lnTo>
                    <a:lnTo>
                      <a:pt x="206" y="948"/>
                    </a:lnTo>
                    <a:lnTo>
                      <a:pt x="222" y="958"/>
                    </a:lnTo>
                    <a:lnTo>
                      <a:pt x="240" y="970"/>
                    </a:lnTo>
                    <a:lnTo>
                      <a:pt x="256" y="980"/>
                    </a:lnTo>
                    <a:lnTo>
                      <a:pt x="274" y="990"/>
                    </a:lnTo>
                    <a:lnTo>
                      <a:pt x="292" y="998"/>
                    </a:lnTo>
                    <a:lnTo>
                      <a:pt x="312" y="1006"/>
                    </a:lnTo>
                    <a:lnTo>
                      <a:pt x="332" y="1016"/>
                    </a:lnTo>
                    <a:lnTo>
                      <a:pt x="352" y="1022"/>
                    </a:lnTo>
                    <a:lnTo>
                      <a:pt x="372" y="1030"/>
                    </a:lnTo>
                    <a:lnTo>
                      <a:pt x="388" y="1036"/>
                    </a:lnTo>
                    <a:lnTo>
                      <a:pt x="404" y="1040"/>
                    </a:lnTo>
                    <a:lnTo>
                      <a:pt x="422" y="1046"/>
                    </a:lnTo>
                    <a:lnTo>
                      <a:pt x="438" y="1052"/>
                    </a:lnTo>
                    <a:lnTo>
                      <a:pt x="456" y="1056"/>
                    </a:lnTo>
                    <a:lnTo>
                      <a:pt x="476" y="1060"/>
                    </a:lnTo>
                    <a:lnTo>
                      <a:pt x="494" y="1064"/>
                    </a:lnTo>
                    <a:lnTo>
                      <a:pt x="514" y="1068"/>
                    </a:lnTo>
                    <a:lnTo>
                      <a:pt x="534" y="1074"/>
                    </a:lnTo>
                    <a:lnTo>
                      <a:pt x="554" y="1076"/>
                    </a:lnTo>
                    <a:lnTo>
                      <a:pt x="576" y="1080"/>
                    </a:lnTo>
                    <a:lnTo>
                      <a:pt x="598" y="1084"/>
                    </a:lnTo>
                    <a:lnTo>
                      <a:pt x="620" y="1088"/>
                    </a:lnTo>
                    <a:lnTo>
                      <a:pt x="644" y="1092"/>
                    </a:lnTo>
                    <a:lnTo>
                      <a:pt x="668" y="1096"/>
                    </a:lnTo>
                    <a:lnTo>
                      <a:pt x="692" y="1098"/>
                    </a:lnTo>
                    <a:lnTo>
                      <a:pt x="716" y="1102"/>
                    </a:lnTo>
                    <a:lnTo>
                      <a:pt x="742" y="1104"/>
                    </a:lnTo>
                    <a:lnTo>
                      <a:pt x="768" y="1108"/>
                    </a:lnTo>
                    <a:lnTo>
                      <a:pt x="792" y="1110"/>
                    </a:lnTo>
                    <a:lnTo>
                      <a:pt x="820" y="1112"/>
                    </a:lnTo>
                    <a:lnTo>
                      <a:pt x="846" y="1114"/>
                    </a:lnTo>
                    <a:lnTo>
                      <a:pt x="874" y="1116"/>
                    </a:lnTo>
                    <a:lnTo>
                      <a:pt x="900" y="1120"/>
                    </a:lnTo>
                    <a:lnTo>
                      <a:pt x="928" y="1122"/>
                    </a:lnTo>
                    <a:lnTo>
                      <a:pt x="956" y="1124"/>
                    </a:lnTo>
                    <a:lnTo>
                      <a:pt x="984" y="1124"/>
                    </a:lnTo>
                    <a:lnTo>
                      <a:pt x="1012" y="1126"/>
                    </a:lnTo>
                    <a:lnTo>
                      <a:pt x="1042" y="1128"/>
                    </a:lnTo>
                    <a:lnTo>
                      <a:pt x="1070" y="1130"/>
                    </a:lnTo>
                    <a:lnTo>
                      <a:pt x="1098" y="1130"/>
                    </a:lnTo>
                    <a:lnTo>
                      <a:pt x="1126" y="1132"/>
                    </a:lnTo>
                    <a:lnTo>
                      <a:pt x="1154" y="1132"/>
                    </a:lnTo>
                    <a:lnTo>
                      <a:pt x="1182" y="1134"/>
                    </a:lnTo>
                    <a:lnTo>
                      <a:pt x="1210" y="1134"/>
                    </a:lnTo>
                    <a:lnTo>
                      <a:pt x="1238" y="1136"/>
                    </a:lnTo>
                    <a:lnTo>
                      <a:pt x="1266" y="1136"/>
                    </a:lnTo>
                    <a:lnTo>
                      <a:pt x="1294" y="1136"/>
                    </a:lnTo>
                    <a:lnTo>
                      <a:pt x="1320" y="1136"/>
                    </a:lnTo>
                    <a:lnTo>
                      <a:pt x="1348" y="1136"/>
                    </a:lnTo>
                    <a:lnTo>
                      <a:pt x="1376" y="1138"/>
                    </a:lnTo>
                    <a:lnTo>
                      <a:pt x="1402" y="1138"/>
                    </a:lnTo>
                    <a:lnTo>
                      <a:pt x="1428" y="1138"/>
                    </a:lnTo>
                    <a:lnTo>
                      <a:pt x="1454" y="1138"/>
                    </a:lnTo>
                    <a:lnTo>
                      <a:pt x="1482" y="1138"/>
                    </a:lnTo>
                    <a:lnTo>
                      <a:pt x="1508" y="1138"/>
                    </a:lnTo>
                    <a:lnTo>
                      <a:pt x="1534" y="1138"/>
                    </a:lnTo>
                    <a:lnTo>
                      <a:pt x="1560" y="1138"/>
                    </a:lnTo>
                    <a:lnTo>
                      <a:pt x="1586" y="1138"/>
                    </a:lnTo>
                    <a:lnTo>
                      <a:pt x="1612" y="1138"/>
                    </a:lnTo>
                    <a:lnTo>
                      <a:pt x="1638" y="1138"/>
                    </a:lnTo>
                    <a:lnTo>
                      <a:pt x="1666" y="1138"/>
                    </a:lnTo>
                    <a:lnTo>
                      <a:pt x="1692" y="1138"/>
                    </a:lnTo>
                    <a:lnTo>
                      <a:pt x="1718" y="1138"/>
                    </a:lnTo>
                    <a:lnTo>
                      <a:pt x="1744" y="1138"/>
                    </a:lnTo>
                    <a:lnTo>
                      <a:pt x="1772" y="1136"/>
                    </a:lnTo>
                    <a:lnTo>
                      <a:pt x="1800" y="1136"/>
                    </a:lnTo>
                    <a:lnTo>
                      <a:pt x="1826" y="1136"/>
                    </a:lnTo>
                    <a:lnTo>
                      <a:pt x="1854" y="1136"/>
                    </a:lnTo>
                    <a:lnTo>
                      <a:pt x="1882" y="1136"/>
                    </a:lnTo>
                    <a:lnTo>
                      <a:pt x="1910" y="1134"/>
                    </a:lnTo>
                    <a:lnTo>
                      <a:pt x="1938" y="1134"/>
                    </a:lnTo>
                    <a:lnTo>
                      <a:pt x="1966" y="1132"/>
                    </a:lnTo>
                    <a:lnTo>
                      <a:pt x="1994" y="1132"/>
                    </a:lnTo>
                    <a:lnTo>
                      <a:pt x="2022" y="1130"/>
                    </a:lnTo>
                    <a:lnTo>
                      <a:pt x="2050" y="1130"/>
                    </a:lnTo>
                    <a:lnTo>
                      <a:pt x="2078" y="1128"/>
                    </a:lnTo>
                    <a:lnTo>
                      <a:pt x="2108" y="1126"/>
                    </a:lnTo>
                    <a:lnTo>
                      <a:pt x="2136" y="1124"/>
                    </a:lnTo>
                    <a:lnTo>
                      <a:pt x="2164" y="1124"/>
                    </a:lnTo>
                    <a:lnTo>
                      <a:pt x="2192" y="1122"/>
                    </a:lnTo>
                    <a:lnTo>
                      <a:pt x="2220" y="1120"/>
                    </a:lnTo>
                    <a:lnTo>
                      <a:pt x="2246" y="1116"/>
                    </a:lnTo>
                    <a:lnTo>
                      <a:pt x="2274" y="1114"/>
                    </a:lnTo>
                    <a:lnTo>
                      <a:pt x="2300" y="1112"/>
                    </a:lnTo>
                    <a:lnTo>
                      <a:pt x="2328" y="1110"/>
                    </a:lnTo>
                    <a:lnTo>
                      <a:pt x="2352" y="1108"/>
                    </a:lnTo>
                    <a:lnTo>
                      <a:pt x="2378" y="1104"/>
                    </a:lnTo>
                    <a:lnTo>
                      <a:pt x="2404" y="1102"/>
                    </a:lnTo>
                    <a:lnTo>
                      <a:pt x="2428" y="1098"/>
                    </a:lnTo>
                    <a:lnTo>
                      <a:pt x="2452" y="1096"/>
                    </a:lnTo>
                    <a:lnTo>
                      <a:pt x="2476" y="1092"/>
                    </a:lnTo>
                    <a:lnTo>
                      <a:pt x="2500" y="1088"/>
                    </a:lnTo>
                    <a:lnTo>
                      <a:pt x="2522" y="1084"/>
                    </a:lnTo>
                    <a:lnTo>
                      <a:pt x="2544" y="1080"/>
                    </a:lnTo>
                    <a:lnTo>
                      <a:pt x="2566" y="1076"/>
                    </a:lnTo>
                    <a:lnTo>
                      <a:pt x="2586" y="1074"/>
                    </a:lnTo>
                    <a:lnTo>
                      <a:pt x="2606" y="1068"/>
                    </a:lnTo>
                    <a:lnTo>
                      <a:pt x="2626" y="1064"/>
                    </a:lnTo>
                    <a:lnTo>
                      <a:pt x="2644" y="1060"/>
                    </a:lnTo>
                    <a:lnTo>
                      <a:pt x="2664" y="1056"/>
                    </a:lnTo>
                    <a:lnTo>
                      <a:pt x="2682" y="1052"/>
                    </a:lnTo>
                    <a:lnTo>
                      <a:pt x="2698" y="1046"/>
                    </a:lnTo>
                    <a:lnTo>
                      <a:pt x="2716" y="1040"/>
                    </a:lnTo>
                    <a:lnTo>
                      <a:pt x="2732" y="1036"/>
                    </a:lnTo>
                    <a:lnTo>
                      <a:pt x="2748" y="1030"/>
                    </a:lnTo>
                    <a:lnTo>
                      <a:pt x="2768" y="1022"/>
                    </a:lnTo>
                    <a:lnTo>
                      <a:pt x="2788" y="1016"/>
                    </a:lnTo>
                    <a:lnTo>
                      <a:pt x="2808" y="1006"/>
                    </a:lnTo>
                    <a:lnTo>
                      <a:pt x="2828" y="998"/>
                    </a:lnTo>
                    <a:lnTo>
                      <a:pt x="2846" y="990"/>
                    </a:lnTo>
                    <a:lnTo>
                      <a:pt x="2864" y="980"/>
                    </a:lnTo>
                    <a:lnTo>
                      <a:pt x="2880" y="970"/>
                    </a:lnTo>
                    <a:lnTo>
                      <a:pt x="2898" y="958"/>
                    </a:lnTo>
                    <a:lnTo>
                      <a:pt x="2914" y="948"/>
                    </a:lnTo>
                    <a:lnTo>
                      <a:pt x="2928" y="936"/>
                    </a:lnTo>
                    <a:lnTo>
                      <a:pt x="2944" y="926"/>
                    </a:lnTo>
                    <a:lnTo>
                      <a:pt x="2958" y="912"/>
                    </a:lnTo>
                    <a:lnTo>
                      <a:pt x="2972" y="900"/>
                    </a:lnTo>
                    <a:lnTo>
                      <a:pt x="2986" y="888"/>
                    </a:lnTo>
                    <a:lnTo>
                      <a:pt x="3000" y="874"/>
                    </a:lnTo>
                    <a:lnTo>
                      <a:pt x="3012" y="860"/>
                    </a:lnTo>
                    <a:lnTo>
                      <a:pt x="3024" y="848"/>
                    </a:lnTo>
                    <a:lnTo>
                      <a:pt x="3034" y="832"/>
                    </a:lnTo>
                    <a:lnTo>
                      <a:pt x="3044" y="818"/>
                    </a:lnTo>
                    <a:lnTo>
                      <a:pt x="3054" y="804"/>
                    </a:lnTo>
                    <a:lnTo>
                      <a:pt x="3062" y="790"/>
                    </a:lnTo>
                    <a:lnTo>
                      <a:pt x="3070" y="774"/>
                    </a:lnTo>
                    <a:lnTo>
                      <a:pt x="3078" y="760"/>
                    </a:lnTo>
                    <a:lnTo>
                      <a:pt x="3084" y="746"/>
                    </a:lnTo>
                    <a:lnTo>
                      <a:pt x="3090" y="730"/>
                    </a:lnTo>
                    <a:lnTo>
                      <a:pt x="3096" y="716"/>
                    </a:lnTo>
                    <a:lnTo>
                      <a:pt x="3102" y="702"/>
                    </a:lnTo>
                    <a:lnTo>
                      <a:pt x="3106" y="686"/>
                    </a:lnTo>
                    <a:lnTo>
                      <a:pt x="3108" y="672"/>
                    </a:lnTo>
                    <a:lnTo>
                      <a:pt x="3112" y="658"/>
                    </a:lnTo>
                    <a:lnTo>
                      <a:pt x="3114" y="644"/>
                    </a:lnTo>
                    <a:lnTo>
                      <a:pt x="3116" y="630"/>
                    </a:lnTo>
                    <a:lnTo>
                      <a:pt x="3118" y="616"/>
                    </a:lnTo>
                    <a:lnTo>
                      <a:pt x="3120" y="602"/>
                    </a:lnTo>
                    <a:lnTo>
                      <a:pt x="3120" y="588"/>
                    </a:lnTo>
                    <a:lnTo>
                      <a:pt x="3120" y="574"/>
                    </a:lnTo>
                    <a:lnTo>
                      <a:pt x="3120" y="560"/>
                    </a:lnTo>
                    <a:lnTo>
                      <a:pt x="3120" y="548"/>
                    </a:lnTo>
                    <a:lnTo>
                      <a:pt x="3118" y="534"/>
                    </a:lnTo>
                    <a:lnTo>
                      <a:pt x="3116" y="520"/>
                    </a:lnTo>
                    <a:lnTo>
                      <a:pt x="3114" y="504"/>
                    </a:lnTo>
                    <a:lnTo>
                      <a:pt x="3112" y="490"/>
                    </a:lnTo>
                    <a:lnTo>
                      <a:pt x="3108" y="476"/>
                    </a:lnTo>
                    <a:lnTo>
                      <a:pt x="3106" y="462"/>
                    </a:lnTo>
                    <a:lnTo>
                      <a:pt x="3102" y="448"/>
                    </a:lnTo>
                    <a:lnTo>
                      <a:pt x="3096" y="432"/>
                    </a:lnTo>
                    <a:lnTo>
                      <a:pt x="3090" y="418"/>
                    </a:lnTo>
                    <a:lnTo>
                      <a:pt x="3084" y="404"/>
                    </a:lnTo>
                    <a:lnTo>
                      <a:pt x="3078" y="388"/>
                    </a:lnTo>
                    <a:lnTo>
                      <a:pt x="3070" y="374"/>
                    </a:lnTo>
                    <a:lnTo>
                      <a:pt x="3062" y="360"/>
                    </a:lnTo>
                    <a:lnTo>
                      <a:pt x="3054" y="344"/>
                    </a:lnTo>
                    <a:lnTo>
                      <a:pt x="3044" y="330"/>
                    </a:lnTo>
                    <a:lnTo>
                      <a:pt x="3034" y="316"/>
                    </a:lnTo>
                    <a:lnTo>
                      <a:pt x="3024" y="302"/>
                    </a:lnTo>
                    <a:lnTo>
                      <a:pt x="3012" y="288"/>
                    </a:lnTo>
                    <a:lnTo>
                      <a:pt x="3000" y="274"/>
                    </a:lnTo>
                    <a:lnTo>
                      <a:pt x="2986" y="262"/>
                    </a:lnTo>
                    <a:lnTo>
                      <a:pt x="2972" y="248"/>
                    </a:lnTo>
                    <a:lnTo>
                      <a:pt x="2958" y="236"/>
                    </a:lnTo>
                    <a:lnTo>
                      <a:pt x="2944" y="224"/>
                    </a:lnTo>
                    <a:lnTo>
                      <a:pt x="2928" y="212"/>
                    </a:lnTo>
                    <a:lnTo>
                      <a:pt x="2914" y="200"/>
                    </a:lnTo>
                    <a:lnTo>
                      <a:pt x="2898" y="190"/>
                    </a:lnTo>
                    <a:lnTo>
                      <a:pt x="2880" y="180"/>
                    </a:lnTo>
                    <a:lnTo>
                      <a:pt x="2864" y="170"/>
                    </a:lnTo>
                    <a:lnTo>
                      <a:pt x="2846" y="160"/>
                    </a:lnTo>
                    <a:lnTo>
                      <a:pt x="2828" y="150"/>
                    </a:lnTo>
                    <a:lnTo>
                      <a:pt x="2808" y="142"/>
                    </a:lnTo>
                    <a:lnTo>
                      <a:pt x="2788" y="134"/>
                    </a:lnTo>
                    <a:lnTo>
                      <a:pt x="2768" y="126"/>
                    </a:lnTo>
                    <a:lnTo>
                      <a:pt x="2748" y="118"/>
                    </a:lnTo>
                    <a:lnTo>
                      <a:pt x="2730" y="112"/>
                    </a:lnTo>
                    <a:lnTo>
                      <a:pt x="2712" y="106"/>
                    </a:lnTo>
                    <a:lnTo>
                      <a:pt x="2694" y="102"/>
                    </a:lnTo>
                    <a:lnTo>
                      <a:pt x="2676" y="96"/>
                    </a:lnTo>
                    <a:lnTo>
                      <a:pt x="2656" y="92"/>
                    </a:lnTo>
                    <a:lnTo>
                      <a:pt x="2634" y="86"/>
                    </a:lnTo>
                    <a:lnTo>
                      <a:pt x="2614" y="82"/>
                    </a:lnTo>
                    <a:lnTo>
                      <a:pt x="2592" y="76"/>
                    </a:lnTo>
                    <a:lnTo>
                      <a:pt x="2570" y="72"/>
                    </a:lnTo>
                    <a:lnTo>
                      <a:pt x="2548" y="68"/>
                    </a:lnTo>
                    <a:lnTo>
                      <a:pt x="2526" y="64"/>
                    </a:lnTo>
                    <a:lnTo>
                      <a:pt x="2502" y="60"/>
                    </a:lnTo>
                    <a:lnTo>
                      <a:pt x="2478" y="56"/>
                    </a:lnTo>
                    <a:lnTo>
                      <a:pt x="2454" y="52"/>
                    </a:lnTo>
                    <a:lnTo>
                      <a:pt x="2430" y="50"/>
                    </a:lnTo>
                    <a:lnTo>
                      <a:pt x="2404" y="46"/>
                    </a:lnTo>
                    <a:lnTo>
                      <a:pt x="2378" y="42"/>
                    </a:lnTo>
                    <a:lnTo>
                      <a:pt x="2354" y="40"/>
                    </a:lnTo>
                    <a:lnTo>
                      <a:pt x="2328" y="36"/>
                    </a:lnTo>
                    <a:lnTo>
                      <a:pt x="2302" y="34"/>
                    </a:lnTo>
                    <a:lnTo>
                      <a:pt x="2276" y="32"/>
                    </a:lnTo>
                    <a:lnTo>
                      <a:pt x="2250" y="28"/>
                    </a:lnTo>
                    <a:lnTo>
                      <a:pt x="2224" y="26"/>
                    </a:lnTo>
                    <a:lnTo>
                      <a:pt x="2200" y="24"/>
                    </a:lnTo>
                    <a:lnTo>
                      <a:pt x="2174" y="22"/>
                    </a:lnTo>
                    <a:lnTo>
                      <a:pt x="2148" y="20"/>
                    </a:lnTo>
                    <a:lnTo>
                      <a:pt x="2124" y="20"/>
                    </a:lnTo>
                    <a:lnTo>
                      <a:pt x="2100" y="18"/>
                    </a:lnTo>
                    <a:lnTo>
                      <a:pt x="2076" y="16"/>
                    </a:lnTo>
                    <a:lnTo>
                      <a:pt x="2052" y="14"/>
                    </a:lnTo>
                    <a:lnTo>
                      <a:pt x="2030" y="14"/>
                    </a:lnTo>
                    <a:lnTo>
                      <a:pt x="2006" y="12"/>
                    </a:lnTo>
                    <a:lnTo>
                      <a:pt x="1984" y="10"/>
                    </a:lnTo>
                    <a:lnTo>
                      <a:pt x="1964" y="10"/>
                    </a:lnTo>
                    <a:lnTo>
                      <a:pt x="1944" y="10"/>
                    </a:lnTo>
                    <a:lnTo>
                      <a:pt x="1924" y="8"/>
                    </a:lnTo>
                    <a:lnTo>
                      <a:pt x="1904" y="8"/>
                    </a:lnTo>
                    <a:lnTo>
                      <a:pt x="1886" y="8"/>
                    </a:lnTo>
                    <a:lnTo>
                      <a:pt x="1868" y="6"/>
                    </a:lnTo>
                    <a:lnTo>
                      <a:pt x="1850" y="6"/>
                    </a:lnTo>
                    <a:lnTo>
                      <a:pt x="1834" y="6"/>
                    </a:lnTo>
                    <a:lnTo>
                      <a:pt x="1818" y="6"/>
                    </a:lnTo>
                    <a:lnTo>
                      <a:pt x="1802" y="4"/>
                    </a:lnTo>
                    <a:lnTo>
                      <a:pt x="1788" y="4"/>
                    </a:lnTo>
                    <a:lnTo>
                      <a:pt x="1768" y="4"/>
                    </a:lnTo>
                    <a:lnTo>
                      <a:pt x="1748" y="4"/>
                    </a:lnTo>
                    <a:lnTo>
                      <a:pt x="1730" y="2"/>
                    </a:lnTo>
                    <a:lnTo>
                      <a:pt x="1714" y="2"/>
                    </a:lnTo>
                    <a:lnTo>
                      <a:pt x="1698" y="2"/>
                    </a:lnTo>
                    <a:lnTo>
                      <a:pt x="1682" y="2"/>
                    </a:lnTo>
                    <a:lnTo>
                      <a:pt x="1666" y="2"/>
                    </a:lnTo>
                    <a:lnTo>
                      <a:pt x="1652" y="2"/>
                    </a:lnTo>
                    <a:lnTo>
                      <a:pt x="1638" y="0"/>
                    </a:lnTo>
                    <a:lnTo>
                      <a:pt x="1624" y="0"/>
                    </a:lnTo>
                    <a:lnTo>
                      <a:pt x="1612" y="0"/>
                    </a:lnTo>
                    <a:lnTo>
                      <a:pt x="1598" y="0"/>
                    </a:lnTo>
                    <a:lnTo>
                      <a:pt x="1586" y="0"/>
                    </a:lnTo>
                    <a:lnTo>
                      <a:pt x="1572" y="0"/>
                    </a:lnTo>
                    <a:lnTo>
                      <a:pt x="1560" y="0"/>
                    </a:lnTo>
                    <a:lnTo>
                      <a:pt x="1548" y="0"/>
                    </a:lnTo>
                    <a:lnTo>
                      <a:pt x="1534" y="0"/>
                    </a:lnTo>
                    <a:lnTo>
                      <a:pt x="1522" y="0"/>
                    </a:lnTo>
                    <a:lnTo>
                      <a:pt x="1508" y="0"/>
                    </a:lnTo>
                    <a:lnTo>
                      <a:pt x="1496" y="0"/>
                    </a:lnTo>
                    <a:lnTo>
                      <a:pt x="1482" y="0"/>
                    </a:lnTo>
                    <a:lnTo>
                      <a:pt x="1468" y="2"/>
                    </a:lnTo>
                    <a:lnTo>
                      <a:pt x="1454" y="2"/>
                    </a:lnTo>
                    <a:lnTo>
                      <a:pt x="1438" y="2"/>
                    </a:lnTo>
                    <a:lnTo>
                      <a:pt x="1422" y="2"/>
                    </a:lnTo>
                    <a:lnTo>
                      <a:pt x="1406" y="2"/>
                    </a:lnTo>
                    <a:lnTo>
                      <a:pt x="1390" y="2"/>
                    </a:lnTo>
                    <a:lnTo>
                      <a:pt x="1372" y="4"/>
                    </a:lnTo>
                    <a:lnTo>
                      <a:pt x="1352" y="4"/>
                    </a:lnTo>
                    <a:lnTo>
                      <a:pt x="1332" y="4"/>
                    </a:lnTo>
                    <a:lnTo>
                      <a:pt x="1318" y="4"/>
                    </a:lnTo>
                    <a:lnTo>
                      <a:pt x="1302" y="6"/>
                    </a:lnTo>
                    <a:lnTo>
                      <a:pt x="1286" y="6"/>
                    </a:lnTo>
                    <a:lnTo>
                      <a:pt x="1270" y="6"/>
                    </a:lnTo>
                    <a:lnTo>
                      <a:pt x="1252" y="6"/>
                    </a:lnTo>
                    <a:lnTo>
                      <a:pt x="1234" y="8"/>
                    </a:lnTo>
                    <a:lnTo>
                      <a:pt x="1216" y="8"/>
                    </a:lnTo>
                    <a:lnTo>
                      <a:pt x="1196" y="8"/>
                    </a:lnTo>
                    <a:lnTo>
                      <a:pt x="1176" y="10"/>
                    </a:lnTo>
                    <a:lnTo>
                      <a:pt x="1156" y="10"/>
                    </a:lnTo>
                    <a:lnTo>
                      <a:pt x="1136" y="10"/>
                    </a:lnTo>
                    <a:lnTo>
                      <a:pt x="1114" y="12"/>
                    </a:lnTo>
                    <a:lnTo>
                      <a:pt x="1090" y="14"/>
                    </a:lnTo>
                    <a:lnTo>
                      <a:pt x="1068" y="14"/>
                    </a:lnTo>
                    <a:lnTo>
                      <a:pt x="1044" y="16"/>
                    </a:lnTo>
                    <a:lnTo>
                      <a:pt x="1020" y="18"/>
                    </a:lnTo>
                    <a:lnTo>
                      <a:pt x="996" y="20"/>
                    </a:lnTo>
                    <a:lnTo>
                      <a:pt x="972" y="20"/>
                    </a:lnTo>
                    <a:lnTo>
                      <a:pt x="946" y="22"/>
                    </a:lnTo>
                    <a:lnTo>
                      <a:pt x="920" y="24"/>
                    </a:lnTo>
                    <a:lnTo>
                      <a:pt x="896" y="26"/>
                    </a:lnTo>
                    <a:lnTo>
                      <a:pt x="870" y="28"/>
                    </a:lnTo>
                    <a:lnTo>
                      <a:pt x="844" y="32"/>
                    </a:lnTo>
                    <a:lnTo>
                      <a:pt x="818" y="34"/>
                    </a:lnTo>
                    <a:lnTo>
                      <a:pt x="792" y="36"/>
                    </a:lnTo>
                    <a:lnTo>
                      <a:pt x="766" y="40"/>
                    </a:lnTo>
                    <a:lnTo>
                      <a:pt x="742" y="42"/>
                    </a:lnTo>
                    <a:lnTo>
                      <a:pt x="716" y="46"/>
                    </a:lnTo>
                    <a:lnTo>
                      <a:pt x="690" y="50"/>
                    </a:lnTo>
                    <a:lnTo>
                      <a:pt x="666" y="52"/>
                    </a:lnTo>
                    <a:lnTo>
                      <a:pt x="642" y="56"/>
                    </a:lnTo>
                    <a:lnTo>
                      <a:pt x="618" y="60"/>
                    </a:lnTo>
                    <a:lnTo>
                      <a:pt x="594" y="64"/>
                    </a:lnTo>
                    <a:lnTo>
                      <a:pt x="572" y="68"/>
                    </a:lnTo>
                    <a:lnTo>
                      <a:pt x="550" y="72"/>
                    </a:lnTo>
                    <a:lnTo>
                      <a:pt x="528" y="76"/>
                    </a:lnTo>
                    <a:lnTo>
                      <a:pt x="506" y="82"/>
                    </a:lnTo>
                    <a:lnTo>
                      <a:pt x="486" y="86"/>
                    </a:lnTo>
                    <a:lnTo>
                      <a:pt x="464" y="92"/>
                    </a:lnTo>
                    <a:lnTo>
                      <a:pt x="444" y="96"/>
                    </a:lnTo>
                    <a:lnTo>
                      <a:pt x="426" y="102"/>
                    </a:lnTo>
                    <a:lnTo>
                      <a:pt x="408" y="106"/>
                    </a:lnTo>
                    <a:lnTo>
                      <a:pt x="390" y="112"/>
                    </a:lnTo>
                    <a:lnTo>
                      <a:pt x="372" y="118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5"/>
              <p:cNvSpPr>
                <a:spLocks/>
              </p:cNvSpPr>
              <p:nvPr/>
            </p:nvSpPr>
            <p:spPr bwMode="auto">
              <a:xfrm>
                <a:off x="1012" y="2566"/>
                <a:ext cx="3686" cy="1345"/>
              </a:xfrm>
              <a:custGeom>
                <a:avLst/>
                <a:gdLst/>
                <a:ahLst/>
                <a:cxnLst>
                  <a:cxn ang="0">
                    <a:pos x="274" y="160"/>
                  </a:cxn>
                  <a:cxn ang="0">
                    <a:pos x="176" y="224"/>
                  </a:cxn>
                  <a:cxn ang="0">
                    <a:pos x="96" y="302"/>
                  </a:cxn>
                  <a:cxn ang="0">
                    <a:pos x="42" y="388"/>
                  </a:cxn>
                  <a:cxn ang="0">
                    <a:pos x="12" y="476"/>
                  </a:cxn>
                  <a:cxn ang="0">
                    <a:pos x="0" y="560"/>
                  </a:cxn>
                  <a:cxn ang="0">
                    <a:pos x="6" y="644"/>
                  </a:cxn>
                  <a:cxn ang="0">
                    <a:pos x="30" y="730"/>
                  </a:cxn>
                  <a:cxn ang="0">
                    <a:pos x="76" y="818"/>
                  </a:cxn>
                  <a:cxn ang="0">
                    <a:pos x="148" y="900"/>
                  </a:cxn>
                  <a:cxn ang="0">
                    <a:pos x="240" y="970"/>
                  </a:cxn>
                  <a:cxn ang="0">
                    <a:pos x="352" y="1022"/>
                  </a:cxn>
                  <a:cxn ang="0">
                    <a:pos x="456" y="1056"/>
                  </a:cxn>
                  <a:cxn ang="0">
                    <a:pos x="576" y="1080"/>
                  </a:cxn>
                  <a:cxn ang="0">
                    <a:pos x="716" y="1102"/>
                  </a:cxn>
                  <a:cxn ang="0">
                    <a:pos x="874" y="1116"/>
                  </a:cxn>
                  <a:cxn ang="0">
                    <a:pos x="1042" y="1128"/>
                  </a:cxn>
                  <a:cxn ang="0">
                    <a:pos x="1210" y="1134"/>
                  </a:cxn>
                  <a:cxn ang="0">
                    <a:pos x="1376" y="1138"/>
                  </a:cxn>
                  <a:cxn ang="0">
                    <a:pos x="1534" y="1138"/>
                  </a:cxn>
                  <a:cxn ang="0">
                    <a:pos x="1692" y="1138"/>
                  </a:cxn>
                  <a:cxn ang="0">
                    <a:pos x="1854" y="1136"/>
                  </a:cxn>
                  <a:cxn ang="0">
                    <a:pos x="2022" y="1130"/>
                  </a:cxn>
                  <a:cxn ang="0">
                    <a:pos x="2192" y="1122"/>
                  </a:cxn>
                  <a:cxn ang="0">
                    <a:pos x="2352" y="1108"/>
                  </a:cxn>
                  <a:cxn ang="0">
                    <a:pos x="2500" y="1088"/>
                  </a:cxn>
                  <a:cxn ang="0">
                    <a:pos x="2626" y="1064"/>
                  </a:cxn>
                  <a:cxn ang="0">
                    <a:pos x="2732" y="1036"/>
                  </a:cxn>
                  <a:cxn ang="0">
                    <a:pos x="2846" y="990"/>
                  </a:cxn>
                  <a:cxn ang="0">
                    <a:pos x="2944" y="926"/>
                  </a:cxn>
                  <a:cxn ang="0">
                    <a:pos x="3024" y="848"/>
                  </a:cxn>
                  <a:cxn ang="0">
                    <a:pos x="3078" y="760"/>
                  </a:cxn>
                  <a:cxn ang="0">
                    <a:pos x="3108" y="672"/>
                  </a:cxn>
                  <a:cxn ang="0">
                    <a:pos x="3120" y="588"/>
                  </a:cxn>
                  <a:cxn ang="0">
                    <a:pos x="3114" y="504"/>
                  </a:cxn>
                  <a:cxn ang="0">
                    <a:pos x="3090" y="418"/>
                  </a:cxn>
                  <a:cxn ang="0">
                    <a:pos x="3044" y="330"/>
                  </a:cxn>
                  <a:cxn ang="0">
                    <a:pos x="2972" y="248"/>
                  </a:cxn>
                  <a:cxn ang="0">
                    <a:pos x="2880" y="180"/>
                  </a:cxn>
                  <a:cxn ang="0">
                    <a:pos x="2768" y="126"/>
                  </a:cxn>
                  <a:cxn ang="0">
                    <a:pos x="2656" y="92"/>
                  </a:cxn>
                  <a:cxn ang="0">
                    <a:pos x="2526" y="64"/>
                  </a:cxn>
                  <a:cxn ang="0">
                    <a:pos x="2378" y="42"/>
                  </a:cxn>
                  <a:cxn ang="0">
                    <a:pos x="2224" y="26"/>
                  </a:cxn>
                  <a:cxn ang="0">
                    <a:pos x="2076" y="16"/>
                  </a:cxn>
                  <a:cxn ang="0">
                    <a:pos x="1944" y="10"/>
                  </a:cxn>
                  <a:cxn ang="0">
                    <a:pos x="1834" y="6"/>
                  </a:cxn>
                  <a:cxn ang="0">
                    <a:pos x="1730" y="2"/>
                  </a:cxn>
                  <a:cxn ang="0">
                    <a:pos x="1638" y="0"/>
                  </a:cxn>
                  <a:cxn ang="0">
                    <a:pos x="1560" y="0"/>
                  </a:cxn>
                  <a:cxn ang="0">
                    <a:pos x="1482" y="0"/>
                  </a:cxn>
                  <a:cxn ang="0">
                    <a:pos x="1390" y="2"/>
                  </a:cxn>
                  <a:cxn ang="0">
                    <a:pos x="1286" y="6"/>
                  </a:cxn>
                  <a:cxn ang="0">
                    <a:pos x="1176" y="10"/>
                  </a:cxn>
                  <a:cxn ang="0">
                    <a:pos x="1044" y="16"/>
                  </a:cxn>
                  <a:cxn ang="0">
                    <a:pos x="896" y="26"/>
                  </a:cxn>
                  <a:cxn ang="0">
                    <a:pos x="742" y="42"/>
                  </a:cxn>
                  <a:cxn ang="0">
                    <a:pos x="594" y="64"/>
                  </a:cxn>
                  <a:cxn ang="0">
                    <a:pos x="464" y="92"/>
                  </a:cxn>
                </a:cxnLst>
                <a:rect l="0" t="0" r="r" b="b"/>
                <a:pathLst>
                  <a:path w="3120" h="1138">
                    <a:moveTo>
                      <a:pt x="372" y="118"/>
                    </a:moveTo>
                    <a:lnTo>
                      <a:pt x="352" y="126"/>
                    </a:lnTo>
                    <a:lnTo>
                      <a:pt x="332" y="134"/>
                    </a:lnTo>
                    <a:lnTo>
                      <a:pt x="312" y="142"/>
                    </a:lnTo>
                    <a:lnTo>
                      <a:pt x="292" y="150"/>
                    </a:lnTo>
                    <a:lnTo>
                      <a:pt x="274" y="160"/>
                    </a:lnTo>
                    <a:lnTo>
                      <a:pt x="256" y="170"/>
                    </a:lnTo>
                    <a:lnTo>
                      <a:pt x="240" y="180"/>
                    </a:lnTo>
                    <a:lnTo>
                      <a:pt x="222" y="190"/>
                    </a:lnTo>
                    <a:lnTo>
                      <a:pt x="206" y="200"/>
                    </a:lnTo>
                    <a:lnTo>
                      <a:pt x="192" y="212"/>
                    </a:lnTo>
                    <a:lnTo>
                      <a:pt x="176" y="224"/>
                    </a:lnTo>
                    <a:lnTo>
                      <a:pt x="162" y="236"/>
                    </a:lnTo>
                    <a:lnTo>
                      <a:pt x="148" y="248"/>
                    </a:lnTo>
                    <a:lnTo>
                      <a:pt x="134" y="262"/>
                    </a:lnTo>
                    <a:lnTo>
                      <a:pt x="120" y="274"/>
                    </a:lnTo>
                    <a:lnTo>
                      <a:pt x="108" y="288"/>
                    </a:lnTo>
                    <a:lnTo>
                      <a:pt x="96" y="302"/>
                    </a:lnTo>
                    <a:lnTo>
                      <a:pt x="86" y="316"/>
                    </a:lnTo>
                    <a:lnTo>
                      <a:pt x="76" y="330"/>
                    </a:lnTo>
                    <a:lnTo>
                      <a:pt x="66" y="344"/>
                    </a:lnTo>
                    <a:lnTo>
                      <a:pt x="58" y="360"/>
                    </a:lnTo>
                    <a:lnTo>
                      <a:pt x="50" y="374"/>
                    </a:lnTo>
                    <a:lnTo>
                      <a:pt x="42" y="388"/>
                    </a:lnTo>
                    <a:lnTo>
                      <a:pt x="36" y="404"/>
                    </a:lnTo>
                    <a:lnTo>
                      <a:pt x="30" y="418"/>
                    </a:lnTo>
                    <a:lnTo>
                      <a:pt x="24" y="432"/>
                    </a:lnTo>
                    <a:lnTo>
                      <a:pt x="18" y="448"/>
                    </a:lnTo>
                    <a:lnTo>
                      <a:pt x="14" y="462"/>
                    </a:lnTo>
                    <a:lnTo>
                      <a:pt x="12" y="476"/>
                    </a:lnTo>
                    <a:lnTo>
                      <a:pt x="8" y="490"/>
                    </a:lnTo>
                    <a:lnTo>
                      <a:pt x="6" y="504"/>
                    </a:lnTo>
                    <a:lnTo>
                      <a:pt x="4" y="520"/>
                    </a:lnTo>
                    <a:lnTo>
                      <a:pt x="2" y="534"/>
                    </a:lnTo>
                    <a:lnTo>
                      <a:pt x="0" y="548"/>
                    </a:lnTo>
                    <a:lnTo>
                      <a:pt x="0" y="560"/>
                    </a:lnTo>
                    <a:lnTo>
                      <a:pt x="0" y="574"/>
                    </a:lnTo>
                    <a:lnTo>
                      <a:pt x="0" y="588"/>
                    </a:lnTo>
                    <a:lnTo>
                      <a:pt x="0" y="602"/>
                    </a:lnTo>
                    <a:lnTo>
                      <a:pt x="2" y="616"/>
                    </a:lnTo>
                    <a:lnTo>
                      <a:pt x="4" y="630"/>
                    </a:lnTo>
                    <a:lnTo>
                      <a:pt x="6" y="644"/>
                    </a:lnTo>
                    <a:lnTo>
                      <a:pt x="8" y="658"/>
                    </a:lnTo>
                    <a:lnTo>
                      <a:pt x="12" y="672"/>
                    </a:lnTo>
                    <a:lnTo>
                      <a:pt x="14" y="686"/>
                    </a:lnTo>
                    <a:lnTo>
                      <a:pt x="18" y="702"/>
                    </a:lnTo>
                    <a:lnTo>
                      <a:pt x="24" y="716"/>
                    </a:lnTo>
                    <a:lnTo>
                      <a:pt x="30" y="730"/>
                    </a:lnTo>
                    <a:lnTo>
                      <a:pt x="36" y="746"/>
                    </a:lnTo>
                    <a:lnTo>
                      <a:pt x="42" y="760"/>
                    </a:lnTo>
                    <a:lnTo>
                      <a:pt x="50" y="774"/>
                    </a:lnTo>
                    <a:lnTo>
                      <a:pt x="58" y="790"/>
                    </a:lnTo>
                    <a:lnTo>
                      <a:pt x="66" y="804"/>
                    </a:lnTo>
                    <a:lnTo>
                      <a:pt x="76" y="818"/>
                    </a:lnTo>
                    <a:lnTo>
                      <a:pt x="86" y="832"/>
                    </a:lnTo>
                    <a:lnTo>
                      <a:pt x="96" y="848"/>
                    </a:lnTo>
                    <a:lnTo>
                      <a:pt x="108" y="860"/>
                    </a:lnTo>
                    <a:lnTo>
                      <a:pt x="120" y="874"/>
                    </a:lnTo>
                    <a:lnTo>
                      <a:pt x="134" y="888"/>
                    </a:lnTo>
                    <a:lnTo>
                      <a:pt x="148" y="900"/>
                    </a:lnTo>
                    <a:lnTo>
                      <a:pt x="162" y="912"/>
                    </a:lnTo>
                    <a:lnTo>
                      <a:pt x="176" y="926"/>
                    </a:lnTo>
                    <a:lnTo>
                      <a:pt x="192" y="936"/>
                    </a:lnTo>
                    <a:lnTo>
                      <a:pt x="206" y="948"/>
                    </a:lnTo>
                    <a:lnTo>
                      <a:pt x="222" y="958"/>
                    </a:lnTo>
                    <a:lnTo>
                      <a:pt x="240" y="970"/>
                    </a:lnTo>
                    <a:lnTo>
                      <a:pt x="256" y="980"/>
                    </a:lnTo>
                    <a:lnTo>
                      <a:pt x="274" y="990"/>
                    </a:lnTo>
                    <a:lnTo>
                      <a:pt x="292" y="998"/>
                    </a:lnTo>
                    <a:lnTo>
                      <a:pt x="312" y="1006"/>
                    </a:lnTo>
                    <a:lnTo>
                      <a:pt x="332" y="1016"/>
                    </a:lnTo>
                    <a:lnTo>
                      <a:pt x="352" y="1022"/>
                    </a:lnTo>
                    <a:lnTo>
                      <a:pt x="372" y="1030"/>
                    </a:lnTo>
                    <a:lnTo>
                      <a:pt x="388" y="1036"/>
                    </a:lnTo>
                    <a:lnTo>
                      <a:pt x="404" y="1040"/>
                    </a:lnTo>
                    <a:lnTo>
                      <a:pt x="422" y="1046"/>
                    </a:lnTo>
                    <a:lnTo>
                      <a:pt x="438" y="1052"/>
                    </a:lnTo>
                    <a:lnTo>
                      <a:pt x="456" y="1056"/>
                    </a:lnTo>
                    <a:lnTo>
                      <a:pt x="476" y="1060"/>
                    </a:lnTo>
                    <a:lnTo>
                      <a:pt x="494" y="1064"/>
                    </a:lnTo>
                    <a:lnTo>
                      <a:pt x="514" y="1068"/>
                    </a:lnTo>
                    <a:lnTo>
                      <a:pt x="534" y="1074"/>
                    </a:lnTo>
                    <a:lnTo>
                      <a:pt x="554" y="1076"/>
                    </a:lnTo>
                    <a:lnTo>
                      <a:pt x="576" y="1080"/>
                    </a:lnTo>
                    <a:lnTo>
                      <a:pt x="598" y="1084"/>
                    </a:lnTo>
                    <a:lnTo>
                      <a:pt x="620" y="1088"/>
                    </a:lnTo>
                    <a:lnTo>
                      <a:pt x="644" y="1092"/>
                    </a:lnTo>
                    <a:lnTo>
                      <a:pt x="668" y="1096"/>
                    </a:lnTo>
                    <a:lnTo>
                      <a:pt x="692" y="1098"/>
                    </a:lnTo>
                    <a:lnTo>
                      <a:pt x="716" y="1102"/>
                    </a:lnTo>
                    <a:lnTo>
                      <a:pt x="742" y="1104"/>
                    </a:lnTo>
                    <a:lnTo>
                      <a:pt x="768" y="1108"/>
                    </a:lnTo>
                    <a:lnTo>
                      <a:pt x="792" y="1110"/>
                    </a:lnTo>
                    <a:lnTo>
                      <a:pt x="820" y="1112"/>
                    </a:lnTo>
                    <a:lnTo>
                      <a:pt x="846" y="1114"/>
                    </a:lnTo>
                    <a:lnTo>
                      <a:pt x="874" y="1116"/>
                    </a:lnTo>
                    <a:lnTo>
                      <a:pt x="900" y="1120"/>
                    </a:lnTo>
                    <a:lnTo>
                      <a:pt x="928" y="1122"/>
                    </a:lnTo>
                    <a:lnTo>
                      <a:pt x="956" y="1124"/>
                    </a:lnTo>
                    <a:lnTo>
                      <a:pt x="984" y="1124"/>
                    </a:lnTo>
                    <a:lnTo>
                      <a:pt x="1012" y="1126"/>
                    </a:lnTo>
                    <a:lnTo>
                      <a:pt x="1042" y="1128"/>
                    </a:lnTo>
                    <a:lnTo>
                      <a:pt x="1070" y="1130"/>
                    </a:lnTo>
                    <a:lnTo>
                      <a:pt x="1098" y="1130"/>
                    </a:lnTo>
                    <a:lnTo>
                      <a:pt x="1126" y="1132"/>
                    </a:lnTo>
                    <a:lnTo>
                      <a:pt x="1154" y="1132"/>
                    </a:lnTo>
                    <a:lnTo>
                      <a:pt x="1182" y="1134"/>
                    </a:lnTo>
                    <a:lnTo>
                      <a:pt x="1210" y="1134"/>
                    </a:lnTo>
                    <a:lnTo>
                      <a:pt x="1238" y="1136"/>
                    </a:lnTo>
                    <a:lnTo>
                      <a:pt x="1266" y="1136"/>
                    </a:lnTo>
                    <a:lnTo>
                      <a:pt x="1294" y="1136"/>
                    </a:lnTo>
                    <a:lnTo>
                      <a:pt x="1320" y="1136"/>
                    </a:lnTo>
                    <a:lnTo>
                      <a:pt x="1348" y="1136"/>
                    </a:lnTo>
                    <a:lnTo>
                      <a:pt x="1376" y="1138"/>
                    </a:lnTo>
                    <a:lnTo>
                      <a:pt x="1402" y="1138"/>
                    </a:lnTo>
                    <a:lnTo>
                      <a:pt x="1428" y="1138"/>
                    </a:lnTo>
                    <a:lnTo>
                      <a:pt x="1454" y="1138"/>
                    </a:lnTo>
                    <a:lnTo>
                      <a:pt x="1482" y="1138"/>
                    </a:lnTo>
                    <a:lnTo>
                      <a:pt x="1508" y="1138"/>
                    </a:lnTo>
                    <a:lnTo>
                      <a:pt x="1534" y="1138"/>
                    </a:lnTo>
                    <a:lnTo>
                      <a:pt x="1560" y="1138"/>
                    </a:lnTo>
                    <a:lnTo>
                      <a:pt x="1586" y="1138"/>
                    </a:lnTo>
                    <a:lnTo>
                      <a:pt x="1612" y="1138"/>
                    </a:lnTo>
                    <a:lnTo>
                      <a:pt x="1638" y="1138"/>
                    </a:lnTo>
                    <a:lnTo>
                      <a:pt x="1666" y="1138"/>
                    </a:lnTo>
                    <a:lnTo>
                      <a:pt x="1692" y="1138"/>
                    </a:lnTo>
                    <a:lnTo>
                      <a:pt x="1718" y="1138"/>
                    </a:lnTo>
                    <a:lnTo>
                      <a:pt x="1744" y="1138"/>
                    </a:lnTo>
                    <a:lnTo>
                      <a:pt x="1772" y="1136"/>
                    </a:lnTo>
                    <a:lnTo>
                      <a:pt x="1800" y="1136"/>
                    </a:lnTo>
                    <a:lnTo>
                      <a:pt x="1826" y="1136"/>
                    </a:lnTo>
                    <a:lnTo>
                      <a:pt x="1854" y="1136"/>
                    </a:lnTo>
                    <a:lnTo>
                      <a:pt x="1882" y="1136"/>
                    </a:lnTo>
                    <a:lnTo>
                      <a:pt x="1910" y="1134"/>
                    </a:lnTo>
                    <a:lnTo>
                      <a:pt x="1938" y="1134"/>
                    </a:lnTo>
                    <a:lnTo>
                      <a:pt x="1966" y="1132"/>
                    </a:lnTo>
                    <a:lnTo>
                      <a:pt x="1994" y="1132"/>
                    </a:lnTo>
                    <a:lnTo>
                      <a:pt x="2022" y="1130"/>
                    </a:lnTo>
                    <a:lnTo>
                      <a:pt x="2050" y="1130"/>
                    </a:lnTo>
                    <a:lnTo>
                      <a:pt x="2078" y="1128"/>
                    </a:lnTo>
                    <a:lnTo>
                      <a:pt x="2108" y="1126"/>
                    </a:lnTo>
                    <a:lnTo>
                      <a:pt x="2136" y="1124"/>
                    </a:lnTo>
                    <a:lnTo>
                      <a:pt x="2164" y="1124"/>
                    </a:lnTo>
                    <a:lnTo>
                      <a:pt x="2192" y="1122"/>
                    </a:lnTo>
                    <a:lnTo>
                      <a:pt x="2220" y="1120"/>
                    </a:lnTo>
                    <a:lnTo>
                      <a:pt x="2246" y="1116"/>
                    </a:lnTo>
                    <a:lnTo>
                      <a:pt x="2274" y="1114"/>
                    </a:lnTo>
                    <a:lnTo>
                      <a:pt x="2300" y="1112"/>
                    </a:lnTo>
                    <a:lnTo>
                      <a:pt x="2328" y="1110"/>
                    </a:lnTo>
                    <a:lnTo>
                      <a:pt x="2352" y="1108"/>
                    </a:lnTo>
                    <a:lnTo>
                      <a:pt x="2378" y="1104"/>
                    </a:lnTo>
                    <a:lnTo>
                      <a:pt x="2404" y="1102"/>
                    </a:lnTo>
                    <a:lnTo>
                      <a:pt x="2428" y="1098"/>
                    </a:lnTo>
                    <a:lnTo>
                      <a:pt x="2452" y="1096"/>
                    </a:lnTo>
                    <a:lnTo>
                      <a:pt x="2476" y="1092"/>
                    </a:lnTo>
                    <a:lnTo>
                      <a:pt x="2500" y="1088"/>
                    </a:lnTo>
                    <a:lnTo>
                      <a:pt x="2522" y="1084"/>
                    </a:lnTo>
                    <a:lnTo>
                      <a:pt x="2544" y="1080"/>
                    </a:lnTo>
                    <a:lnTo>
                      <a:pt x="2566" y="1076"/>
                    </a:lnTo>
                    <a:lnTo>
                      <a:pt x="2586" y="1074"/>
                    </a:lnTo>
                    <a:lnTo>
                      <a:pt x="2606" y="1068"/>
                    </a:lnTo>
                    <a:lnTo>
                      <a:pt x="2626" y="1064"/>
                    </a:lnTo>
                    <a:lnTo>
                      <a:pt x="2644" y="1060"/>
                    </a:lnTo>
                    <a:lnTo>
                      <a:pt x="2664" y="1056"/>
                    </a:lnTo>
                    <a:lnTo>
                      <a:pt x="2682" y="1052"/>
                    </a:lnTo>
                    <a:lnTo>
                      <a:pt x="2698" y="1046"/>
                    </a:lnTo>
                    <a:lnTo>
                      <a:pt x="2716" y="1040"/>
                    </a:lnTo>
                    <a:lnTo>
                      <a:pt x="2732" y="1036"/>
                    </a:lnTo>
                    <a:lnTo>
                      <a:pt x="2748" y="1030"/>
                    </a:lnTo>
                    <a:lnTo>
                      <a:pt x="2768" y="1022"/>
                    </a:lnTo>
                    <a:lnTo>
                      <a:pt x="2788" y="1016"/>
                    </a:lnTo>
                    <a:lnTo>
                      <a:pt x="2808" y="1006"/>
                    </a:lnTo>
                    <a:lnTo>
                      <a:pt x="2828" y="998"/>
                    </a:lnTo>
                    <a:lnTo>
                      <a:pt x="2846" y="990"/>
                    </a:lnTo>
                    <a:lnTo>
                      <a:pt x="2864" y="980"/>
                    </a:lnTo>
                    <a:lnTo>
                      <a:pt x="2880" y="970"/>
                    </a:lnTo>
                    <a:lnTo>
                      <a:pt x="2898" y="958"/>
                    </a:lnTo>
                    <a:lnTo>
                      <a:pt x="2914" y="948"/>
                    </a:lnTo>
                    <a:lnTo>
                      <a:pt x="2928" y="936"/>
                    </a:lnTo>
                    <a:lnTo>
                      <a:pt x="2944" y="926"/>
                    </a:lnTo>
                    <a:lnTo>
                      <a:pt x="2958" y="912"/>
                    </a:lnTo>
                    <a:lnTo>
                      <a:pt x="2972" y="900"/>
                    </a:lnTo>
                    <a:lnTo>
                      <a:pt x="2986" y="888"/>
                    </a:lnTo>
                    <a:lnTo>
                      <a:pt x="3000" y="874"/>
                    </a:lnTo>
                    <a:lnTo>
                      <a:pt x="3012" y="860"/>
                    </a:lnTo>
                    <a:lnTo>
                      <a:pt x="3024" y="848"/>
                    </a:lnTo>
                    <a:lnTo>
                      <a:pt x="3034" y="832"/>
                    </a:lnTo>
                    <a:lnTo>
                      <a:pt x="3044" y="818"/>
                    </a:lnTo>
                    <a:lnTo>
                      <a:pt x="3054" y="804"/>
                    </a:lnTo>
                    <a:lnTo>
                      <a:pt x="3062" y="790"/>
                    </a:lnTo>
                    <a:lnTo>
                      <a:pt x="3070" y="774"/>
                    </a:lnTo>
                    <a:lnTo>
                      <a:pt x="3078" y="760"/>
                    </a:lnTo>
                    <a:lnTo>
                      <a:pt x="3084" y="746"/>
                    </a:lnTo>
                    <a:lnTo>
                      <a:pt x="3090" y="730"/>
                    </a:lnTo>
                    <a:lnTo>
                      <a:pt x="3096" y="716"/>
                    </a:lnTo>
                    <a:lnTo>
                      <a:pt x="3102" y="702"/>
                    </a:lnTo>
                    <a:lnTo>
                      <a:pt x="3106" y="686"/>
                    </a:lnTo>
                    <a:lnTo>
                      <a:pt x="3108" y="672"/>
                    </a:lnTo>
                    <a:lnTo>
                      <a:pt x="3112" y="658"/>
                    </a:lnTo>
                    <a:lnTo>
                      <a:pt x="3114" y="644"/>
                    </a:lnTo>
                    <a:lnTo>
                      <a:pt x="3116" y="630"/>
                    </a:lnTo>
                    <a:lnTo>
                      <a:pt x="3118" y="616"/>
                    </a:lnTo>
                    <a:lnTo>
                      <a:pt x="3120" y="602"/>
                    </a:lnTo>
                    <a:lnTo>
                      <a:pt x="3120" y="588"/>
                    </a:lnTo>
                    <a:lnTo>
                      <a:pt x="3120" y="574"/>
                    </a:lnTo>
                    <a:lnTo>
                      <a:pt x="3120" y="560"/>
                    </a:lnTo>
                    <a:lnTo>
                      <a:pt x="3120" y="548"/>
                    </a:lnTo>
                    <a:lnTo>
                      <a:pt x="3118" y="534"/>
                    </a:lnTo>
                    <a:lnTo>
                      <a:pt x="3116" y="520"/>
                    </a:lnTo>
                    <a:lnTo>
                      <a:pt x="3114" y="504"/>
                    </a:lnTo>
                    <a:lnTo>
                      <a:pt x="3112" y="490"/>
                    </a:lnTo>
                    <a:lnTo>
                      <a:pt x="3108" y="476"/>
                    </a:lnTo>
                    <a:lnTo>
                      <a:pt x="3106" y="462"/>
                    </a:lnTo>
                    <a:lnTo>
                      <a:pt x="3102" y="448"/>
                    </a:lnTo>
                    <a:lnTo>
                      <a:pt x="3096" y="432"/>
                    </a:lnTo>
                    <a:lnTo>
                      <a:pt x="3090" y="418"/>
                    </a:lnTo>
                    <a:lnTo>
                      <a:pt x="3084" y="404"/>
                    </a:lnTo>
                    <a:lnTo>
                      <a:pt x="3078" y="388"/>
                    </a:lnTo>
                    <a:lnTo>
                      <a:pt x="3070" y="374"/>
                    </a:lnTo>
                    <a:lnTo>
                      <a:pt x="3062" y="360"/>
                    </a:lnTo>
                    <a:lnTo>
                      <a:pt x="3054" y="344"/>
                    </a:lnTo>
                    <a:lnTo>
                      <a:pt x="3044" y="330"/>
                    </a:lnTo>
                    <a:lnTo>
                      <a:pt x="3034" y="316"/>
                    </a:lnTo>
                    <a:lnTo>
                      <a:pt x="3024" y="302"/>
                    </a:lnTo>
                    <a:lnTo>
                      <a:pt x="3012" y="288"/>
                    </a:lnTo>
                    <a:lnTo>
                      <a:pt x="3000" y="274"/>
                    </a:lnTo>
                    <a:lnTo>
                      <a:pt x="2986" y="262"/>
                    </a:lnTo>
                    <a:lnTo>
                      <a:pt x="2972" y="248"/>
                    </a:lnTo>
                    <a:lnTo>
                      <a:pt x="2958" y="236"/>
                    </a:lnTo>
                    <a:lnTo>
                      <a:pt x="2944" y="224"/>
                    </a:lnTo>
                    <a:lnTo>
                      <a:pt x="2928" y="212"/>
                    </a:lnTo>
                    <a:lnTo>
                      <a:pt x="2914" y="200"/>
                    </a:lnTo>
                    <a:lnTo>
                      <a:pt x="2898" y="190"/>
                    </a:lnTo>
                    <a:lnTo>
                      <a:pt x="2880" y="180"/>
                    </a:lnTo>
                    <a:lnTo>
                      <a:pt x="2864" y="170"/>
                    </a:lnTo>
                    <a:lnTo>
                      <a:pt x="2846" y="160"/>
                    </a:lnTo>
                    <a:lnTo>
                      <a:pt x="2828" y="150"/>
                    </a:lnTo>
                    <a:lnTo>
                      <a:pt x="2808" y="142"/>
                    </a:lnTo>
                    <a:lnTo>
                      <a:pt x="2788" y="134"/>
                    </a:lnTo>
                    <a:lnTo>
                      <a:pt x="2768" y="126"/>
                    </a:lnTo>
                    <a:lnTo>
                      <a:pt x="2748" y="118"/>
                    </a:lnTo>
                    <a:lnTo>
                      <a:pt x="2730" y="112"/>
                    </a:lnTo>
                    <a:lnTo>
                      <a:pt x="2712" y="106"/>
                    </a:lnTo>
                    <a:lnTo>
                      <a:pt x="2694" y="102"/>
                    </a:lnTo>
                    <a:lnTo>
                      <a:pt x="2676" y="96"/>
                    </a:lnTo>
                    <a:lnTo>
                      <a:pt x="2656" y="92"/>
                    </a:lnTo>
                    <a:lnTo>
                      <a:pt x="2634" y="86"/>
                    </a:lnTo>
                    <a:lnTo>
                      <a:pt x="2614" y="82"/>
                    </a:lnTo>
                    <a:lnTo>
                      <a:pt x="2592" y="76"/>
                    </a:lnTo>
                    <a:lnTo>
                      <a:pt x="2570" y="72"/>
                    </a:lnTo>
                    <a:lnTo>
                      <a:pt x="2548" y="68"/>
                    </a:lnTo>
                    <a:lnTo>
                      <a:pt x="2526" y="64"/>
                    </a:lnTo>
                    <a:lnTo>
                      <a:pt x="2502" y="60"/>
                    </a:lnTo>
                    <a:lnTo>
                      <a:pt x="2478" y="56"/>
                    </a:lnTo>
                    <a:lnTo>
                      <a:pt x="2454" y="52"/>
                    </a:lnTo>
                    <a:lnTo>
                      <a:pt x="2430" y="50"/>
                    </a:lnTo>
                    <a:lnTo>
                      <a:pt x="2404" y="46"/>
                    </a:lnTo>
                    <a:lnTo>
                      <a:pt x="2378" y="42"/>
                    </a:lnTo>
                    <a:lnTo>
                      <a:pt x="2354" y="40"/>
                    </a:lnTo>
                    <a:lnTo>
                      <a:pt x="2328" y="36"/>
                    </a:lnTo>
                    <a:lnTo>
                      <a:pt x="2302" y="34"/>
                    </a:lnTo>
                    <a:lnTo>
                      <a:pt x="2276" y="32"/>
                    </a:lnTo>
                    <a:lnTo>
                      <a:pt x="2250" y="28"/>
                    </a:lnTo>
                    <a:lnTo>
                      <a:pt x="2224" y="26"/>
                    </a:lnTo>
                    <a:lnTo>
                      <a:pt x="2200" y="24"/>
                    </a:lnTo>
                    <a:lnTo>
                      <a:pt x="2174" y="22"/>
                    </a:lnTo>
                    <a:lnTo>
                      <a:pt x="2148" y="20"/>
                    </a:lnTo>
                    <a:lnTo>
                      <a:pt x="2124" y="20"/>
                    </a:lnTo>
                    <a:lnTo>
                      <a:pt x="2100" y="18"/>
                    </a:lnTo>
                    <a:lnTo>
                      <a:pt x="2076" y="16"/>
                    </a:lnTo>
                    <a:lnTo>
                      <a:pt x="2052" y="14"/>
                    </a:lnTo>
                    <a:lnTo>
                      <a:pt x="2030" y="14"/>
                    </a:lnTo>
                    <a:lnTo>
                      <a:pt x="2006" y="12"/>
                    </a:lnTo>
                    <a:lnTo>
                      <a:pt x="1984" y="10"/>
                    </a:lnTo>
                    <a:lnTo>
                      <a:pt x="1964" y="10"/>
                    </a:lnTo>
                    <a:lnTo>
                      <a:pt x="1944" y="10"/>
                    </a:lnTo>
                    <a:lnTo>
                      <a:pt x="1924" y="8"/>
                    </a:lnTo>
                    <a:lnTo>
                      <a:pt x="1904" y="8"/>
                    </a:lnTo>
                    <a:lnTo>
                      <a:pt x="1886" y="8"/>
                    </a:lnTo>
                    <a:lnTo>
                      <a:pt x="1868" y="6"/>
                    </a:lnTo>
                    <a:lnTo>
                      <a:pt x="1850" y="6"/>
                    </a:lnTo>
                    <a:lnTo>
                      <a:pt x="1834" y="6"/>
                    </a:lnTo>
                    <a:lnTo>
                      <a:pt x="1818" y="6"/>
                    </a:lnTo>
                    <a:lnTo>
                      <a:pt x="1802" y="4"/>
                    </a:lnTo>
                    <a:lnTo>
                      <a:pt x="1788" y="4"/>
                    </a:lnTo>
                    <a:lnTo>
                      <a:pt x="1768" y="4"/>
                    </a:lnTo>
                    <a:lnTo>
                      <a:pt x="1748" y="4"/>
                    </a:lnTo>
                    <a:lnTo>
                      <a:pt x="1730" y="2"/>
                    </a:lnTo>
                    <a:lnTo>
                      <a:pt x="1714" y="2"/>
                    </a:lnTo>
                    <a:lnTo>
                      <a:pt x="1698" y="2"/>
                    </a:lnTo>
                    <a:lnTo>
                      <a:pt x="1682" y="2"/>
                    </a:lnTo>
                    <a:lnTo>
                      <a:pt x="1666" y="2"/>
                    </a:lnTo>
                    <a:lnTo>
                      <a:pt x="1652" y="2"/>
                    </a:lnTo>
                    <a:lnTo>
                      <a:pt x="1638" y="0"/>
                    </a:lnTo>
                    <a:lnTo>
                      <a:pt x="1624" y="0"/>
                    </a:lnTo>
                    <a:lnTo>
                      <a:pt x="1612" y="0"/>
                    </a:lnTo>
                    <a:lnTo>
                      <a:pt x="1598" y="0"/>
                    </a:lnTo>
                    <a:lnTo>
                      <a:pt x="1586" y="0"/>
                    </a:lnTo>
                    <a:lnTo>
                      <a:pt x="1572" y="0"/>
                    </a:lnTo>
                    <a:lnTo>
                      <a:pt x="1560" y="0"/>
                    </a:lnTo>
                    <a:lnTo>
                      <a:pt x="1548" y="0"/>
                    </a:lnTo>
                    <a:lnTo>
                      <a:pt x="1534" y="0"/>
                    </a:lnTo>
                    <a:lnTo>
                      <a:pt x="1522" y="0"/>
                    </a:lnTo>
                    <a:lnTo>
                      <a:pt x="1508" y="0"/>
                    </a:lnTo>
                    <a:lnTo>
                      <a:pt x="1496" y="0"/>
                    </a:lnTo>
                    <a:lnTo>
                      <a:pt x="1482" y="0"/>
                    </a:lnTo>
                    <a:lnTo>
                      <a:pt x="1468" y="2"/>
                    </a:lnTo>
                    <a:lnTo>
                      <a:pt x="1454" y="2"/>
                    </a:lnTo>
                    <a:lnTo>
                      <a:pt x="1438" y="2"/>
                    </a:lnTo>
                    <a:lnTo>
                      <a:pt x="1422" y="2"/>
                    </a:lnTo>
                    <a:lnTo>
                      <a:pt x="1406" y="2"/>
                    </a:lnTo>
                    <a:lnTo>
                      <a:pt x="1390" y="2"/>
                    </a:lnTo>
                    <a:lnTo>
                      <a:pt x="1372" y="4"/>
                    </a:lnTo>
                    <a:lnTo>
                      <a:pt x="1352" y="4"/>
                    </a:lnTo>
                    <a:lnTo>
                      <a:pt x="1332" y="4"/>
                    </a:lnTo>
                    <a:lnTo>
                      <a:pt x="1318" y="4"/>
                    </a:lnTo>
                    <a:lnTo>
                      <a:pt x="1302" y="6"/>
                    </a:lnTo>
                    <a:lnTo>
                      <a:pt x="1286" y="6"/>
                    </a:lnTo>
                    <a:lnTo>
                      <a:pt x="1270" y="6"/>
                    </a:lnTo>
                    <a:lnTo>
                      <a:pt x="1252" y="6"/>
                    </a:lnTo>
                    <a:lnTo>
                      <a:pt x="1234" y="8"/>
                    </a:lnTo>
                    <a:lnTo>
                      <a:pt x="1216" y="8"/>
                    </a:lnTo>
                    <a:lnTo>
                      <a:pt x="1196" y="8"/>
                    </a:lnTo>
                    <a:lnTo>
                      <a:pt x="1176" y="10"/>
                    </a:lnTo>
                    <a:lnTo>
                      <a:pt x="1156" y="10"/>
                    </a:lnTo>
                    <a:lnTo>
                      <a:pt x="1136" y="10"/>
                    </a:lnTo>
                    <a:lnTo>
                      <a:pt x="1114" y="12"/>
                    </a:lnTo>
                    <a:lnTo>
                      <a:pt x="1090" y="14"/>
                    </a:lnTo>
                    <a:lnTo>
                      <a:pt x="1068" y="14"/>
                    </a:lnTo>
                    <a:lnTo>
                      <a:pt x="1044" y="16"/>
                    </a:lnTo>
                    <a:lnTo>
                      <a:pt x="1020" y="18"/>
                    </a:lnTo>
                    <a:lnTo>
                      <a:pt x="996" y="20"/>
                    </a:lnTo>
                    <a:lnTo>
                      <a:pt x="972" y="20"/>
                    </a:lnTo>
                    <a:lnTo>
                      <a:pt x="946" y="22"/>
                    </a:lnTo>
                    <a:lnTo>
                      <a:pt x="920" y="24"/>
                    </a:lnTo>
                    <a:lnTo>
                      <a:pt x="896" y="26"/>
                    </a:lnTo>
                    <a:lnTo>
                      <a:pt x="870" y="28"/>
                    </a:lnTo>
                    <a:lnTo>
                      <a:pt x="844" y="32"/>
                    </a:lnTo>
                    <a:lnTo>
                      <a:pt x="818" y="34"/>
                    </a:lnTo>
                    <a:lnTo>
                      <a:pt x="792" y="36"/>
                    </a:lnTo>
                    <a:lnTo>
                      <a:pt x="766" y="40"/>
                    </a:lnTo>
                    <a:lnTo>
                      <a:pt x="742" y="42"/>
                    </a:lnTo>
                    <a:lnTo>
                      <a:pt x="716" y="46"/>
                    </a:lnTo>
                    <a:lnTo>
                      <a:pt x="690" y="50"/>
                    </a:lnTo>
                    <a:lnTo>
                      <a:pt x="666" y="52"/>
                    </a:lnTo>
                    <a:lnTo>
                      <a:pt x="642" y="56"/>
                    </a:lnTo>
                    <a:lnTo>
                      <a:pt x="618" y="60"/>
                    </a:lnTo>
                    <a:lnTo>
                      <a:pt x="594" y="64"/>
                    </a:lnTo>
                    <a:lnTo>
                      <a:pt x="572" y="68"/>
                    </a:lnTo>
                    <a:lnTo>
                      <a:pt x="550" y="72"/>
                    </a:lnTo>
                    <a:lnTo>
                      <a:pt x="528" y="76"/>
                    </a:lnTo>
                    <a:lnTo>
                      <a:pt x="506" y="82"/>
                    </a:lnTo>
                    <a:lnTo>
                      <a:pt x="486" y="86"/>
                    </a:lnTo>
                    <a:lnTo>
                      <a:pt x="464" y="92"/>
                    </a:lnTo>
                    <a:lnTo>
                      <a:pt x="444" y="96"/>
                    </a:lnTo>
                    <a:lnTo>
                      <a:pt x="426" y="102"/>
                    </a:lnTo>
                    <a:lnTo>
                      <a:pt x="408" y="106"/>
                    </a:lnTo>
                    <a:lnTo>
                      <a:pt x="390" y="112"/>
                    </a:lnTo>
                    <a:lnTo>
                      <a:pt x="372" y="118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6"/>
              <p:cNvSpPr>
                <a:spLocks/>
              </p:cNvSpPr>
              <p:nvPr/>
            </p:nvSpPr>
            <p:spPr bwMode="auto">
              <a:xfrm>
                <a:off x="1877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Freeform 7"/>
              <p:cNvSpPr>
                <a:spLocks/>
              </p:cNvSpPr>
              <p:nvPr/>
            </p:nvSpPr>
            <p:spPr bwMode="auto">
              <a:xfrm>
                <a:off x="1962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8"/>
              <p:cNvSpPr>
                <a:spLocks/>
              </p:cNvSpPr>
              <p:nvPr/>
            </p:nvSpPr>
            <p:spPr bwMode="auto">
              <a:xfrm>
                <a:off x="1792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" name="Freeform 9"/>
              <p:cNvSpPr>
                <a:spLocks/>
              </p:cNvSpPr>
              <p:nvPr/>
            </p:nvSpPr>
            <p:spPr bwMode="auto">
              <a:xfrm>
                <a:off x="2047" y="2990"/>
                <a:ext cx="85" cy="383"/>
              </a:xfrm>
              <a:custGeom>
                <a:avLst/>
                <a:gdLst/>
                <a:ahLst/>
                <a:cxnLst>
                  <a:cxn ang="0">
                    <a:pos x="72" y="162"/>
                  </a:cxn>
                  <a:cxn ang="0">
                    <a:pos x="70" y="206"/>
                  </a:cxn>
                  <a:cxn ang="0">
                    <a:pos x="68" y="244"/>
                  </a:cxn>
                  <a:cxn ang="0">
                    <a:pos x="62" y="276"/>
                  </a:cxn>
                  <a:cxn ang="0">
                    <a:pos x="54" y="302"/>
                  </a:cxn>
                  <a:cxn ang="0">
                    <a:pos x="46" y="318"/>
                  </a:cxn>
                  <a:cxn ang="0">
                    <a:pos x="36" y="324"/>
                  </a:cxn>
                  <a:cxn ang="0">
                    <a:pos x="26" y="318"/>
                  </a:cxn>
                  <a:cxn ang="0">
                    <a:pos x="18" y="302"/>
                  </a:cxn>
                  <a:cxn ang="0">
                    <a:pos x="10" y="276"/>
                  </a:cxn>
                  <a:cxn ang="0">
                    <a:pos x="4" y="244"/>
                  </a:cxn>
                  <a:cxn ang="0">
                    <a:pos x="2" y="206"/>
                  </a:cxn>
                  <a:cxn ang="0">
                    <a:pos x="0" y="162"/>
                  </a:cxn>
                  <a:cxn ang="0">
                    <a:pos x="2" y="120"/>
                  </a:cxn>
                  <a:cxn ang="0">
                    <a:pos x="4" y="80"/>
                  </a:cxn>
                  <a:cxn ang="0">
                    <a:pos x="10" y="48"/>
                  </a:cxn>
                  <a:cxn ang="0">
                    <a:pos x="18" y="22"/>
                  </a:cxn>
                  <a:cxn ang="0">
                    <a:pos x="26" y="6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54" y="22"/>
                  </a:cxn>
                  <a:cxn ang="0">
                    <a:pos x="62" y="48"/>
                  </a:cxn>
                  <a:cxn ang="0">
                    <a:pos x="68" y="80"/>
                  </a:cxn>
                  <a:cxn ang="0">
                    <a:pos x="70" y="120"/>
                  </a:cxn>
                  <a:cxn ang="0">
                    <a:pos x="72" y="162"/>
                  </a:cxn>
                </a:cxnLst>
                <a:rect l="0" t="0" r="r" b="b"/>
                <a:pathLst>
                  <a:path w="72" h="324">
                    <a:moveTo>
                      <a:pt x="72" y="162"/>
                    </a:moveTo>
                    <a:lnTo>
                      <a:pt x="70" y="206"/>
                    </a:lnTo>
                    <a:lnTo>
                      <a:pt x="68" y="244"/>
                    </a:lnTo>
                    <a:lnTo>
                      <a:pt x="62" y="276"/>
                    </a:lnTo>
                    <a:lnTo>
                      <a:pt x="54" y="302"/>
                    </a:lnTo>
                    <a:lnTo>
                      <a:pt x="46" y="318"/>
                    </a:lnTo>
                    <a:lnTo>
                      <a:pt x="36" y="324"/>
                    </a:lnTo>
                    <a:lnTo>
                      <a:pt x="26" y="318"/>
                    </a:lnTo>
                    <a:lnTo>
                      <a:pt x="18" y="302"/>
                    </a:lnTo>
                    <a:lnTo>
                      <a:pt x="10" y="276"/>
                    </a:lnTo>
                    <a:lnTo>
                      <a:pt x="4" y="244"/>
                    </a:lnTo>
                    <a:lnTo>
                      <a:pt x="2" y="206"/>
                    </a:lnTo>
                    <a:lnTo>
                      <a:pt x="0" y="162"/>
                    </a:lnTo>
                    <a:lnTo>
                      <a:pt x="2" y="120"/>
                    </a:lnTo>
                    <a:lnTo>
                      <a:pt x="4" y="80"/>
                    </a:lnTo>
                    <a:lnTo>
                      <a:pt x="10" y="48"/>
                    </a:lnTo>
                    <a:lnTo>
                      <a:pt x="18" y="22"/>
                    </a:lnTo>
                    <a:lnTo>
                      <a:pt x="26" y="6"/>
                    </a:lnTo>
                    <a:lnTo>
                      <a:pt x="36" y="0"/>
                    </a:lnTo>
                    <a:lnTo>
                      <a:pt x="46" y="6"/>
                    </a:lnTo>
                    <a:lnTo>
                      <a:pt x="54" y="22"/>
                    </a:lnTo>
                    <a:lnTo>
                      <a:pt x="62" y="48"/>
                    </a:lnTo>
                    <a:lnTo>
                      <a:pt x="68" y="80"/>
                    </a:lnTo>
                    <a:lnTo>
                      <a:pt x="70" y="120"/>
                    </a:lnTo>
                    <a:lnTo>
                      <a:pt x="72" y="1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Freeform 10"/>
              <p:cNvSpPr>
                <a:spLocks/>
              </p:cNvSpPr>
              <p:nvPr/>
            </p:nvSpPr>
            <p:spPr bwMode="auto">
              <a:xfrm>
                <a:off x="1749" y="3074"/>
                <a:ext cx="383" cy="86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Freeform 11"/>
              <p:cNvSpPr>
                <a:spLocks/>
              </p:cNvSpPr>
              <p:nvPr/>
            </p:nvSpPr>
            <p:spPr bwMode="auto">
              <a:xfrm>
                <a:off x="1749" y="2990"/>
                <a:ext cx="383" cy="84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Freeform 12"/>
              <p:cNvSpPr>
                <a:spLocks/>
              </p:cNvSpPr>
              <p:nvPr/>
            </p:nvSpPr>
            <p:spPr bwMode="auto">
              <a:xfrm>
                <a:off x="1749" y="3160"/>
                <a:ext cx="383" cy="84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Freeform 13"/>
              <p:cNvSpPr>
                <a:spLocks/>
              </p:cNvSpPr>
              <p:nvPr/>
            </p:nvSpPr>
            <p:spPr bwMode="auto">
              <a:xfrm>
                <a:off x="1749" y="3244"/>
                <a:ext cx="383" cy="86"/>
              </a:xfrm>
              <a:custGeom>
                <a:avLst/>
                <a:gdLst/>
                <a:ahLst/>
                <a:cxnLst>
                  <a:cxn ang="0">
                    <a:pos x="324" y="36"/>
                  </a:cxn>
                  <a:cxn ang="0">
                    <a:pos x="318" y="46"/>
                  </a:cxn>
                  <a:cxn ang="0">
                    <a:pos x="302" y="54"/>
                  </a:cxn>
                  <a:cxn ang="0">
                    <a:pos x="276" y="62"/>
                  </a:cxn>
                  <a:cxn ang="0">
                    <a:pos x="244" y="68"/>
                  </a:cxn>
                  <a:cxn ang="0">
                    <a:pos x="204" y="72"/>
                  </a:cxn>
                  <a:cxn ang="0">
                    <a:pos x="162" y="72"/>
                  </a:cxn>
                  <a:cxn ang="0">
                    <a:pos x="118" y="72"/>
                  </a:cxn>
                  <a:cxn ang="0">
                    <a:pos x="80" y="68"/>
                  </a:cxn>
                  <a:cxn ang="0">
                    <a:pos x="48" y="62"/>
                  </a:cxn>
                  <a:cxn ang="0">
                    <a:pos x="22" y="54"/>
                  </a:cxn>
                  <a:cxn ang="0">
                    <a:pos x="6" y="46"/>
                  </a:cxn>
                  <a:cxn ang="0">
                    <a:pos x="0" y="36"/>
                  </a:cxn>
                  <a:cxn ang="0">
                    <a:pos x="6" y="26"/>
                  </a:cxn>
                  <a:cxn ang="0">
                    <a:pos x="22" y="18"/>
                  </a:cxn>
                  <a:cxn ang="0">
                    <a:pos x="48" y="10"/>
                  </a:cxn>
                  <a:cxn ang="0">
                    <a:pos x="80" y="6"/>
                  </a:cxn>
                  <a:cxn ang="0">
                    <a:pos x="118" y="2"/>
                  </a:cxn>
                  <a:cxn ang="0">
                    <a:pos x="162" y="0"/>
                  </a:cxn>
                  <a:cxn ang="0">
                    <a:pos x="204" y="2"/>
                  </a:cxn>
                  <a:cxn ang="0">
                    <a:pos x="244" y="6"/>
                  </a:cxn>
                  <a:cxn ang="0">
                    <a:pos x="276" y="10"/>
                  </a:cxn>
                  <a:cxn ang="0">
                    <a:pos x="302" y="18"/>
                  </a:cxn>
                  <a:cxn ang="0">
                    <a:pos x="318" y="26"/>
                  </a:cxn>
                  <a:cxn ang="0">
                    <a:pos x="324" y="36"/>
                  </a:cxn>
                </a:cxnLst>
                <a:rect l="0" t="0" r="r" b="b"/>
                <a:pathLst>
                  <a:path w="324" h="72">
                    <a:moveTo>
                      <a:pt x="324" y="36"/>
                    </a:moveTo>
                    <a:lnTo>
                      <a:pt x="318" y="46"/>
                    </a:lnTo>
                    <a:lnTo>
                      <a:pt x="302" y="54"/>
                    </a:lnTo>
                    <a:lnTo>
                      <a:pt x="276" y="62"/>
                    </a:lnTo>
                    <a:lnTo>
                      <a:pt x="244" y="68"/>
                    </a:lnTo>
                    <a:lnTo>
                      <a:pt x="204" y="72"/>
                    </a:lnTo>
                    <a:lnTo>
                      <a:pt x="162" y="72"/>
                    </a:lnTo>
                    <a:lnTo>
                      <a:pt x="118" y="72"/>
                    </a:lnTo>
                    <a:lnTo>
                      <a:pt x="80" y="68"/>
                    </a:lnTo>
                    <a:lnTo>
                      <a:pt x="48" y="62"/>
                    </a:lnTo>
                    <a:lnTo>
                      <a:pt x="22" y="54"/>
                    </a:lnTo>
                    <a:lnTo>
                      <a:pt x="6" y="4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22" y="18"/>
                    </a:lnTo>
                    <a:lnTo>
                      <a:pt x="48" y="10"/>
                    </a:lnTo>
                    <a:lnTo>
                      <a:pt x="80" y="6"/>
                    </a:lnTo>
                    <a:lnTo>
                      <a:pt x="118" y="2"/>
                    </a:lnTo>
                    <a:lnTo>
                      <a:pt x="162" y="0"/>
                    </a:lnTo>
                    <a:lnTo>
                      <a:pt x="204" y="2"/>
                    </a:lnTo>
                    <a:lnTo>
                      <a:pt x="244" y="6"/>
                    </a:lnTo>
                    <a:lnTo>
                      <a:pt x="276" y="10"/>
                    </a:lnTo>
                    <a:lnTo>
                      <a:pt x="302" y="18"/>
                    </a:lnTo>
                    <a:lnTo>
                      <a:pt x="318" y="26"/>
                    </a:lnTo>
                    <a:lnTo>
                      <a:pt x="32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" name="Line 14"/>
              <p:cNvSpPr>
                <a:spLocks noChangeShapeType="1"/>
              </p:cNvSpPr>
              <p:nvPr/>
            </p:nvSpPr>
            <p:spPr bwMode="auto">
              <a:xfrm>
                <a:off x="2557" y="3240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" name="Line 15"/>
              <p:cNvSpPr>
                <a:spLocks noChangeShapeType="1"/>
              </p:cNvSpPr>
              <p:nvPr/>
            </p:nvSpPr>
            <p:spPr bwMode="auto">
              <a:xfrm>
                <a:off x="2557" y="3275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Line 16"/>
              <p:cNvSpPr>
                <a:spLocks noChangeShapeType="1"/>
              </p:cNvSpPr>
              <p:nvPr/>
            </p:nvSpPr>
            <p:spPr bwMode="auto">
              <a:xfrm>
                <a:off x="2557" y="3313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2557" y="3202"/>
                <a:ext cx="171" cy="25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Line 18"/>
              <p:cNvSpPr>
                <a:spLocks noChangeShapeType="1"/>
              </p:cNvSpPr>
              <p:nvPr/>
            </p:nvSpPr>
            <p:spPr bwMode="auto">
              <a:xfrm flipH="1" flipV="1">
                <a:off x="3919" y="3191"/>
                <a:ext cx="37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 flipH="1" flipV="1">
                <a:off x="3895" y="3150"/>
                <a:ext cx="24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 flipH="1" flipV="1">
                <a:off x="3881" y="3126"/>
                <a:ext cx="1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 flipH="1" flipV="1">
                <a:off x="3866" y="3096"/>
                <a:ext cx="1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H="1" flipV="1">
                <a:off x="3852" y="3060"/>
                <a:ext cx="14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 flipH="1" flipV="1">
                <a:off x="3836" y="2999"/>
                <a:ext cx="16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Freeform 24"/>
              <p:cNvSpPr>
                <a:spLocks/>
              </p:cNvSpPr>
              <p:nvPr/>
            </p:nvSpPr>
            <p:spPr bwMode="auto">
              <a:xfrm>
                <a:off x="3836" y="2999"/>
                <a:ext cx="33" cy="71"/>
              </a:xfrm>
              <a:custGeom>
                <a:avLst/>
                <a:gdLst/>
                <a:ahLst/>
                <a:cxnLst>
                  <a:cxn ang="0">
                    <a:pos x="28" y="52"/>
                  </a:cxn>
                  <a:cxn ang="0">
                    <a:pos x="0" y="0"/>
                  </a:cxn>
                  <a:cxn ang="0">
                    <a:pos x="2" y="60"/>
                  </a:cxn>
                  <a:cxn ang="0">
                    <a:pos x="28" y="52"/>
                  </a:cxn>
                </a:cxnLst>
                <a:rect l="0" t="0" r="r" b="b"/>
                <a:pathLst>
                  <a:path w="28" h="60">
                    <a:moveTo>
                      <a:pt x="28" y="52"/>
                    </a:moveTo>
                    <a:lnTo>
                      <a:pt x="0" y="0"/>
                    </a:lnTo>
                    <a:lnTo>
                      <a:pt x="2" y="60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Freeform 25"/>
              <p:cNvSpPr>
                <a:spLocks/>
              </p:cNvSpPr>
              <p:nvPr/>
            </p:nvSpPr>
            <p:spPr bwMode="auto">
              <a:xfrm>
                <a:off x="3836" y="2999"/>
                <a:ext cx="33" cy="71"/>
              </a:xfrm>
              <a:custGeom>
                <a:avLst/>
                <a:gdLst/>
                <a:ahLst/>
                <a:cxnLst>
                  <a:cxn ang="0">
                    <a:pos x="28" y="52"/>
                  </a:cxn>
                  <a:cxn ang="0">
                    <a:pos x="0" y="0"/>
                  </a:cxn>
                  <a:cxn ang="0">
                    <a:pos x="2" y="60"/>
                  </a:cxn>
                  <a:cxn ang="0">
                    <a:pos x="28" y="52"/>
                  </a:cxn>
                </a:cxnLst>
                <a:rect l="0" t="0" r="r" b="b"/>
                <a:pathLst>
                  <a:path w="28" h="60">
                    <a:moveTo>
                      <a:pt x="28" y="52"/>
                    </a:moveTo>
                    <a:lnTo>
                      <a:pt x="0" y="0"/>
                    </a:lnTo>
                    <a:lnTo>
                      <a:pt x="2" y="60"/>
                    </a:lnTo>
                    <a:lnTo>
                      <a:pt x="28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Freeform 26"/>
              <p:cNvSpPr>
                <a:spLocks/>
              </p:cNvSpPr>
              <p:nvPr/>
            </p:nvSpPr>
            <p:spPr bwMode="auto">
              <a:xfrm>
                <a:off x="3900" y="3173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4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2" name="Freeform 27"/>
              <p:cNvSpPr>
                <a:spLocks/>
              </p:cNvSpPr>
              <p:nvPr/>
            </p:nvSpPr>
            <p:spPr bwMode="auto">
              <a:xfrm>
                <a:off x="3900" y="3173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4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4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Line 28"/>
              <p:cNvSpPr>
                <a:spLocks noChangeShapeType="1"/>
              </p:cNvSpPr>
              <p:nvPr/>
            </p:nvSpPr>
            <p:spPr bwMode="auto">
              <a:xfrm flipV="1">
                <a:off x="3630" y="3207"/>
                <a:ext cx="4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" name="Line 29"/>
              <p:cNvSpPr>
                <a:spLocks noChangeShapeType="1"/>
              </p:cNvSpPr>
              <p:nvPr/>
            </p:nvSpPr>
            <p:spPr bwMode="auto">
              <a:xfrm flipV="1">
                <a:off x="3675" y="3200"/>
                <a:ext cx="7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5" name="Line 30"/>
              <p:cNvSpPr>
                <a:spLocks noChangeShapeType="1"/>
              </p:cNvSpPr>
              <p:nvPr/>
            </p:nvSpPr>
            <p:spPr bwMode="auto">
              <a:xfrm flipV="1">
                <a:off x="3682" y="3162"/>
                <a:ext cx="36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" name="Line 31"/>
              <p:cNvSpPr>
                <a:spLocks noChangeShapeType="1"/>
              </p:cNvSpPr>
              <p:nvPr/>
            </p:nvSpPr>
            <p:spPr bwMode="auto">
              <a:xfrm flipV="1">
                <a:off x="3718" y="3141"/>
                <a:ext cx="13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Line 32"/>
              <p:cNvSpPr>
                <a:spLocks noChangeShapeType="1"/>
              </p:cNvSpPr>
              <p:nvPr/>
            </p:nvSpPr>
            <p:spPr bwMode="auto">
              <a:xfrm flipV="1">
                <a:off x="3731" y="3131"/>
                <a:ext cx="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" name="Line 33"/>
              <p:cNvSpPr>
                <a:spLocks noChangeShapeType="1"/>
              </p:cNvSpPr>
              <p:nvPr/>
            </p:nvSpPr>
            <p:spPr bwMode="auto">
              <a:xfrm flipV="1">
                <a:off x="3739" y="3110"/>
                <a:ext cx="14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Line 34"/>
              <p:cNvSpPr>
                <a:spLocks noChangeShapeType="1"/>
              </p:cNvSpPr>
              <p:nvPr/>
            </p:nvSpPr>
            <p:spPr bwMode="auto">
              <a:xfrm flipV="1">
                <a:off x="3753" y="3060"/>
                <a:ext cx="2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" name="Line 35"/>
              <p:cNvSpPr>
                <a:spLocks noChangeShapeType="1"/>
              </p:cNvSpPr>
              <p:nvPr/>
            </p:nvSpPr>
            <p:spPr bwMode="auto">
              <a:xfrm flipV="1">
                <a:off x="3774" y="3050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1" name="Line 36"/>
              <p:cNvSpPr>
                <a:spLocks noChangeShapeType="1"/>
              </p:cNvSpPr>
              <p:nvPr/>
            </p:nvSpPr>
            <p:spPr bwMode="auto">
              <a:xfrm flipV="1">
                <a:off x="3777" y="3001"/>
                <a:ext cx="12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2" name="Freeform 37"/>
              <p:cNvSpPr>
                <a:spLocks/>
              </p:cNvSpPr>
              <p:nvPr/>
            </p:nvSpPr>
            <p:spPr bwMode="auto">
              <a:xfrm>
                <a:off x="3755" y="2999"/>
                <a:ext cx="34" cy="71"/>
              </a:xfrm>
              <a:custGeom>
                <a:avLst/>
                <a:gdLst/>
                <a:ahLst/>
                <a:cxnLst>
                  <a:cxn ang="0">
                    <a:pos x="28" y="60"/>
                  </a:cxn>
                  <a:cxn ang="0">
                    <a:pos x="28" y="0"/>
                  </a:cxn>
                  <a:cxn ang="0">
                    <a:pos x="0" y="52"/>
                  </a:cxn>
                  <a:cxn ang="0">
                    <a:pos x="28" y="60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28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3" name="Freeform 38"/>
              <p:cNvSpPr>
                <a:spLocks/>
              </p:cNvSpPr>
              <p:nvPr/>
            </p:nvSpPr>
            <p:spPr bwMode="auto">
              <a:xfrm>
                <a:off x="3755" y="2999"/>
                <a:ext cx="34" cy="71"/>
              </a:xfrm>
              <a:custGeom>
                <a:avLst/>
                <a:gdLst/>
                <a:ahLst/>
                <a:cxnLst>
                  <a:cxn ang="0">
                    <a:pos x="28" y="60"/>
                  </a:cxn>
                  <a:cxn ang="0">
                    <a:pos x="28" y="0"/>
                  </a:cxn>
                  <a:cxn ang="0">
                    <a:pos x="0" y="52"/>
                  </a:cxn>
                  <a:cxn ang="0">
                    <a:pos x="28" y="60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28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" name="Freeform 39"/>
              <p:cNvSpPr>
                <a:spLocks/>
              </p:cNvSpPr>
              <p:nvPr/>
            </p:nvSpPr>
            <p:spPr bwMode="auto">
              <a:xfrm>
                <a:off x="3628" y="3185"/>
                <a:ext cx="63" cy="5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6"/>
                  </a:cxn>
                  <a:cxn ang="0">
                    <a:pos x="54" y="24"/>
                  </a:cxn>
                  <a:cxn ang="0">
                    <a:pos x="38" y="0"/>
                  </a:cxn>
                </a:cxnLst>
                <a:rect l="0" t="0" r="r" b="b"/>
                <a:pathLst>
                  <a:path w="54" h="46">
                    <a:moveTo>
                      <a:pt x="38" y="0"/>
                    </a:moveTo>
                    <a:lnTo>
                      <a:pt x="0" y="46"/>
                    </a:lnTo>
                    <a:lnTo>
                      <a:pt x="54" y="2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5" name="Freeform 40"/>
              <p:cNvSpPr>
                <a:spLocks/>
              </p:cNvSpPr>
              <p:nvPr/>
            </p:nvSpPr>
            <p:spPr bwMode="auto">
              <a:xfrm>
                <a:off x="3628" y="3185"/>
                <a:ext cx="63" cy="5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6"/>
                  </a:cxn>
                  <a:cxn ang="0">
                    <a:pos x="54" y="24"/>
                  </a:cxn>
                  <a:cxn ang="0">
                    <a:pos x="38" y="0"/>
                  </a:cxn>
                </a:cxnLst>
                <a:rect l="0" t="0" r="r" b="b"/>
                <a:pathLst>
                  <a:path w="54" h="46">
                    <a:moveTo>
                      <a:pt x="38" y="0"/>
                    </a:moveTo>
                    <a:lnTo>
                      <a:pt x="0" y="46"/>
                    </a:lnTo>
                    <a:lnTo>
                      <a:pt x="54" y="24"/>
                    </a:lnTo>
                    <a:lnTo>
                      <a:pt x="3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Line 41"/>
              <p:cNvSpPr>
                <a:spLocks noChangeShapeType="1"/>
              </p:cNvSpPr>
              <p:nvPr/>
            </p:nvSpPr>
            <p:spPr bwMode="auto">
              <a:xfrm flipV="1">
                <a:off x="3673" y="3296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" name="Line 42"/>
              <p:cNvSpPr>
                <a:spLocks noChangeShapeType="1"/>
              </p:cNvSpPr>
              <p:nvPr/>
            </p:nvSpPr>
            <p:spPr bwMode="auto">
              <a:xfrm flipV="1">
                <a:off x="3682" y="3273"/>
                <a:ext cx="26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8" name="Line 43"/>
              <p:cNvSpPr>
                <a:spLocks noChangeShapeType="1"/>
              </p:cNvSpPr>
              <p:nvPr/>
            </p:nvSpPr>
            <p:spPr bwMode="auto">
              <a:xfrm flipV="1">
                <a:off x="3708" y="3254"/>
                <a:ext cx="3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" name="Line 44"/>
              <p:cNvSpPr>
                <a:spLocks noChangeShapeType="1"/>
              </p:cNvSpPr>
              <p:nvPr/>
            </p:nvSpPr>
            <p:spPr bwMode="auto">
              <a:xfrm>
                <a:off x="3739" y="3254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 flipV="1">
                <a:off x="3746" y="3247"/>
                <a:ext cx="2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767" y="324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2" name="Line 47"/>
              <p:cNvSpPr>
                <a:spLocks noChangeShapeType="1"/>
              </p:cNvSpPr>
              <p:nvPr/>
            </p:nvSpPr>
            <p:spPr bwMode="auto">
              <a:xfrm>
                <a:off x="3774" y="3247"/>
                <a:ext cx="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3" name="Line 48"/>
              <p:cNvSpPr>
                <a:spLocks noChangeShapeType="1"/>
              </p:cNvSpPr>
              <p:nvPr/>
            </p:nvSpPr>
            <p:spPr bwMode="auto">
              <a:xfrm>
                <a:off x="3810" y="324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" name="Line 49"/>
              <p:cNvSpPr>
                <a:spLocks noChangeShapeType="1"/>
              </p:cNvSpPr>
              <p:nvPr/>
            </p:nvSpPr>
            <p:spPr bwMode="auto">
              <a:xfrm>
                <a:off x="3812" y="3247"/>
                <a:ext cx="2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" name="Line 50"/>
              <p:cNvSpPr>
                <a:spLocks noChangeShapeType="1"/>
              </p:cNvSpPr>
              <p:nvPr/>
            </p:nvSpPr>
            <p:spPr bwMode="auto">
              <a:xfrm>
                <a:off x="3836" y="3254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6" name="Line 51"/>
              <p:cNvSpPr>
                <a:spLocks noChangeShapeType="1"/>
              </p:cNvSpPr>
              <p:nvPr/>
            </p:nvSpPr>
            <p:spPr bwMode="auto">
              <a:xfrm>
                <a:off x="3845" y="3256"/>
                <a:ext cx="3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7" name="Line 52"/>
              <p:cNvSpPr>
                <a:spLocks noChangeShapeType="1"/>
              </p:cNvSpPr>
              <p:nvPr/>
            </p:nvSpPr>
            <p:spPr bwMode="auto">
              <a:xfrm>
                <a:off x="3876" y="3275"/>
                <a:ext cx="26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" name="Line 53"/>
              <p:cNvSpPr>
                <a:spLocks noChangeShapeType="1"/>
              </p:cNvSpPr>
              <p:nvPr/>
            </p:nvSpPr>
            <p:spPr bwMode="auto">
              <a:xfrm>
                <a:off x="3902" y="3299"/>
                <a:ext cx="5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9" name="Freeform 54"/>
              <p:cNvSpPr>
                <a:spLocks/>
              </p:cNvSpPr>
              <p:nvPr/>
            </p:nvSpPr>
            <p:spPr bwMode="auto">
              <a:xfrm>
                <a:off x="3857" y="3259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2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0" name="Freeform 55"/>
              <p:cNvSpPr>
                <a:spLocks/>
              </p:cNvSpPr>
              <p:nvPr/>
            </p:nvSpPr>
            <p:spPr bwMode="auto">
              <a:xfrm>
                <a:off x="3857" y="3259"/>
                <a:ext cx="56" cy="6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" y="54"/>
                  </a:cxn>
                  <a:cxn ang="0">
                    <a:pos x="22" y="0"/>
                  </a:cxn>
                  <a:cxn ang="0">
                    <a:pos x="0" y="18"/>
                  </a:cxn>
                </a:cxnLst>
                <a:rect l="0" t="0" r="r" b="b"/>
                <a:pathLst>
                  <a:path w="48" h="54">
                    <a:moveTo>
                      <a:pt x="0" y="18"/>
                    </a:moveTo>
                    <a:lnTo>
                      <a:pt x="48" y="54"/>
                    </a:lnTo>
                    <a:lnTo>
                      <a:pt x="22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1" name="Freeform 56"/>
              <p:cNvSpPr>
                <a:spLocks/>
              </p:cNvSpPr>
              <p:nvPr/>
            </p:nvSpPr>
            <p:spPr bwMode="auto">
              <a:xfrm>
                <a:off x="3668" y="3259"/>
                <a:ext cx="57" cy="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54"/>
                  </a:cxn>
                  <a:cxn ang="0">
                    <a:pos x="48" y="18"/>
                  </a:cxn>
                  <a:cxn ang="0">
                    <a:pos x="26" y="0"/>
                  </a:cxn>
                </a:cxnLst>
                <a:rect l="0" t="0" r="r" b="b"/>
                <a:pathLst>
                  <a:path w="48" h="54">
                    <a:moveTo>
                      <a:pt x="26" y="0"/>
                    </a:moveTo>
                    <a:lnTo>
                      <a:pt x="0" y="54"/>
                    </a:lnTo>
                    <a:lnTo>
                      <a:pt x="48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2" name="Freeform 57"/>
              <p:cNvSpPr>
                <a:spLocks/>
              </p:cNvSpPr>
              <p:nvPr/>
            </p:nvSpPr>
            <p:spPr bwMode="auto">
              <a:xfrm>
                <a:off x="3668" y="3259"/>
                <a:ext cx="57" cy="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54"/>
                  </a:cxn>
                  <a:cxn ang="0">
                    <a:pos x="48" y="18"/>
                  </a:cxn>
                  <a:cxn ang="0">
                    <a:pos x="26" y="0"/>
                  </a:cxn>
                </a:cxnLst>
                <a:rect l="0" t="0" r="r" b="b"/>
                <a:pathLst>
                  <a:path w="48" h="54">
                    <a:moveTo>
                      <a:pt x="26" y="0"/>
                    </a:moveTo>
                    <a:lnTo>
                      <a:pt x="0" y="54"/>
                    </a:lnTo>
                    <a:lnTo>
                      <a:pt x="48" y="1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3" name="Line 58"/>
              <p:cNvSpPr>
                <a:spLocks noChangeShapeType="1"/>
              </p:cNvSpPr>
              <p:nvPr/>
            </p:nvSpPr>
            <p:spPr bwMode="auto">
              <a:xfrm>
                <a:off x="3678" y="3382"/>
                <a:ext cx="2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" name="Line 59"/>
              <p:cNvSpPr>
                <a:spLocks noChangeShapeType="1"/>
              </p:cNvSpPr>
              <p:nvPr/>
            </p:nvSpPr>
            <p:spPr bwMode="auto">
              <a:xfrm>
                <a:off x="3706" y="3398"/>
                <a:ext cx="4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" name="Line 60"/>
              <p:cNvSpPr>
                <a:spLocks noChangeShapeType="1"/>
              </p:cNvSpPr>
              <p:nvPr/>
            </p:nvSpPr>
            <p:spPr bwMode="auto">
              <a:xfrm>
                <a:off x="3749" y="341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6" name="Line 61"/>
              <p:cNvSpPr>
                <a:spLocks noChangeShapeType="1"/>
              </p:cNvSpPr>
              <p:nvPr/>
            </p:nvSpPr>
            <p:spPr bwMode="auto">
              <a:xfrm>
                <a:off x="3749" y="3413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7" name="Line 62"/>
              <p:cNvSpPr>
                <a:spLocks noChangeShapeType="1"/>
              </p:cNvSpPr>
              <p:nvPr/>
            </p:nvSpPr>
            <p:spPr bwMode="auto">
              <a:xfrm>
                <a:off x="3789" y="341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8" name="Line 63"/>
              <p:cNvSpPr>
                <a:spLocks noChangeShapeType="1"/>
              </p:cNvSpPr>
              <p:nvPr/>
            </p:nvSpPr>
            <p:spPr bwMode="auto">
              <a:xfrm>
                <a:off x="3793" y="341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9" name="Line 64"/>
              <p:cNvSpPr>
                <a:spLocks noChangeShapeType="1"/>
              </p:cNvSpPr>
              <p:nvPr/>
            </p:nvSpPr>
            <p:spPr bwMode="auto">
              <a:xfrm flipV="1">
                <a:off x="3793" y="3413"/>
                <a:ext cx="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0" name="Line 65"/>
              <p:cNvSpPr>
                <a:spLocks noChangeShapeType="1"/>
              </p:cNvSpPr>
              <p:nvPr/>
            </p:nvSpPr>
            <p:spPr bwMode="auto">
              <a:xfrm flipV="1">
                <a:off x="3831" y="3410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1" name="Line 66"/>
              <p:cNvSpPr>
                <a:spLocks noChangeShapeType="1"/>
              </p:cNvSpPr>
              <p:nvPr/>
            </p:nvSpPr>
            <p:spPr bwMode="auto">
              <a:xfrm flipV="1">
                <a:off x="3838" y="3395"/>
                <a:ext cx="4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2" name="Line 67"/>
              <p:cNvSpPr>
                <a:spLocks noChangeShapeType="1"/>
              </p:cNvSpPr>
              <p:nvPr/>
            </p:nvSpPr>
            <p:spPr bwMode="auto">
              <a:xfrm flipV="1">
                <a:off x="3881" y="3382"/>
                <a:ext cx="23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3" name="Freeform 68"/>
              <p:cNvSpPr>
                <a:spLocks/>
              </p:cNvSpPr>
              <p:nvPr/>
            </p:nvSpPr>
            <p:spPr bwMode="auto">
              <a:xfrm>
                <a:off x="3841" y="3377"/>
                <a:ext cx="68" cy="45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58" y="0"/>
                  </a:cxn>
                  <a:cxn ang="0">
                    <a:pos x="0" y="12"/>
                  </a:cxn>
                  <a:cxn ang="0">
                    <a:pos x="14" y="38"/>
                  </a:cxn>
                </a:cxnLst>
                <a:rect l="0" t="0" r="r" b="b"/>
                <a:pathLst>
                  <a:path w="58" h="38">
                    <a:moveTo>
                      <a:pt x="14" y="38"/>
                    </a:moveTo>
                    <a:lnTo>
                      <a:pt x="58" y="0"/>
                    </a:lnTo>
                    <a:lnTo>
                      <a:pt x="0" y="1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" name="Freeform 69"/>
              <p:cNvSpPr>
                <a:spLocks/>
              </p:cNvSpPr>
              <p:nvPr/>
            </p:nvSpPr>
            <p:spPr bwMode="auto">
              <a:xfrm>
                <a:off x="3841" y="3377"/>
                <a:ext cx="68" cy="45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58" y="0"/>
                  </a:cxn>
                  <a:cxn ang="0">
                    <a:pos x="0" y="12"/>
                  </a:cxn>
                  <a:cxn ang="0">
                    <a:pos x="14" y="38"/>
                  </a:cxn>
                </a:cxnLst>
                <a:rect l="0" t="0" r="r" b="b"/>
                <a:pathLst>
                  <a:path w="58" h="38">
                    <a:moveTo>
                      <a:pt x="14" y="38"/>
                    </a:moveTo>
                    <a:lnTo>
                      <a:pt x="58" y="0"/>
                    </a:lnTo>
                    <a:lnTo>
                      <a:pt x="0" y="12"/>
                    </a:lnTo>
                    <a:lnTo>
                      <a:pt x="14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" name="Freeform 70"/>
              <p:cNvSpPr>
                <a:spLocks/>
              </p:cNvSpPr>
              <p:nvPr/>
            </p:nvSpPr>
            <p:spPr bwMode="auto">
              <a:xfrm>
                <a:off x="3673" y="3377"/>
                <a:ext cx="66" cy="45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0" y="0"/>
                  </a:cxn>
                  <a:cxn ang="0">
                    <a:pos x="44" y="38"/>
                  </a:cxn>
                  <a:cxn ang="0">
                    <a:pos x="56" y="12"/>
                  </a:cxn>
                </a:cxnLst>
                <a:rect l="0" t="0" r="r" b="b"/>
                <a:pathLst>
                  <a:path w="56" h="38">
                    <a:moveTo>
                      <a:pt x="56" y="12"/>
                    </a:moveTo>
                    <a:lnTo>
                      <a:pt x="0" y="0"/>
                    </a:lnTo>
                    <a:lnTo>
                      <a:pt x="44" y="38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" name="Freeform 71"/>
              <p:cNvSpPr>
                <a:spLocks/>
              </p:cNvSpPr>
              <p:nvPr/>
            </p:nvSpPr>
            <p:spPr bwMode="auto">
              <a:xfrm>
                <a:off x="3673" y="3377"/>
                <a:ext cx="66" cy="45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0" y="0"/>
                  </a:cxn>
                  <a:cxn ang="0">
                    <a:pos x="44" y="38"/>
                  </a:cxn>
                  <a:cxn ang="0">
                    <a:pos x="56" y="12"/>
                  </a:cxn>
                </a:cxnLst>
                <a:rect l="0" t="0" r="r" b="b"/>
                <a:pathLst>
                  <a:path w="56" h="38">
                    <a:moveTo>
                      <a:pt x="56" y="12"/>
                    </a:moveTo>
                    <a:lnTo>
                      <a:pt x="0" y="0"/>
                    </a:lnTo>
                    <a:lnTo>
                      <a:pt x="44" y="38"/>
                    </a:lnTo>
                    <a:lnTo>
                      <a:pt x="5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7" name="Line 72"/>
              <p:cNvSpPr>
                <a:spLocks noChangeShapeType="1"/>
              </p:cNvSpPr>
              <p:nvPr/>
            </p:nvSpPr>
            <p:spPr bwMode="auto">
              <a:xfrm flipH="1" flipV="1">
                <a:off x="3533" y="3192"/>
                <a:ext cx="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8" name="Line 73"/>
              <p:cNvSpPr>
                <a:spLocks noChangeShapeType="1"/>
              </p:cNvSpPr>
              <p:nvPr/>
            </p:nvSpPr>
            <p:spPr bwMode="auto">
              <a:xfrm flipV="1">
                <a:off x="3533" y="3133"/>
                <a:ext cx="7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" name="Line 74"/>
              <p:cNvSpPr>
                <a:spLocks noChangeShapeType="1"/>
              </p:cNvSpPr>
              <p:nvPr/>
            </p:nvSpPr>
            <p:spPr bwMode="auto">
              <a:xfrm flipV="1">
                <a:off x="3540" y="3101"/>
                <a:ext cx="9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0" name="Line 75"/>
              <p:cNvSpPr>
                <a:spLocks noChangeShapeType="1"/>
              </p:cNvSpPr>
              <p:nvPr/>
            </p:nvSpPr>
            <p:spPr bwMode="auto">
              <a:xfrm flipV="1">
                <a:off x="3549" y="3081"/>
                <a:ext cx="8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1" name="Line 76"/>
              <p:cNvSpPr>
                <a:spLocks noChangeShapeType="1"/>
              </p:cNvSpPr>
              <p:nvPr/>
            </p:nvSpPr>
            <p:spPr bwMode="auto">
              <a:xfrm flipV="1">
                <a:off x="3557" y="307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Line 77"/>
              <p:cNvSpPr>
                <a:spLocks noChangeShapeType="1"/>
              </p:cNvSpPr>
              <p:nvPr/>
            </p:nvSpPr>
            <p:spPr bwMode="auto">
              <a:xfrm flipV="1">
                <a:off x="3557" y="3027"/>
                <a:ext cx="26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Line 78"/>
              <p:cNvSpPr>
                <a:spLocks noChangeShapeType="1"/>
              </p:cNvSpPr>
              <p:nvPr/>
            </p:nvSpPr>
            <p:spPr bwMode="auto">
              <a:xfrm flipV="1">
                <a:off x="3583" y="302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" name="Line 79"/>
              <p:cNvSpPr>
                <a:spLocks noChangeShapeType="1"/>
              </p:cNvSpPr>
              <p:nvPr/>
            </p:nvSpPr>
            <p:spPr bwMode="auto">
              <a:xfrm flipV="1">
                <a:off x="3585" y="3006"/>
                <a:ext cx="12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Line 80"/>
              <p:cNvSpPr>
                <a:spLocks noChangeShapeType="1"/>
              </p:cNvSpPr>
              <p:nvPr/>
            </p:nvSpPr>
            <p:spPr bwMode="auto">
              <a:xfrm flipV="1">
                <a:off x="3597" y="2980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" name="Line 81"/>
              <p:cNvSpPr>
                <a:spLocks noChangeShapeType="1"/>
              </p:cNvSpPr>
              <p:nvPr/>
            </p:nvSpPr>
            <p:spPr bwMode="auto">
              <a:xfrm flipV="1">
                <a:off x="3616" y="2939"/>
                <a:ext cx="4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Line 82"/>
              <p:cNvSpPr>
                <a:spLocks noChangeShapeType="1"/>
              </p:cNvSpPr>
              <p:nvPr/>
            </p:nvSpPr>
            <p:spPr bwMode="auto">
              <a:xfrm flipV="1">
                <a:off x="3656" y="2911"/>
                <a:ext cx="4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Freeform 83"/>
              <p:cNvSpPr>
                <a:spLocks/>
              </p:cNvSpPr>
              <p:nvPr/>
            </p:nvSpPr>
            <p:spPr bwMode="auto">
              <a:xfrm>
                <a:off x="3632" y="2911"/>
                <a:ext cx="67" cy="52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18" y="44"/>
                  </a:cxn>
                </a:cxnLst>
                <a:rect l="0" t="0" r="r" b="b"/>
                <a:pathLst>
                  <a:path w="56" h="44">
                    <a:moveTo>
                      <a:pt x="18" y="44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" name="Freeform 84"/>
              <p:cNvSpPr>
                <a:spLocks/>
              </p:cNvSpPr>
              <p:nvPr/>
            </p:nvSpPr>
            <p:spPr bwMode="auto">
              <a:xfrm>
                <a:off x="3632" y="2911"/>
                <a:ext cx="67" cy="52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18" y="44"/>
                  </a:cxn>
                </a:cxnLst>
                <a:rect l="0" t="0" r="r" b="b"/>
                <a:pathLst>
                  <a:path w="56" h="44">
                    <a:moveTo>
                      <a:pt x="18" y="44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18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" name="Freeform 85"/>
              <p:cNvSpPr>
                <a:spLocks/>
              </p:cNvSpPr>
              <p:nvPr/>
            </p:nvSpPr>
            <p:spPr bwMode="auto">
              <a:xfrm>
                <a:off x="3517" y="3167"/>
                <a:ext cx="35" cy="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58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58">
                    <a:moveTo>
                      <a:pt x="0" y="2"/>
                    </a:moveTo>
                    <a:lnTo>
                      <a:pt x="16" y="5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Freeform 86"/>
              <p:cNvSpPr>
                <a:spLocks/>
              </p:cNvSpPr>
              <p:nvPr/>
            </p:nvSpPr>
            <p:spPr bwMode="auto">
              <a:xfrm>
                <a:off x="3517" y="3167"/>
                <a:ext cx="35" cy="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58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58">
                    <a:moveTo>
                      <a:pt x="0" y="2"/>
                    </a:moveTo>
                    <a:lnTo>
                      <a:pt x="16" y="58"/>
                    </a:lnTo>
                    <a:lnTo>
                      <a:pt x="30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" name="Line 87"/>
              <p:cNvSpPr>
                <a:spLocks noChangeShapeType="1"/>
              </p:cNvSpPr>
              <p:nvPr/>
            </p:nvSpPr>
            <p:spPr bwMode="auto">
              <a:xfrm flipV="1">
                <a:off x="4051" y="3191"/>
                <a:ext cx="1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Line 88"/>
              <p:cNvSpPr>
                <a:spLocks noChangeShapeType="1"/>
              </p:cNvSpPr>
              <p:nvPr/>
            </p:nvSpPr>
            <p:spPr bwMode="auto">
              <a:xfrm flipV="1">
                <a:off x="4065" y="3138"/>
                <a:ext cx="7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Line 89"/>
              <p:cNvSpPr>
                <a:spLocks noChangeShapeType="1"/>
              </p:cNvSpPr>
              <p:nvPr/>
            </p:nvSpPr>
            <p:spPr bwMode="auto">
              <a:xfrm flipH="1" flipV="1">
                <a:off x="4070" y="3114"/>
                <a:ext cx="2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Line 90"/>
              <p:cNvSpPr>
                <a:spLocks noChangeShapeType="1"/>
              </p:cNvSpPr>
              <p:nvPr/>
            </p:nvSpPr>
            <p:spPr bwMode="auto">
              <a:xfrm flipH="1" flipV="1">
                <a:off x="4065" y="3086"/>
                <a:ext cx="5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Line 91"/>
              <p:cNvSpPr>
                <a:spLocks noChangeShapeType="1"/>
              </p:cNvSpPr>
              <p:nvPr/>
            </p:nvSpPr>
            <p:spPr bwMode="auto">
              <a:xfrm flipH="1" flipV="1">
                <a:off x="4058" y="3062"/>
                <a:ext cx="7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Line 92"/>
              <p:cNvSpPr>
                <a:spLocks noChangeShapeType="1"/>
              </p:cNvSpPr>
              <p:nvPr/>
            </p:nvSpPr>
            <p:spPr bwMode="auto">
              <a:xfrm flipH="1" flipV="1">
                <a:off x="4048" y="3037"/>
                <a:ext cx="1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Line 93"/>
              <p:cNvSpPr>
                <a:spLocks noChangeShapeType="1"/>
              </p:cNvSpPr>
              <p:nvPr/>
            </p:nvSpPr>
            <p:spPr bwMode="auto">
              <a:xfrm flipH="1" flipV="1">
                <a:off x="4027" y="3001"/>
                <a:ext cx="21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Line 94"/>
              <p:cNvSpPr>
                <a:spLocks noChangeShapeType="1"/>
              </p:cNvSpPr>
              <p:nvPr/>
            </p:nvSpPr>
            <p:spPr bwMode="auto">
              <a:xfrm flipH="1" flipV="1">
                <a:off x="4020" y="2991"/>
                <a:ext cx="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Line 95"/>
              <p:cNvSpPr>
                <a:spLocks noChangeShapeType="1"/>
              </p:cNvSpPr>
              <p:nvPr/>
            </p:nvSpPr>
            <p:spPr bwMode="auto">
              <a:xfrm flipH="1" flipV="1">
                <a:off x="3992" y="2963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Line 96"/>
              <p:cNvSpPr>
                <a:spLocks noChangeShapeType="1"/>
              </p:cNvSpPr>
              <p:nvPr/>
            </p:nvSpPr>
            <p:spPr bwMode="auto">
              <a:xfrm flipH="1" flipV="1">
                <a:off x="3984" y="2954"/>
                <a:ext cx="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Line 97"/>
              <p:cNvSpPr>
                <a:spLocks noChangeShapeType="1"/>
              </p:cNvSpPr>
              <p:nvPr/>
            </p:nvSpPr>
            <p:spPr bwMode="auto">
              <a:xfrm flipH="1" flipV="1">
                <a:off x="3937" y="2926"/>
                <a:ext cx="4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Line 98"/>
              <p:cNvSpPr>
                <a:spLocks noChangeShapeType="1"/>
              </p:cNvSpPr>
              <p:nvPr/>
            </p:nvSpPr>
            <p:spPr bwMode="auto">
              <a:xfrm flipH="1" flipV="1">
                <a:off x="3907" y="2911"/>
                <a:ext cx="30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Line 99"/>
              <p:cNvSpPr>
                <a:spLocks noChangeShapeType="1"/>
              </p:cNvSpPr>
              <p:nvPr/>
            </p:nvSpPr>
            <p:spPr bwMode="auto">
              <a:xfrm flipH="1" flipV="1">
                <a:off x="3890" y="2909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Freeform 100"/>
              <p:cNvSpPr>
                <a:spLocks/>
              </p:cNvSpPr>
              <p:nvPr/>
            </p:nvSpPr>
            <p:spPr bwMode="auto">
              <a:xfrm>
                <a:off x="3885" y="2907"/>
                <a:ext cx="69" cy="40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48" y="34"/>
                  </a:cxn>
                  <a:cxn ang="0">
                    <a:pos x="58" y="6"/>
                  </a:cxn>
                </a:cxnLst>
                <a:rect l="0" t="0" r="r" b="b"/>
                <a:pathLst>
                  <a:path w="58" h="34">
                    <a:moveTo>
                      <a:pt x="58" y="6"/>
                    </a:moveTo>
                    <a:lnTo>
                      <a:pt x="0" y="0"/>
                    </a:lnTo>
                    <a:lnTo>
                      <a:pt x="48" y="34"/>
                    </a:lnTo>
                    <a:lnTo>
                      <a:pt x="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Freeform 101"/>
              <p:cNvSpPr>
                <a:spLocks/>
              </p:cNvSpPr>
              <p:nvPr/>
            </p:nvSpPr>
            <p:spPr bwMode="auto">
              <a:xfrm>
                <a:off x="3885" y="2907"/>
                <a:ext cx="69" cy="40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48" y="34"/>
                  </a:cxn>
                  <a:cxn ang="0">
                    <a:pos x="58" y="6"/>
                  </a:cxn>
                </a:cxnLst>
                <a:rect l="0" t="0" r="r" b="b"/>
                <a:pathLst>
                  <a:path w="58" h="34">
                    <a:moveTo>
                      <a:pt x="58" y="6"/>
                    </a:moveTo>
                    <a:lnTo>
                      <a:pt x="0" y="0"/>
                    </a:lnTo>
                    <a:lnTo>
                      <a:pt x="48" y="34"/>
                    </a:lnTo>
                    <a:lnTo>
                      <a:pt x="5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Freeform 102"/>
              <p:cNvSpPr>
                <a:spLocks/>
              </p:cNvSpPr>
              <p:nvPr/>
            </p:nvSpPr>
            <p:spPr bwMode="auto">
              <a:xfrm>
                <a:off x="4048" y="3167"/>
                <a:ext cx="38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0"/>
                  </a:cxn>
                  <a:cxn ang="0">
                    <a:pos x="32" y="8"/>
                  </a:cxn>
                  <a:cxn ang="0">
                    <a:pos x="4" y="0"/>
                  </a:cxn>
                </a:cxnLst>
                <a:rect l="0" t="0" r="r" b="b"/>
                <a:pathLst>
                  <a:path w="32" h="60">
                    <a:moveTo>
                      <a:pt x="4" y="0"/>
                    </a:moveTo>
                    <a:lnTo>
                      <a:pt x="0" y="60"/>
                    </a:lnTo>
                    <a:lnTo>
                      <a:pt x="32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Freeform 103"/>
              <p:cNvSpPr>
                <a:spLocks/>
              </p:cNvSpPr>
              <p:nvPr/>
            </p:nvSpPr>
            <p:spPr bwMode="auto">
              <a:xfrm>
                <a:off x="4048" y="3167"/>
                <a:ext cx="38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0"/>
                  </a:cxn>
                  <a:cxn ang="0">
                    <a:pos x="32" y="8"/>
                  </a:cxn>
                  <a:cxn ang="0">
                    <a:pos x="4" y="0"/>
                  </a:cxn>
                </a:cxnLst>
                <a:rect l="0" t="0" r="r" b="b"/>
                <a:pathLst>
                  <a:path w="32" h="60">
                    <a:moveTo>
                      <a:pt x="4" y="0"/>
                    </a:moveTo>
                    <a:lnTo>
                      <a:pt x="0" y="60"/>
                    </a:lnTo>
                    <a:lnTo>
                      <a:pt x="32" y="8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Freeform 104"/>
              <p:cNvSpPr>
                <a:spLocks/>
              </p:cNvSpPr>
              <p:nvPr/>
            </p:nvSpPr>
            <p:spPr bwMode="auto">
              <a:xfrm>
                <a:off x="2765" y="3474"/>
                <a:ext cx="95" cy="94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4" y="60"/>
                  </a:cxn>
                  <a:cxn ang="0">
                    <a:pos x="60" y="74"/>
                  </a:cxn>
                  <a:cxn ang="0">
                    <a:pos x="40" y="80"/>
                  </a:cxn>
                  <a:cxn ang="0">
                    <a:pos x="20" y="74"/>
                  </a:cxn>
                  <a:cxn ang="0">
                    <a:pos x="6" y="60"/>
                  </a:cxn>
                  <a:cxn ang="0">
                    <a:pos x="0" y="40"/>
                  </a:cxn>
                  <a:cxn ang="0">
                    <a:pos x="6" y="20"/>
                  </a:cxn>
                  <a:cxn ang="0">
                    <a:pos x="20" y="6"/>
                  </a:cxn>
                  <a:cxn ang="0">
                    <a:pos x="40" y="0"/>
                  </a:cxn>
                  <a:cxn ang="0">
                    <a:pos x="60" y="6"/>
                  </a:cxn>
                  <a:cxn ang="0">
                    <a:pos x="74" y="20"/>
                  </a:cxn>
                  <a:cxn ang="0">
                    <a:pos x="80" y="4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74" y="60"/>
                    </a:lnTo>
                    <a:lnTo>
                      <a:pt x="60" y="74"/>
                    </a:lnTo>
                    <a:lnTo>
                      <a:pt x="40" y="80"/>
                    </a:lnTo>
                    <a:lnTo>
                      <a:pt x="20" y="74"/>
                    </a:lnTo>
                    <a:lnTo>
                      <a:pt x="6" y="60"/>
                    </a:lnTo>
                    <a:lnTo>
                      <a:pt x="0" y="40"/>
                    </a:lnTo>
                    <a:lnTo>
                      <a:pt x="6" y="20"/>
                    </a:lnTo>
                    <a:lnTo>
                      <a:pt x="20" y="6"/>
                    </a:lnTo>
                    <a:lnTo>
                      <a:pt x="40" y="0"/>
                    </a:lnTo>
                    <a:lnTo>
                      <a:pt x="60" y="6"/>
                    </a:lnTo>
                    <a:lnTo>
                      <a:pt x="74" y="20"/>
                    </a:lnTo>
                    <a:lnTo>
                      <a:pt x="80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Freeform 105"/>
              <p:cNvSpPr>
                <a:spLocks/>
              </p:cNvSpPr>
              <p:nvPr/>
            </p:nvSpPr>
            <p:spPr bwMode="auto">
              <a:xfrm>
                <a:off x="3909" y="3235"/>
                <a:ext cx="189" cy="191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Freeform 106"/>
              <p:cNvSpPr>
                <a:spLocks/>
              </p:cNvSpPr>
              <p:nvPr/>
            </p:nvSpPr>
            <p:spPr bwMode="auto">
              <a:xfrm>
                <a:off x="3696" y="2809"/>
                <a:ext cx="189" cy="192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" name="Freeform 107"/>
              <p:cNvSpPr>
                <a:spLocks/>
              </p:cNvSpPr>
              <p:nvPr/>
            </p:nvSpPr>
            <p:spPr bwMode="auto">
              <a:xfrm>
                <a:off x="3484" y="3235"/>
                <a:ext cx="189" cy="191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6" y="106"/>
                  </a:cxn>
                  <a:cxn ang="0">
                    <a:pos x="146" y="128"/>
                  </a:cxn>
                  <a:cxn ang="0">
                    <a:pos x="128" y="146"/>
                  </a:cxn>
                  <a:cxn ang="0">
                    <a:pos x="106" y="156"/>
                  </a:cxn>
                  <a:cxn ang="0">
                    <a:pos x="80" y="162"/>
                  </a:cxn>
                  <a:cxn ang="0">
                    <a:pos x="54" y="156"/>
                  </a:cxn>
                  <a:cxn ang="0">
                    <a:pos x="32" y="146"/>
                  </a:cxn>
                  <a:cxn ang="0">
                    <a:pos x="14" y="128"/>
                  </a:cxn>
                  <a:cxn ang="0">
                    <a:pos x="4" y="106"/>
                  </a:cxn>
                  <a:cxn ang="0">
                    <a:pos x="0" y="80"/>
                  </a:cxn>
                  <a:cxn ang="0">
                    <a:pos x="4" y="54"/>
                  </a:cxn>
                  <a:cxn ang="0">
                    <a:pos x="14" y="32"/>
                  </a:cxn>
                  <a:cxn ang="0">
                    <a:pos x="32" y="16"/>
                  </a:cxn>
                  <a:cxn ang="0">
                    <a:pos x="54" y="4"/>
                  </a:cxn>
                  <a:cxn ang="0">
                    <a:pos x="80" y="0"/>
                  </a:cxn>
                  <a:cxn ang="0">
                    <a:pos x="106" y="4"/>
                  </a:cxn>
                  <a:cxn ang="0">
                    <a:pos x="128" y="16"/>
                  </a:cxn>
                  <a:cxn ang="0">
                    <a:pos x="146" y="32"/>
                  </a:cxn>
                  <a:cxn ang="0">
                    <a:pos x="156" y="54"/>
                  </a:cxn>
                  <a:cxn ang="0">
                    <a:pos x="160" y="80"/>
                  </a:cxn>
                </a:cxnLst>
                <a:rect l="0" t="0" r="r" b="b"/>
                <a:pathLst>
                  <a:path w="160" h="162">
                    <a:moveTo>
                      <a:pt x="160" y="80"/>
                    </a:moveTo>
                    <a:lnTo>
                      <a:pt x="156" y="106"/>
                    </a:lnTo>
                    <a:lnTo>
                      <a:pt x="146" y="128"/>
                    </a:lnTo>
                    <a:lnTo>
                      <a:pt x="128" y="146"/>
                    </a:lnTo>
                    <a:lnTo>
                      <a:pt x="106" y="156"/>
                    </a:lnTo>
                    <a:lnTo>
                      <a:pt x="80" y="162"/>
                    </a:lnTo>
                    <a:lnTo>
                      <a:pt x="54" y="156"/>
                    </a:lnTo>
                    <a:lnTo>
                      <a:pt x="32" y="146"/>
                    </a:lnTo>
                    <a:lnTo>
                      <a:pt x="14" y="128"/>
                    </a:lnTo>
                    <a:lnTo>
                      <a:pt x="4" y="106"/>
                    </a:lnTo>
                    <a:lnTo>
                      <a:pt x="0" y="80"/>
                    </a:lnTo>
                    <a:lnTo>
                      <a:pt x="4" y="54"/>
                    </a:lnTo>
                    <a:lnTo>
                      <a:pt x="14" y="32"/>
                    </a:lnTo>
                    <a:lnTo>
                      <a:pt x="32" y="16"/>
                    </a:lnTo>
                    <a:lnTo>
                      <a:pt x="54" y="4"/>
                    </a:lnTo>
                    <a:lnTo>
                      <a:pt x="80" y="0"/>
                    </a:lnTo>
                    <a:lnTo>
                      <a:pt x="106" y="4"/>
                    </a:lnTo>
                    <a:lnTo>
                      <a:pt x="128" y="16"/>
                    </a:lnTo>
                    <a:lnTo>
                      <a:pt x="146" y="32"/>
                    </a:lnTo>
                    <a:lnTo>
                      <a:pt x="156" y="54"/>
                    </a:lnTo>
                    <a:lnTo>
                      <a:pt x="16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" name="Freeform 108"/>
              <p:cNvSpPr>
                <a:spLocks/>
              </p:cNvSpPr>
              <p:nvPr/>
            </p:nvSpPr>
            <p:spPr bwMode="auto">
              <a:xfrm>
                <a:off x="1068" y="2564"/>
                <a:ext cx="3616" cy="1361"/>
              </a:xfrm>
              <a:custGeom>
                <a:avLst/>
                <a:gdLst/>
                <a:ahLst/>
                <a:cxnLst>
                  <a:cxn ang="0">
                    <a:pos x="180" y="432"/>
                  </a:cxn>
                  <a:cxn ang="0">
                    <a:pos x="144" y="216"/>
                  </a:cxn>
                  <a:cxn ang="0">
                    <a:pos x="360" y="288"/>
                  </a:cxn>
                  <a:cxn ang="0">
                    <a:pos x="468" y="72"/>
                  </a:cxn>
                  <a:cxn ang="0">
                    <a:pos x="612" y="216"/>
                  </a:cxn>
                  <a:cxn ang="0">
                    <a:pos x="828" y="36"/>
                  </a:cxn>
                  <a:cxn ang="0">
                    <a:pos x="1080" y="180"/>
                  </a:cxn>
                  <a:cxn ang="0">
                    <a:pos x="1512" y="0"/>
                  </a:cxn>
                  <a:cxn ang="0">
                    <a:pos x="1944" y="180"/>
                  </a:cxn>
                  <a:cxn ang="0">
                    <a:pos x="2196" y="36"/>
                  </a:cxn>
                  <a:cxn ang="0">
                    <a:pos x="2412" y="216"/>
                  </a:cxn>
                  <a:cxn ang="0">
                    <a:pos x="2592" y="108"/>
                  </a:cxn>
                  <a:cxn ang="0">
                    <a:pos x="2664" y="288"/>
                  </a:cxn>
                  <a:cxn ang="0">
                    <a:pos x="2880" y="216"/>
                  </a:cxn>
                  <a:cxn ang="0">
                    <a:pos x="2844" y="432"/>
                  </a:cxn>
                  <a:cxn ang="0">
                    <a:pos x="3024" y="432"/>
                  </a:cxn>
                  <a:cxn ang="0">
                    <a:pos x="2916" y="576"/>
                  </a:cxn>
                  <a:cxn ang="0">
                    <a:pos x="3060" y="720"/>
                  </a:cxn>
                  <a:cxn ang="0">
                    <a:pos x="2844" y="720"/>
                  </a:cxn>
                  <a:cxn ang="0">
                    <a:pos x="2880" y="936"/>
                  </a:cxn>
                  <a:cxn ang="0">
                    <a:pos x="2664" y="864"/>
                  </a:cxn>
                  <a:cxn ang="0">
                    <a:pos x="2592" y="1044"/>
                  </a:cxn>
                  <a:cxn ang="0">
                    <a:pos x="2412" y="936"/>
                  </a:cxn>
                  <a:cxn ang="0">
                    <a:pos x="2196" y="1116"/>
                  </a:cxn>
                  <a:cxn ang="0">
                    <a:pos x="1944" y="972"/>
                  </a:cxn>
                  <a:cxn ang="0">
                    <a:pos x="1512" y="1152"/>
                  </a:cxn>
                  <a:cxn ang="0">
                    <a:pos x="1080" y="972"/>
                  </a:cxn>
                  <a:cxn ang="0">
                    <a:pos x="756" y="1116"/>
                  </a:cxn>
                  <a:cxn ang="0">
                    <a:pos x="612" y="936"/>
                  </a:cxn>
                  <a:cxn ang="0">
                    <a:pos x="468" y="1080"/>
                  </a:cxn>
                  <a:cxn ang="0">
                    <a:pos x="360" y="864"/>
                  </a:cxn>
                  <a:cxn ang="0">
                    <a:pos x="144" y="936"/>
                  </a:cxn>
                  <a:cxn ang="0">
                    <a:pos x="180" y="720"/>
                  </a:cxn>
                  <a:cxn ang="0">
                    <a:pos x="0" y="720"/>
                  </a:cxn>
                  <a:cxn ang="0">
                    <a:pos x="108" y="576"/>
                  </a:cxn>
                  <a:cxn ang="0">
                    <a:pos x="0" y="432"/>
                  </a:cxn>
                  <a:cxn ang="0">
                    <a:pos x="180" y="432"/>
                  </a:cxn>
                </a:cxnLst>
                <a:rect l="0" t="0" r="r" b="b"/>
                <a:pathLst>
                  <a:path w="3060" h="1152">
                    <a:moveTo>
                      <a:pt x="180" y="432"/>
                    </a:moveTo>
                    <a:lnTo>
                      <a:pt x="144" y="216"/>
                    </a:lnTo>
                    <a:lnTo>
                      <a:pt x="360" y="288"/>
                    </a:lnTo>
                    <a:lnTo>
                      <a:pt x="468" y="72"/>
                    </a:lnTo>
                    <a:lnTo>
                      <a:pt x="612" y="216"/>
                    </a:lnTo>
                    <a:lnTo>
                      <a:pt x="828" y="36"/>
                    </a:lnTo>
                    <a:lnTo>
                      <a:pt x="1080" y="180"/>
                    </a:lnTo>
                    <a:lnTo>
                      <a:pt x="1512" y="0"/>
                    </a:lnTo>
                    <a:lnTo>
                      <a:pt x="1944" y="180"/>
                    </a:lnTo>
                    <a:lnTo>
                      <a:pt x="2196" y="36"/>
                    </a:lnTo>
                    <a:lnTo>
                      <a:pt x="2412" y="216"/>
                    </a:lnTo>
                    <a:lnTo>
                      <a:pt x="2592" y="108"/>
                    </a:lnTo>
                    <a:lnTo>
                      <a:pt x="2664" y="288"/>
                    </a:lnTo>
                    <a:lnTo>
                      <a:pt x="2880" y="216"/>
                    </a:lnTo>
                    <a:lnTo>
                      <a:pt x="2844" y="432"/>
                    </a:lnTo>
                    <a:lnTo>
                      <a:pt x="3024" y="432"/>
                    </a:lnTo>
                    <a:lnTo>
                      <a:pt x="2916" y="576"/>
                    </a:lnTo>
                    <a:lnTo>
                      <a:pt x="3060" y="720"/>
                    </a:lnTo>
                    <a:lnTo>
                      <a:pt x="2844" y="720"/>
                    </a:lnTo>
                    <a:lnTo>
                      <a:pt x="2880" y="936"/>
                    </a:lnTo>
                    <a:lnTo>
                      <a:pt x="2664" y="864"/>
                    </a:lnTo>
                    <a:lnTo>
                      <a:pt x="2592" y="1044"/>
                    </a:lnTo>
                    <a:lnTo>
                      <a:pt x="2412" y="936"/>
                    </a:lnTo>
                    <a:lnTo>
                      <a:pt x="2196" y="1116"/>
                    </a:lnTo>
                    <a:lnTo>
                      <a:pt x="1944" y="972"/>
                    </a:lnTo>
                    <a:lnTo>
                      <a:pt x="1512" y="1152"/>
                    </a:lnTo>
                    <a:lnTo>
                      <a:pt x="1080" y="972"/>
                    </a:lnTo>
                    <a:lnTo>
                      <a:pt x="756" y="1116"/>
                    </a:lnTo>
                    <a:lnTo>
                      <a:pt x="612" y="936"/>
                    </a:lnTo>
                    <a:lnTo>
                      <a:pt x="468" y="1080"/>
                    </a:lnTo>
                    <a:lnTo>
                      <a:pt x="360" y="864"/>
                    </a:lnTo>
                    <a:lnTo>
                      <a:pt x="144" y="936"/>
                    </a:lnTo>
                    <a:lnTo>
                      <a:pt x="180" y="720"/>
                    </a:lnTo>
                    <a:lnTo>
                      <a:pt x="0" y="720"/>
                    </a:lnTo>
                    <a:lnTo>
                      <a:pt x="108" y="576"/>
                    </a:lnTo>
                    <a:lnTo>
                      <a:pt x="0" y="432"/>
                    </a:lnTo>
                    <a:lnTo>
                      <a:pt x="180" y="4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Freeform 109"/>
              <p:cNvSpPr>
                <a:spLocks/>
              </p:cNvSpPr>
              <p:nvPr/>
            </p:nvSpPr>
            <p:spPr bwMode="auto">
              <a:xfrm>
                <a:off x="1196" y="2777"/>
                <a:ext cx="3318" cy="935"/>
              </a:xfrm>
              <a:custGeom>
                <a:avLst/>
                <a:gdLst/>
                <a:ahLst/>
                <a:cxnLst>
                  <a:cxn ang="0">
                    <a:pos x="0" y="396"/>
                  </a:cxn>
                  <a:cxn ang="0">
                    <a:pos x="72" y="252"/>
                  </a:cxn>
                  <a:cxn ang="0">
                    <a:pos x="252" y="108"/>
                  </a:cxn>
                  <a:cxn ang="0">
                    <a:pos x="504" y="36"/>
                  </a:cxn>
                  <a:cxn ang="0">
                    <a:pos x="972" y="0"/>
                  </a:cxn>
                  <a:cxn ang="0">
                    <a:pos x="1764" y="0"/>
                  </a:cxn>
                  <a:cxn ang="0">
                    <a:pos x="2304" y="36"/>
                  </a:cxn>
                  <a:cxn ang="0">
                    <a:pos x="2556" y="108"/>
                  </a:cxn>
                  <a:cxn ang="0">
                    <a:pos x="2736" y="252"/>
                  </a:cxn>
                  <a:cxn ang="0">
                    <a:pos x="2808" y="396"/>
                  </a:cxn>
                  <a:cxn ang="0">
                    <a:pos x="2736" y="540"/>
                  </a:cxn>
                  <a:cxn ang="0">
                    <a:pos x="2556" y="684"/>
                  </a:cxn>
                  <a:cxn ang="0">
                    <a:pos x="2304" y="756"/>
                  </a:cxn>
                  <a:cxn ang="0">
                    <a:pos x="1764" y="792"/>
                  </a:cxn>
                  <a:cxn ang="0">
                    <a:pos x="972" y="792"/>
                  </a:cxn>
                  <a:cxn ang="0">
                    <a:pos x="504" y="756"/>
                  </a:cxn>
                  <a:cxn ang="0">
                    <a:pos x="252" y="684"/>
                  </a:cxn>
                  <a:cxn ang="0">
                    <a:pos x="72" y="540"/>
                  </a:cxn>
                  <a:cxn ang="0">
                    <a:pos x="0" y="396"/>
                  </a:cxn>
                </a:cxnLst>
                <a:rect l="0" t="0" r="r" b="b"/>
                <a:pathLst>
                  <a:path w="2808" h="792">
                    <a:moveTo>
                      <a:pt x="0" y="396"/>
                    </a:moveTo>
                    <a:lnTo>
                      <a:pt x="72" y="252"/>
                    </a:lnTo>
                    <a:lnTo>
                      <a:pt x="252" y="108"/>
                    </a:lnTo>
                    <a:lnTo>
                      <a:pt x="504" y="36"/>
                    </a:lnTo>
                    <a:lnTo>
                      <a:pt x="972" y="0"/>
                    </a:lnTo>
                    <a:lnTo>
                      <a:pt x="1764" y="0"/>
                    </a:lnTo>
                    <a:lnTo>
                      <a:pt x="2304" y="36"/>
                    </a:lnTo>
                    <a:lnTo>
                      <a:pt x="2556" y="108"/>
                    </a:lnTo>
                    <a:lnTo>
                      <a:pt x="2736" y="252"/>
                    </a:lnTo>
                    <a:lnTo>
                      <a:pt x="2808" y="396"/>
                    </a:lnTo>
                    <a:lnTo>
                      <a:pt x="2736" y="540"/>
                    </a:lnTo>
                    <a:lnTo>
                      <a:pt x="2556" y="684"/>
                    </a:lnTo>
                    <a:lnTo>
                      <a:pt x="2304" y="756"/>
                    </a:lnTo>
                    <a:lnTo>
                      <a:pt x="1764" y="792"/>
                    </a:lnTo>
                    <a:lnTo>
                      <a:pt x="972" y="792"/>
                    </a:lnTo>
                    <a:lnTo>
                      <a:pt x="504" y="756"/>
                    </a:lnTo>
                    <a:lnTo>
                      <a:pt x="252" y="684"/>
                    </a:lnTo>
                    <a:lnTo>
                      <a:pt x="72" y="540"/>
                    </a:lnTo>
                    <a:lnTo>
                      <a:pt x="0" y="3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Rectangle 110"/>
              <p:cNvSpPr>
                <a:spLocks noChangeArrowheads="1"/>
              </p:cNvSpPr>
              <p:nvPr/>
            </p:nvSpPr>
            <p:spPr bwMode="auto">
              <a:xfrm>
                <a:off x="2898" y="3202"/>
                <a:ext cx="255" cy="25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Line 111"/>
              <p:cNvSpPr>
                <a:spLocks noChangeShapeType="1"/>
              </p:cNvSpPr>
              <p:nvPr/>
            </p:nvSpPr>
            <p:spPr bwMode="auto">
              <a:xfrm>
                <a:off x="3025" y="3202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Line 112"/>
              <p:cNvSpPr>
                <a:spLocks noChangeShapeType="1"/>
              </p:cNvSpPr>
              <p:nvPr/>
            </p:nvSpPr>
            <p:spPr bwMode="auto">
              <a:xfrm>
                <a:off x="2898" y="3330"/>
                <a:ext cx="2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Line 113"/>
              <p:cNvSpPr>
                <a:spLocks noChangeShapeType="1"/>
              </p:cNvSpPr>
              <p:nvPr/>
            </p:nvSpPr>
            <p:spPr bwMode="auto">
              <a:xfrm>
                <a:off x="2728" y="3457"/>
                <a:ext cx="42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Line 114"/>
              <p:cNvSpPr>
                <a:spLocks noChangeShapeType="1"/>
              </p:cNvSpPr>
              <p:nvPr/>
            </p:nvSpPr>
            <p:spPr bwMode="auto">
              <a:xfrm flipV="1">
                <a:off x="2855" y="3457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" name="Freeform 115"/>
              <p:cNvSpPr>
                <a:spLocks noEditPoints="1"/>
              </p:cNvSpPr>
              <p:nvPr/>
            </p:nvSpPr>
            <p:spPr bwMode="auto">
              <a:xfrm>
                <a:off x="2617" y="2831"/>
                <a:ext cx="142" cy="159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80" y="2"/>
                  </a:cxn>
                  <a:cxn ang="0">
                    <a:pos x="88" y="4"/>
                  </a:cxn>
                  <a:cxn ang="0">
                    <a:pos x="94" y="6"/>
                  </a:cxn>
                  <a:cxn ang="0">
                    <a:pos x="98" y="10"/>
                  </a:cxn>
                  <a:cxn ang="0">
                    <a:pos x="104" y="16"/>
                  </a:cxn>
                  <a:cxn ang="0">
                    <a:pos x="106" y="22"/>
                  </a:cxn>
                  <a:cxn ang="0">
                    <a:pos x="108" y="30"/>
                  </a:cxn>
                  <a:cxn ang="0">
                    <a:pos x="108" y="38"/>
                  </a:cxn>
                  <a:cxn ang="0">
                    <a:pos x="108" y="46"/>
                  </a:cxn>
                  <a:cxn ang="0">
                    <a:pos x="106" y="54"/>
                  </a:cxn>
                  <a:cxn ang="0">
                    <a:pos x="100" y="62"/>
                  </a:cxn>
                  <a:cxn ang="0">
                    <a:pos x="94" y="68"/>
                  </a:cxn>
                  <a:cxn ang="0">
                    <a:pos x="86" y="72"/>
                  </a:cxn>
                  <a:cxn ang="0">
                    <a:pos x="76" y="74"/>
                  </a:cxn>
                  <a:cxn ang="0">
                    <a:pos x="84" y="80"/>
                  </a:cxn>
                  <a:cxn ang="0">
                    <a:pos x="90" y="86"/>
                  </a:cxn>
                  <a:cxn ang="0">
                    <a:pos x="94" y="90"/>
                  </a:cxn>
                  <a:cxn ang="0">
                    <a:pos x="98" y="98"/>
                  </a:cxn>
                  <a:cxn ang="0">
                    <a:pos x="104" y="108"/>
                  </a:cxn>
                  <a:cxn ang="0">
                    <a:pos x="120" y="134"/>
                  </a:cxn>
                  <a:cxn ang="0">
                    <a:pos x="90" y="134"/>
                  </a:cxn>
                  <a:cxn ang="0">
                    <a:pos x="70" y="104"/>
                  </a:cxn>
                  <a:cxn ang="0">
                    <a:pos x="66" y="96"/>
                  </a:cxn>
                  <a:cxn ang="0">
                    <a:pos x="62" y="92"/>
                  </a:cxn>
                  <a:cxn ang="0">
                    <a:pos x="58" y="88"/>
                  </a:cxn>
                  <a:cxn ang="0">
                    <a:pos x="56" y="84"/>
                  </a:cxn>
                  <a:cxn ang="0">
                    <a:pos x="50" y="82"/>
                  </a:cxn>
                  <a:cxn ang="0">
                    <a:pos x="46" y="80"/>
                  </a:cxn>
                  <a:cxn ang="0">
                    <a:pos x="40" y="78"/>
                  </a:cxn>
                  <a:cxn ang="0">
                    <a:pos x="32" y="78"/>
                  </a:cxn>
                  <a:cxn ang="0">
                    <a:pos x="26" y="78"/>
                  </a:cxn>
                  <a:cxn ang="0">
                    <a:pos x="26" y="134"/>
                  </a:cxn>
                  <a:cxn ang="0">
                    <a:pos x="0" y="134"/>
                  </a:cxn>
                  <a:cxn ang="0">
                    <a:pos x="26" y="54"/>
                  </a:cxn>
                  <a:cxn ang="0">
                    <a:pos x="46" y="54"/>
                  </a:cxn>
                  <a:cxn ang="0">
                    <a:pos x="58" y="54"/>
                  </a:cxn>
                  <a:cxn ang="0">
                    <a:pos x="68" y="54"/>
                  </a:cxn>
                  <a:cxn ang="0">
                    <a:pos x="72" y="52"/>
                  </a:cxn>
                  <a:cxn ang="0">
                    <a:pos x="78" y="50"/>
                  </a:cxn>
                  <a:cxn ang="0">
                    <a:pos x="80" y="48"/>
                  </a:cxn>
                  <a:cxn ang="0">
                    <a:pos x="82" y="44"/>
                  </a:cxn>
                  <a:cxn ang="0">
                    <a:pos x="84" y="38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74" y="26"/>
                  </a:cxn>
                  <a:cxn ang="0">
                    <a:pos x="68" y="24"/>
                  </a:cxn>
                  <a:cxn ang="0">
                    <a:pos x="64" y="24"/>
                  </a:cxn>
                  <a:cxn ang="0">
                    <a:pos x="58" y="24"/>
                  </a:cxn>
                  <a:cxn ang="0">
                    <a:pos x="48" y="24"/>
                  </a:cxn>
                  <a:cxn ang="0">
                    <a:pos x="26" y="24"/>
                  </a:cxn>
                  <a:cxn ang="0">
                    <a:pos x="26" y="54"/>
                  </a:cxn>
                </a:cxnLst>
                <a:rect l="0" t="0" r="r" b="b"/>
                <a:pathLst>
                  <a:path w="120" h="134">
                    <a:moveTo>
                      <a:pt x="0" y="134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80" y="2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8" y="10"/>
                    </a:lnTo>
                    <a:lnTo>
                      <a:pt x="104" y="16"/>
                    </a:lnTo>
                    <a:lnTo>
                      <a:pt x="106" y="22"/>
                    </a:lnTo>
                    <a:lnTo>
                      <a:pt x="108" y="30"/>
                    </a:lnTo>
                    <a:lnTo>
                      <a:pt x="108" y="38"/>
                    </a:lnTo>
                    <a:lnTo>
                      <a:pt x="108" y="46"/>
                    </a:lnTo>
                    <a:lnTo>
                      <a:pt x="106" y="54"/>
                    </a:lnTo>
                    <a:lnTo>
                      <a:pt x="100" y="62"/>
                    </a:lnTo>
                    <a:lnTo>
                      <a:pt x="94" y="68"/>
                    </a:lnTo>
                    <a:lnTo>
                      <a:pt x="86" y="72"/>
                    </a:lnTo>
                    <a:lnTo>
                      <a:pt x="76" y="74"/>
                    </a:lnTo>
                    <a:lnTo>
                      <a:pt x="84" y="80"/>
                    </a:lnTo>
                    <a:lnTo>
                      <a:pt x="90" y="86"/>
                    </a:lnTo>
                    <a:lnTo>
                      <a:pt x="94" y="90"/>
                    </a:lnTo>
                    <a:lnTo>
                      <a:pt x="98" y="98"/>
                    </a:lnTo>
                    <a:lnTo>
                      <a:pt x="104" y="108"/>
                    </a:lnTo>
                    <a:lnTo>
                      <a:pt x="120" y="134"/>
                    </a:lnTo>
                    <a:lnTo>
                      <a:pt x="90" y="134"/>
                    </a:lnTo>
                    <a:lnTo>
                      <a:pt x="70" y="104"/>
                    </a:lnTo>
                    <a:lnTo>
                      <a:pt x="66" y="96"/>
                    </a:lnTo>
                    <a:lnTo>
                      <a:pt x="62" y="92"/>
                    </a:lnTo>
                    <a:lnTo>
                      <a:pt x="58" y="88"/>
                    </a:lnTo>
                    <a:lnTo>
                      <a:pt x="56" y="84"/>
                    </a:lnTo>
                    <a:lnTo>
                      <a:pt x="50" y="82"/>
                    </a:lnTo>
                    <a:lnTo>
                      <a:pt x="46" y="80"/>
                    </a:lnTo>
                    <a:lnTo>
                      <a:pt x="40" y="78"/>
                    </a:lnTo>
                    <a:lnTo>
                      <a:pt x="32" y="78"/>
                    </a:lnTo>
                    <a:lnTo>
                      <a:pt x="26" y="78"/>
                    </a:lnTo>
                    <a:lnTo>
                      <a:pt x="26" y="134"/>
                    </a:lnTo>
                    <a:lnTo>
                      <a:pt x="0" y="134"/>
                    </a:lnTo>
                    <a:close/>
                    <a:moveTo>
                      <a:pt x="26" y="54"/>
                    </a:moveTo>
                    <a:lnTo>
                      <a:pt x="46" y="54"/>
                    </a:lnTo>
                    <a:lnTo>
                      <a:pt x="58" y="54"/>
                    </a:lnTo>
                    <a:lnTo>
                      <a:pt x="68" y="54"/>
                    </a:lnTo>
                    <a:lnTo>
                      <a:pt x="72" y="52"/>
                    </a:lnTo>
                    <a:lnTo>
                      <a:pt x="78" y="50"/>
                    </a:lnTo>
                    <a:lnTo>
                      <a:pt x="80" y="48"/>
                    </a:lnTo>
                    <a:lnTo>
                      <a:pt x="82" y="44"/>
                    </a:lnTo>
                    <a:lnTo>
                      <a:pt x="84" y="38"/>
                    </a:lnTo>
                    <a:lnTo>
                      <a:pt x="82" y="32"/>
                    </a:lnTo>
                    <a:lnTo>
                      <a:pt x="80" y="28"/>
                    </a:lnTo>
                    <a:lnTo>
                      <a:pt x="74" y="26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8" y="24"/>
                    </a:lnTo>
                    <a:lnTo>
                      <a:pt x="48" y="24"/>
                    </a:lnTo>
                    <a:lnTo>
                      <a:pt x="26" y="2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" name="Freeform 116"/>
              <p:cNvSpPr>
                <a:spLocks/>
              </p:cNvSpPr>
              <p:nvPr/>
            </p:nvSpPr>
            <p:spPr bwMode="auto">
              <a:xfrm>
                <a:off x="2775" y="2874"/>
                <a:ext cx="106" cy="117"/>
              </a:xfrm>
              <a:custGeom>
                <a:avLst/>
                <a:gdLst/>
                <a:ahLst/>
                <a:cxnLst>
                  <a:cxn ang="0">
                    <a:pos x="64" y="98"/>
                  </a:cxn>
                  <a:cxn ang="0">
                    <a:pos x="64" y="84"/>
                  </a:cxn>
                  <a:cxn ang="0">
                    <a:pos x="58" y="90"/>
                  </a:cxn>
                  <a:cxn ang="0">
                    <a:pos x="50" y="96"/>
                  </a:cxn>
                  <a:cxn ang="0">
                    <a:pos x="42" y="100"/>
                  </a:cxn>
                  <a:cxn ang="0">
                    <a:pos x="32" y="100"/>
                  </a:cxn>
                  <a:cxn ang="0">
                    <a:pos x="24" y="100"/>
                  </a:cxn>
                  <a:cxn ang="0">
                    <a:pos x="14" y="96"/>
                  </a:cxn>
                  <a:cxn ang="0">
                    <a:pos x="8" y="90"/>
                  </a:cxn>
                  <a:cxn ang="0">
                    <a:pos x="4" y="84"/>
                  </a:cxn>
                  <a:cxn ang="0">
                    <a:pos x="2" y="78"/>
                  </a:cxn>
                  <a:cxn ang="0">
                    <a:pos x="0" y="70"/>
                  </a:cxn>
                  <a:cxn ang="0">
                    <a:pos x="0" y="6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46"/>
                  </a:cxn>
                  <a:cxn ang="0">
                    <a:pos x="26" y="58"/>
                  </a:cxn>
                  <a:cxn ang="0">
                    <a:pos x="26" y="66"/>
                  </a:cxn>
                  <a:cxn ang="0">
                    <a:pos x="28" y="70"/>
                  </a:cxn>
                  <a:cxn ang="0">
                    <a:pos x="30" y="74"/>
                  </a:cxn>
                  <a:cxn ang="0">
                    <a:pos x="32" y="78"/>
                  </a:cxn>
                  <a:cxn ang="0">
                    <a:pos x="36" y="80"/>
                  </a:cxn>
                  <a:cxn ang="0">
                    <a:pos x="42" y="80"/>
                  </a:cxn>
                  <a:cxn ang="0">
                    <a:pos x="50" y="80"/>
                  </a:cxn>
                  <a:cxn ang="0">
                    <a:pos x="54" y="78"/>
                  </a:cxn>
                  <a:cxn ang="0">
                    <a:pos x="60" y="74"/>
                  </a:cxn>
                  <a:cxn ang="0">
                    <a:pos x="62" y="68"/>
                  </a:cxn>
                  <a:cxn ang="0">
                    <a:pos x="64" y="62"/>
                  </a:cxn>
                  <a:cxn ang="0">
                    <a:pos x="64" y="54"/>
                  </a:cxn>
                  <a:cxn ang="0">
                    <a:pos x="64" y="42"/>
                  </a:cxn>
                  <a:cxn ang="0">
                    <a:pos x="64" y="0"/>
                  </a:cxn>
                  <a:cxn ang="0">
                    <a:pos x="90" y="0"/>
                  </a:cxn>
                  <a:cxn ang="0">
                    <a:pos x="90" y="98"/>
                  </a:cxn>
                  <a:cxn ang="0">
                    <a:pos x="64" y="98"/>
                  </a:cxn>
                </a:cxnLst>
                <a:rect l="0" t="0" r="r" b="b"/>
                <a:pathLst>
                  <a:path w="90" h="100">
                    <a:moveTo>
                      <a:pt x="64" y="98"/>
                    </a:moveTo>
                    <a:lnTo>
                      <a:pt x="64" y="84"/>
                    </a:lnTo>
                    <a:lnTo>
                      <a:pt x="58" y="90"/>
                    </a:lnTo>
                    <a:lnTo>
                      <a:pt x="50" y="96"/>
                    </a:lnTo>
                    <a:lnTo>
                      <a:pt x="42" y="100"/>
                    </a:lnTo>
                    <a:lnTo>
                      <a:pt x="32" y="100"/>
                    </a:lnTo>
                    <a:lnTo>
                      <a:pt x="24" y="100"/>
                    </a:lnTo>
                    <a:lnTo>
                      <a:pt x="14" y="96"/>
                    </a:lnTo>
                    <a:lnTo>
                      <a:pt x="8" y="90"/>
                    </a:lnTo>
                    <a:lnTo>
                      <a:pt x="4" y="84"/>
                    </a:lnTo>
                    <a:lnTo>
                      <a:pt x="2" y="78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28" y="70"/>
                    </a:lnTo>
                    <a:lnTo>
                      <a:pt x="30" y="74"/>
                    </a:lnTo>
                    <a:lnTo>
                      <a:pt x="32" y="78"/>
                    </a:lnTo>
                    <a:lnTo>
                      <a:pt x="36" y="80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2" y="68"/>
                    </a:lnTo>
                    <a:lnTo>
                      <a:pt x="64" y="62"/>
                    </a:lnTo>
                    <a:lnTo>
                      <a:pt x="64" y="54"/>
                    </a:lnTo>
                    <a:lnTo>
                      <a:pt x="64" y="42"/>
                    </a:lnTo>
                    <a:lnTo>
                      <a:pt x="64" y="0"/>
                    </a:lnTo>
                    <a:lnTo>
                      <a:pt x="90" y="0"/>
                    </a:lnTo>
                    <a:lnTo>
                      <a:pt x="90" y="98"/>
                    </a:lnTo>
                    <a:lnTo>
                      <a:pt x="6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" name="Freeform 117"/>
              <p:cNvSpPr>
                <a:spLocks noEditPoints="1"/>
              </p:cNvSpPr>
              <p:nvPr/>
            </p:nvSpPr>
            <p:spPr bwMode="auto">
              <a:xfrm>
                <a:off x="2911" y="2831"/>
                <a:ext cx="111" cy="16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48"/>
                  </a:cxn>
                  <a:cxn ang="0">
                    <a:pos x="30" y="42"/>
                  </a:cxn>
                  <a:cxn ang="0">
                    <a:pos x="38" y="38"/>
                  </a:cxn>
                  <a:cxn ang="0">
                    <a:pos x="46" y="36"/>
                  </a:cxn>
                  <a:cxn ang="0">
                    <a:pos x="54" y="34"/>
                  </a:cxn>
                  <a:cxn ang="0">
                    <a:pos x="62" y="36"/>
                  </a:cxn>
                  <a:cxn ang="0">
                    <a:pos x="70" y="38"/>
                  </a:cxn>
                  <a:cxn ang="0">
                    <a:pos x="76" y="42"/>
                  </a:cxn>
                  <a:cxn ang="0">
                    <a:pos x="84" y="48"/>
                  </a:cxn>
                  <a:cxn ang="0">
                    <a:pos x="92" y="64"/>
                  </a:cxn>
                  <a:cxn ang="0">
                    <a:pos x="94" y="84"/>
                  </a:cxn>
                  <a:cxn ang="0">
                    <a:pos x="92" y="106"/>
                  </a:cxn>
                  <a:cxn ang="0">
                    <a:pos x="84" y="122"/>
                  </a:cxn>
                  <a:cxn ang="0">
                    <a:pos x="76" y="128"/>
                  </a:cxn>
                  <a:cxn ang="0">
                    <a:pos x="70" y="132"/>
                  </a:cxn>
                  <a:cxn ang="0">
                    <a:pos x="62" y="136"/>
                  </a:cxn>
                  <a:cxn ang="0">
                    <a:pos x="54" y="136"/>
                  </a:cxn>
                  <a:cxn ang="0">
                    <a:pos x="46" y="136"/>
                  </a:cxn>
                  <a:cxn ang="0">
                    <a:pos x="38" y="132"/>
                  </a:cxn>
                  <a:cxn ang="0">
                    <a:pos x="30" y="128"/>
                  </a:cxn>
                  <a:cxn ang="0">
                    <a:pos x="24" y="120"/>
                  </a:cxn>
                  <a:cxn ang="0">
                    <a:pos x="24" y="134"/>
                  </a:cxn>
                  <a:cxn ang="0">
                    <a:pos x="0" y="134"/>
                  </a:cxn>
                  <a:cxn ang="0">
                    <a:pos x="24" y="84"/>
                  </a:cxn>
                  <a:cxn ang="0">
                    <a:pos x="26" y="94"/>
                  </a:cxn>
                  <a:cxn ang="0">
                    <a:pos x="26" y="100"/>
                  </a:cxn>
                  <a:cxn ang="0">
                    <a:pos x="30" y="106"/>
                  </a:cxn>
                  <a:cxn ang="0">
                    <a:pos x="34" y="112"/>
                  </a:cxn>
                  <a:cxn ang="0">
                    <a:pos x="40" y="116"/>
                  </a:cxn>
                  <a:cxn ang="0">
                    <a:pos x="48" y="116"/>
                  </a:cxn>
                  <a:cxn ang="0">
                    <a:pos x="54" y="116"/>
                  </a:cxn>
                  <a:cxn ang="0">
                    <a:pos x="58" y="114"/>
                  </a:cxn>
                  <a:cxn ang="0">
                    <a:pos x="64" y="110"/>
                  </a:cxn>
                  <a:cxn ang="0">
                    <a:pos x="66" y="104"/>
                  </a:cxn>
                  <a:cxn ang="0">
                    <a:pos x="68" y="96"/>
                  </a:cxn>
                  <a:cxn ang="0">
                    <a:pos x="70" y="86"/>
                  </a:cxn>
                  <a:cxn ang="0">
                    <a:pos x="68" y="7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58" y="58"/>
                  </a:cxn>
                  <a:cxn ang="0">
                    <a:pos x="54" y="56"/>
                  </a:cxn>
                  <a:cxn ang="0">
                    <a:pos x="48" y="54"/>
                  </a:cxn>
                  <a:cxn ang="0">
                    <a:pos x="40" y="56"/>
                  </a:cxn>
                  <a:cxn ang="0">
                    <a:pos x="36" y="58"/>
                  </a:cxn>
                  <a:cxn ang="0">
                    <a:pos x="30" y="62"/>
                  </a:cxn>
                  <a:cxn ang="0">
                    <a:pos x="28" y="68"/>
                  </a:cxn>
                  <a:cxn ang="0">
                    <a:pos x="26" y="74"/>
                  </a:cxn>
                  <a:cxn ang="0">
                    <a:pos x="24" y="84"/>
                  </a:cxn>
                </a:cxnLst>
                <a:rect l="0" t="0" r="r" b="b"/>
                <a:pathLst>
                  <a:path w="94" h="136">
                    <a:moveTo>
                      <a:pt x="0" y="1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8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4"/>
                    </a:lnTo>
                    <a:lnTo>
                      <a:pt x="62" y="36"/>
                    </a:lnTo>
                    <a:lnTo>
                      <a:pt x="70" y="38"/>
                    </a:lnTo>
                    <a:lnTo>
                      <a:pt x="76" y="42"/>
                    </a:lnTo>
                    <a:lnTo>
                      <a:pt x="84" y="48"/>
                    </a:lnTo>
                    <a:lnTo>
                      <a:pt x="92" y="64"/>
                    </a:lnTo>
                    <a:lnTo>
                      <a:pt x="94" y="84"/>
                    </a:lnTo>
                    <a:lnTo>
                      <a:pt x="92" y="106"/>
                    </a:lnTo>
                    <a:lnTo>
                      <a:pt x="84" y="122"/>
                    </a:lnTo>
                    <a:lnTo>
                      <a:pt x="76" y="128"/>
                    </a:lnTo>
                    <a:lnTo>
                      <a:pt x="70" y="132"/>
                    </a:lnTo>
                    <a:lnTo>
                      <a:pt x="62" y="136"/>
                    </a:lnTo>
                    <a:lnTo>
                      <a:pt x="54" y="136"/>
                    </a:lnTo>
                    <a:lnTo>
                      <a:pt x="46" y="136"/>
                    </a:lnTo>
                    <a:lnTo>
                      <a:pt x="38" y="132"/>
                    </a:lnTo>
                    <a:lnTo>
                      <a:pt x="30" y="128"/>
                    </a:lnTo>
                    <a:lnTo>
                      <a:pt x="24" y="120"/>
                    </a:lnTo>
                    <a:lnTo>
                      <a:pt x="24" y="134"/>
                    </a:lnTo>
                    <a:lnTo>
                      <a:pt x="0" y="134"/>
                    </a:lnTo>
                    <a:close/>
                    <a:moveTo>
                      <a:pt x="24" y="84"/>
                    </a:moveTo>
                    <a:lnTo>
                      <a:pt x="26" y="94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4" y="112"/>
                    </a:lnTo>
                    <a:lnTo>
                      <a:pt x="40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58" y="114"/>
                    </a:lnTo>
                    <a:lnTo>
                      <a:pt x="64" y="110"/>
                    </a:lnTo>
                    <a:lnTo>
                      <a:pt x="66" y="104"/>
                    </a:lnTo>
                    <a:lnTo>
                      <a:pt x="68" y="96"/>
                    </a:lnTo>
                    <a:lnTo>
                      <a:pt x="70" y="86"/>
                    </a:lnTo>
                    <a:lnTo>
                      <a:pt x="68" y="76"/>
                    </a:lnTo>
                    <a:lnTo>
                      <a:pt x="66" y="68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6"/>
                    </a:lnTo>
                    <a:lnTo>
                      <a:pt x="48" y="54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30" y="62"/>
                    </a:lnTo>
                    <a:lnTo>
                      <a:pt x="28" y="68"/>
                    </a:lnTo>
                    <a:lnTo>
                      <a:pt x="26" y="74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" name="Freeform 118"/>
              <p:cNvSpPr>
                <a:spLocks/>
              </p:cNvSpPr>
              <p:nvPr/>
            </p:nvSpPr>
            <p:spPr bwMode="auto">
              <a:xfrm>
                <a:off x="3032" y="2874"/>
                <a:ext cx="113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48" y="70"/>
                  </a:cxn>
                  <a:cxn ang="0">
                    <a:pos x="70" y="0"/>
                  </a:cxn>
                  <a:cxn ang="0">
                    <a:pos x="96" y="0"/>
                  </a:cxn>
                  <a:cxn ang="0">
                    <a:pos x="64" y="94"/>
                  </a:cxn>
                  <a:cxn ang="0">
                    <a:pos x="56" y="112"/>
                  </a:cxn>
                  <a:cxn ang="0">
                    <a:pos x="54" y="120"/>
                  </a:cxn>
                  <a:cxn ang="0">
                    <a:pos x="50" y="124"/>
                  </a:cxn>
                  <a:cxn ang="0">
                    <a:pos x="48" y="128"/>
                  </a:cxn>
                  <a:cxn ang="0">
                    <a:pos x="44" y="132"/>
                  </a:cxn>
                  <a:cxn ang="0">
                    <a:pos x="40" y="134"/>
                  </a:cxn>
                  <a:cxn ang="0">
                    <a:pos x="34" y="136"/>
                  </a:cxn>
                  <a:cxn ang="0">
                    <a:pos x="28" y="138"/>
                  </a:cxn>
                  <a:cxn ang="0">
                    <a:pos x="22" y="138"/>
                  </a:cxn>
                  <a:cxn ang="0">
                    <a:pos x="16" y="138"/>
                  </a:cxn>
                  <a:cxn ang="0">
                    <a:pos x="8" y="136"/>
                  </a:cxn>
                  <a:cxn ang="0">
                    <a:pos x="6" y="116"/>
                  </a:cxn>
                  <a:cxn ang="0">
                    <a:pos x="12" y="118"/>
                  </a:cxn>
                  <a:cxn ang="0">
                    <a:pos x="16" y="118"/>
                  </a:cxn>
                  <a:cxn ang="0">
                    <a:pos x="22" y="118"/>
                  </a:cxn>
                  <a:cxn ang="0">
                    <a:pos x="26" y="116"/>
                  </a:cxn>
                  <a:cxn ang="0">
                    <a:pos x="30" y="112"/>
                  </a:cxn>
                  <a:cxn ang="0">
                    <a:pos x="32" y="106"/>
                  </a:cxn>
                  <a:cxn ang="0">
                    <a:pos x="36" y="98"/>
                  </a:cxn>
                  <a:cxn ang="0">
                    <a:pos x="0" y="0"/>
                  </a:cxn>
                </a:cxnLst>
                <a:rect l="0" t="0" r="r" b="b"/>
                <a:pathLst>
                  <a:path w="96" h="138">
                    <a:moveTo>
                      <a:pt x="0" y="0"/>
                    </a:moveTo>
                    <a:lnTo>
                      <a:pt x="26" y="0"/>
                    </a:lnTo>
                    <a:lnTo>
                      <a:pt x="48" y="70"/>
                    </a:lnTo>
                    <a:lnTo>
                      <a:pt x="70" y="0"/>
                    </a:lnTo>
                    <a:lnTo>
                      <a:pt x="96" y="0"/>
                    </a:lnTo>
                    <a:lnTo>
                      <a:pt x="64" y="94"/>
                    </a:lnTo>
                    <a:lnTo>
                      <a:pt x="56" y="112"/>
                    </a:lnTo>
                    <a:lnTo>
                      <a:pt x="54" y="120"/>
                    </a:lnTo>
                    <a:lnTo>
                      <a:pt x="50" y="124"/>
                    </a:lnTo>
                    <a:lnTo>
                      <a:pt x="48" y="128"/>
                    </a:lnTo>
                    <a:lnTo>
                      <a:pt x="44" y="132"/>
                    </a:lnTo>
                    <a:lnTo>
                      <a:pt x="40" y="134"/>
                    </a:lnTo>
                    <a:lnTo>
                      <a:pt x="34" y="136"/>
                    </a:lnTo>
                    <a:lnTo>
                      <a:pt x="28" y="138"/>
                    </a:lnTo>
                    <a:lnTo>
                      <a:pt x="22" y="138"/>
                    </a:lnTo>
                    <a:lnTo>
                      <a:pt x="16" y="138"/>
                    </a:lnTo>
                    <a:lnTo>
                      <a:pt x="8" y="136"/>
                    </a:lnTo>
                    <a:lnTo>
                      <a:pt x="6" y="116"/>
                    </a:lnTo>
                    <a:lnTo>
                      <a:pt x="12" y="118"/>
                    </a:lnTo>
                    <a:lnTo>
                      <a:pt x="16" y="118"/>
                    </a:lnTo>
                    <a:lnTo>
                      <a:pt x="22" y="118"/>
                    </a:lnTo>
                    <a:lnTo>
                      <a:pt x="26" y="116"/>
                    </a:lnTo>
                    <a:lnTo>
                      <a:pt x="30" y="112"/>
                    </a:lnTo>
                    <a:lnTo>
                      <a:pt x="32" y="106"/>
                    </a:lnTo>
                    <a:lnTo>
                      <a:pt x="36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" name="Freeform 119"/>
              <p:cNvSpPr>
                <a:spLocks/>
              </p:cNvSpPr>
              <p:nvPr/>
            </p:nvSpPr>
            <p:spPr bwMode="auto">
              <a:xfrm>
                <a:off x="1758" y="3512"/>
                <a:ext cx="55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38" y="48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62"/>
                  </a:cxn>
                  <a:cxn ang="0">
                    <a:pos x="38" y="62"/>
                  </a:cxn>
                  <a:cxn ang="0">
                    <a:pos x="8" y="14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46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8" y="48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62"/>
                    </a:lnTo>
                    <a:lnTo>
                      <a:pt x="38" y="62"/>
                    </a:lnTo>
                    <a:lnTo>
                      <a:pt x="8" y="14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" name="Freeform 120"/>
              <p:cNvSpPr>
                <a:spLocks noEditPoints="1"/>
              </p:cNvSpPr>
              <p:nvPr/>
            </p:nvSpPr>
            <p:spPr bwMode="auto">
              <a:xfrm>
                <a:off x="1825" y="3531"/>
                <a:ext cx="50" cy="56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6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4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Freeform 121"/>
              <p:cNvSpPr>
                <a:spLocks/>
              </p:cNvSpPr>
              <p:nvPr/>
            </p:nvSpPr>
            <p:spPr bwMode="auto">
              <a:xfrm>
                <a:off x="1881" y="3514"/>
                <a:ext cx="27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" name="Freeform 122"/>
              <p:cNvSpPr>
                <a:spLocks/>
              </p:cNvSpPr>
              <p:nvPr/>
            </p:nvSpPr>
            <p:spPr bwMode="auto">
              <a:xfrm>
                <a:off x="1908" y="3533"/>
                <a:ext cx="71" cy="52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26"/>
                  </a:cxn>
                  <a:cxn ang="0">
                    <a:pos x="18" y="36"/>
                  </a:cxn>
                  <a:cxn ang="0">
                    <a:pos x="18" y="34"/>
                  </a:cxn>
                  <a:cxn ang="0">
                    <a:pos x="18" y="30"/>
                  </a:cxn>
                  <a:cxn ang="0">
                    <a:pos x="20" y="26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0" y="26"/>
                  </a:cxn>
                  <a:cxn ang="0">
                    <a:pos x="42" y="34"/>
                  </a:cxn>
                  <a:cxn ang="0">
                    <a:pos x="46" y="26"/>
                  </a:cxn>
                  <a:cxn ang="0">
                    <a:pos x="52" y="0"/>
                  </a:cxn>
                  <a:cxn ang="0">
                    <a:pos x="60" y="0"/>
                  </a:cxn>
                  <a:cxn ang="0">
                    <a:pos x="48" y="44"/>
                  </a:cxn>
                  <a:cxn ang="0">
                    <a:pos x="38" y="44"/>
                  </a:cxn>
                  <a:cxn ang="0">
                    <a:pos x="32" y="18"/>
                  </a:cxn>
                  <a:cxn ang="0">
                    <a:pos x="30" y="10"/>
                  </a:cxn>
                  <a:cxn ang="0">
                    <a:pos x="22" y="44"/>
                  </a:cxn>
                  <a:cxn ang="0">
                    <a:pos x="12" y="44"/>
                  </a:cxn>
                </a:cxnLst>
                <a:rect l="0" t="0" r="r" b="b"/>
                <a:pathLst>
                  <a:path w="60" h="44">
                    <a:moveTo>
                      <a:pt x="12" y="4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2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0"/>
                    </a:lnTo>
                    <a:lnTo>
                      <a:pt x="20" y="26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6" y="26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48" y="44"/>
                    </a:lnTo>
                    <a:lnTo>
                      <a:pt x="38" y="44"/>
                    </a:lnTo>
                    <a:lnTo>
                      <a:pt x="32" y="18"/>
                    </a:lnTo>
                    <a:lnTo>
                      <a:pt x="30" y="10"/>
                    </a:lnTo>
                    <a:lnTo>
                      <a:pt x="22" y="44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" name="Freeform 123"/>
              <p:cNvSpPr>
                <a:spLocks noEditPoints="1"/>
              </p:cNvSpPr>
              <p:nvPr/>
            </p:nvSpPr>
            <p:spPr bwMode="auto">
              <a:xfrm>
                <a:off x="1983" y="3531"/>
                <a:ext cx="47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Freeform 124"/>
              <p:cNvSpPr>
                <a:spLocks/>
              </p:cNvSpPr>
              <p:nvPr/>
            </p:nvSpPr>
            <p:spPr bwMode="auto">
              <a:xfrm>
                <a:off x="2042" y="3531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" name="Freeform 125"/>
              <p:cNvSpPr>
                <a:spLocks/>
              </p:cNvSpPr>
              <p:nvPr/>
            </p:nvSpPr>
            <p:spPr bwMode="auto">
              <a:xfrm>
                <a:off x="2075" y="3512"/>
                <a:ext cx="46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34"/>
                  </a:cxn>
                  <a:cxn ang="0">
                    <a:pos x="26" y="18"/>
                  </a:cxn>
                  <a:cxn ang="0">
                    <a:pos x="36" y="18"/>
                  </a:cxn>
                  <a:cxn ang="0">
                    <a:pos x="18" y="34"/>
                  </a:cxn>
                  <a:cxn ang="0">
                    <a:pos x="38" y="62"/>
                  </a:cxn>
                  <a:cxn ang="0">
                    <a:pos x="28" y="62"/>
                  </a:cxn>
                  <a:cxn ang="0">
                    <a:pos x="14" y="40"/>
                  </a:cxn>
                  <a:cxn ang="0">
                    <a:pos x="8" y="44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8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4"/>
                    </a:lnTo>
                    <a:lnTo>
                      <a:pt x="26" y="18"/>
                    </a:lnTo>
                    <a:lnTo>
                      <a:pt x="36" y="18"/>
                    </a:lnTo>
                    <a:lnTo>
                      <a:pt x="18" y="34"/>
                    </a:lnTo>
                    <a:lnTo>
                      <a:pt x="38" y="62"/>
                    </a:lnTo>
                    <a:lnTo>
                      <a:pt x="28" y="62"/>
                    </a:lnTo>
                    <a:lnTo>
                      <a:pt x="14" y="40"/>
                    </a:lnTo>
                    <a:lnTo>
                      <a:pt x="8" y="44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Freeform 126"/>
              <p:cNvSpPr>
                <a:spLocks/>
              </p:cNvSpPr>
              <p:nvPr/>
            </p:nvSpPr>
            <p:spPr bwMode="auto">
              <a:xfrm>
                <a:off x="2477" y="3596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Freeform 127"/>
              <p:cNvSpPr>
                <a:spLocks noEditPoints="1"/>
              </p:cNvSpPr>
              <p:nvPr/>
            </p:nvSpPr>
            <p:spPr bwMode="auto">
              <a:xfrm>
                <a:off x="2550" y="3616"/>
                <a:ext cx="47" cy="5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46"/>
                  </a:cxn>
                  <a:cxn ang="0">
                    <a:pos x="8" y="46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30" y="2"/>
                  </a:cxn>
                  <a:cxn ang="0">
                    <a:pos x="34" y="6"/>
                  </a:cxn>
                  <a:cxn ang="0">
                    <a:pos x="38" y="10"/>
                  </a:cxn>
                  <a:cxn ang="0">
                    <a:pos x="38" y="18"/>
                  </a:cxn>
                  <a:cxn ang="0">
                    <a:pos x="38" y="36"/>
                  </a:cxn>
                  <a:cxn ang="0">
                    <a:pos x="38" y="44"/>
                  </a:cxn>
                  <a:cxn ang="0">
                    <a:pos x="32" y="46"/>
                  </a:cxn>
                  <a:cxn ang="0">
                    <a:pos x="30" y="40"/>
                  </a:cxn>
                  <a:cxn ang="0">
                    <a:pos x="24" y="26"/>
                  </a:cxn>
                  <a:cxn ang="0">
                    <a:pos x="14" y="28"/>
                  </a:cxn>
                  <a:cxn ang="0">
                    <a:pos x="10" y="30"/>
                  </a:cxn>
                  <a:cxn ang="0">
                    <a:pos x="8" y="32"/>
                  </a:cxn>
                  <a:cxn ang="0">
                    <a:pos x="8" y="36"/>
                  </a:cxn>
                  <a:cxn ang="0">
                    <a:pos x="12" y="40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40" h="48">
                    <a:moveTo>
                      <a:pt x="30" y="40"/>
                    </a:moveTo>
                    <a:lnTo>
                      <a:pt x="26" y="44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4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6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30" y="40"/>
                    </a:lnTo>
                    <a:close/>
                    <a:moveTo>
                      <a:pt x="28" y="24"/>
                    </a:moveTo>
                    <a:lnTo>
                      <a:pt x="24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38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" name="Freeform 128"/>
              <p:cNvSpPr>
                <a:spLocks/>
              </p:cNvSpPr>
              <p:nvPr/>
            </p:nvSpPr>
            <p:spPr bwMode="auto">
              <a:xfrm>
                <a:off x="2607" y="3616"/>
                <a:ext cx="45" cy="56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30" y="30"/>
                  </a:cxn>
                </a:cxnLst>
                <a:rect l="0" t="0" r="r" b="b"/>
                <a:pathLst>
                  <a:path w="38" h="48">
                    <a:moveTo>
                      <a:pt x="30" y="30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Freeform 129"/>
              <p:cNvSpPr>
                <a:spLocks/>
              </p:cNvSpPr>
              <p:nvPr/>
            </p:nvSpPr>
            <p:spPr bwMode="auto">
              <a:xfrm>
                <a:off x="2661" y="3596"/>
                <a:ext cx="40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4" y="16"/>
                  </a:cxn>
                  <a:cxn ang="0">
                    <a:pos x="28" y="18"/>
                  </a:cxn>
                  <a:cxn ang="0">
                    <a:pos x="30" y="20"/>
                  </a:cxn>
                  <a:cxn ang="0">
                    <a:pos x="32" y="24"/>
                  </a:cxn>
                  <a:cxn ang="0">
                    <a:pos x="34" y="28"/>
                  </a:cxn>
                  <a:cxn ang="0">
                    <a:pos x="34" y="34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6" y="34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2" y="24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2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30" y="20"/>
                    </a:lnTo>
                    <a:lnTo>
                      <a:pt x="32" y="24"/>
                    </a:lnTo>
                    <a:lnTo>
                      <a:pt x="34" y="28"/>
                    </a:lnTo>
                    <a:lnTo>
                      <a:pt x="34" y="34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Freeform 130"/>
              <p:cNvSpPr>
                <a:spLocks noEditPoints="1"/>
              </p:cNvSpPr>
              <p:nvPr/>
            </p:nvSpPr>
            <p:spPr bwMode="auto">
              <a:xfrm>
                <a:off x="2713" y="3616"/>
                <a:ext cx="47" cy="56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" name="Freeform 131"/>
              <p:cNvSpPr>
                <a:spLocks/>
              </p:cNvSpPr>
              <p:nvPr/>
            </p:nvSpPr>
            <p:spPr bwMode="auto">
              <a:xfrm>
                <a:off x="2770" y="3616"/>
                <a:ext cx="42" cy="56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10" y="38"/>
                  </a:cxn>
                  <a:cxn ang="0">
                    <a:pos x="18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18" y="28"/>
                  </a:cxn>
                  <a:cxn ang="0">
                    <a:pos x="6" y="24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4" y="20"/>
                  </a:cxn>
                  <a:cxn ang="0">
                    <a:pos x="32" y="24"/>
                  </a:cxn>
                  <a:cxn ang="0">
                    <a:pos x="36" y="30"/>
                  </a:cxn>
                  <a:cxn ang="0">
                    <a:pos x="36" y="36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2" y="40"/>
                  </a:cxn>
                </a:cxnLst>
                <a:rect l="0" t="0" r="r" b="b"/>
                <a:pathLst>
                  <a:path w="36" h="48">
                    <a:moveTo>
                      <a:pt x="0" y="32"/>
                    </a:moveTo>
                    <a:lnTo>
                      <a:pt x="8" y="32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Freeform 132"/>
              <p:cNvSpPr>
                <a:spLocks noEditPoints="1"/>
              </p:cNvSpPr>
              <p:nvPr/>
            </p:nvSpPr>
            <p:spPr bwMode="auto">
              <a:xfrm>
                <a:off x="2850" y="3596"/>
                <a:ext cx="61" cy="76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24" y="62"/>
                  </a:cxn>
                  <a:cxn ang="0">
                    <a:pos x="14" y="62"/>
                  </a:cxn>
                  <a:cxn ang="0">
                    <a:pos x="4" y="56"/>
                  </a:cxn>
                  <a:cxn ang="0">
                    <a:pos x="0" y="46"/>
                  </a:cxn>
                  <a:cxn ang="0">
                    <a:pos x="4" y="34"/>
                  </a:cxn>
                  <a:cxn ang="0">
                    <a:pos x="14" y="26"/>
                  </a:cxn>
                  <a:cxn ang="0">
                    <a:pos x="8" y="20"/>
                  </a:cxn>
                  <a:cxn ang="0">
                    <a:pos x="8" y="14"/>
                  </a:cxn>
                  <a:cxn ang="0">
                    <a:pos x="12" y="4"/>
                  </a:cxn>
                  <a:cxn ang="0">
                    <a:pos x="22" y="0"/>
                  </a:cxn>
                  <a:cxn ang="0">
                    <a:pos x="34" y="4"/>
                  </a:cxn>
                  <a:cxn ang="0">
                    <a:pos x="38" y="12"/>
                  </a:cxn>
                  <a:cxn ang="0">
                    <a:pos x="32" y="24"/>
                  </a:cxn>
                  <a:cxn ang="0">
                    <a:pos x="36" y="42"/>
                  </a:cxn>
                  <a:cxn ang="0">
                    <a:pos x="40" y="34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46" y="64"/>
                  </a:cxn>
                  <a:cxn ang="0">
                    <a:pos x="38" y="54"/>
                  </a:cxn>
                  <a:cxn ang="0">
                    <a:pos x="26" y="20"/>
                  </a:cxn>
                  <a:cxn ang="0">
                    <a:pos x="28" y="16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2" y="22"/>
                  </a:cxn>
                  <a:cxn ang="0">
                    <a:pos x="18" y="32"/>
                  </a:cxn>
                  <a:cxn ang="0">
                    <a:pos x="10" y="38"/>
                  </a:cxn>
                  <a:cxn ang="0">
                    <a:pos x="8" y="44"/>
                  </a:cxn>
                  <a:cxn ang="0">
                    <a:pos x="10" y="52"/>
                  </a:cxn>
                  <a:cxn ang="0">
                    <a:pos x="20" y="56"/>
                  </a:cxn>
                  <a:cxn ang="0">
                    <a:pos x="26" y="54"/>
                  </a:cxn>
                  <a:cxn ang="0">
                    <a:pos x="32" y="50"/>
                  </a:cxn>
                </a:cxnLst>
                <a:rect l="0" t="0" r="r" b="b"/>
                <a:pathLst>
                  <a:path w="52" h="64">
                    <a:moveTo>
                      <a:pt x="38" y="54"/>
                    </a:moveTo>
                    <a:lnTo>
                      <a:pt x="34" y="58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0" y="64"/>
                    </a:lnTo>
                    <a:lnTo>
                      <a:pt x="14" y="62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4" y="26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6" y="18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40" y="34"/>
                    </a:lnTo>
                    <a:lnTo>
                      <a:pt x="48" y="34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46" y="54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2" y="60"/>
                    </a:lnTo>
                    <a:lnTo>
                      <a:pt x="38" y="54"/>
                    </a:lnTo>
                    <a:close/>
                    <a:moveTo>
                      <a:pt x="22" y="22"/>
                    </a:moveTo>
                    <a:lnTo>
                      <a:pt x="26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2" y="22"/>
                    </a:lnTo>
                    <a:close/>
                    <a:moveTo>
                      <a:pt x="32" y="50"/>
                    </a:moveTo>
                    <a:lnTo>
                      <a:pt x="18" y="32"/>
                    </a:lnTo>
                    <a:lnTo>
                      <a:pt x="14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30" y="52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Freeform 133"/>
              <p:cNvSpPr>
                <a:spLocks/>
              </p:cNvSpPr>
              <p:nvPr/>
            </p:nvSpPr>
            <p:spPr bwMode="auto">
              <a:xfrm>
                <a:off x="2950" y="3596"/>
                <a:ext cx="68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6" y="44"/>
                  </a:cxn>
                  <a:cxn ang="0">
                    <a:pos x="28" y="50"/>
                  </a:cxn>
                  <a:cxn ang="0">
                    <a:pos x="30" y="54"/>
                  </a:cxn>
                  <a:cxn ang="0">
                    <a:pos x="30" y="50"/>
                  </a:cxn>
                  <a:cxn ang="0">
                    <a:pos x="32" y="44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58" y="62"/>
                  </a:cxn>
                  <a:cxn ang="0">
                    <a:pos x="50" y="62"/>
                  </a:cxn>
                  <a:cxn ang="0">
                    <a:pos x="50" y="10"/>
                  </a:cxn>
                  <a:cxn ang="0">
                    <a:pos x="34" y="62"/>
                  </a:cxn>
                  <a:cxn ang="0">
                    <a:pos x="24" y="62"/>
                  </a:cxn>
                  <a:cxn ang="0">
                    <a:pos x="8" y="10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58" h="62">
                    <a:moveTo>
                      <a:pt x="0" y="6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44"/>
                    </a:lnTo>
                    <a:lnTo>
                      <a:pt x="28" y="50"/>
                    </a:lnTo>
                    <a:lnTo>
                      <a:pt x="30" y="54"/>
                    </a:lnTo>
                    <a:lnTo>
                      <a:pt x="30" y="50"/>
                    </a:lnTo>
                    <a:lnTo>
                      <a:pt x="32" y="4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62"/>
                    </a:lnTo>
                    <a:lnTo>
                      <a:pt x="50" y="62"/>
                    </a:lnTo>
                    <a:lnTo>
                      <a:pt x="50" y="10"/>
                    </a:lnTo>
                    <a:lnTo>
                      <a:pt x="34" y="62"/>
                    </a:lnTo>
                    <a:lnTo>
                      <a:pt x="24" y="62"/>
                    </a:lnTo>
                    <a:lnTo>
                      <a:pt x="8" y="10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" name="Freeform 134"/>
              <p:cNvSpPr>
                <a:spLocks noEditPoints="1"/>
              </p:cNvSpPr>
              <p:nvPr/>
            </p:nvSpPr>
            <p:spPr bwMode="auto">
              <a:xfrm>
                <a:off x="3030" y="3616"/>
                <a:ext cx="47" cy="56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Freeform 135"/>
              <p:cNvSpPr>
                <a:spLocks/>
              </p:cNvSpPr>
              <p:nvPr/>
            </p:nvSpPr>
            <p:spPr bwMode="auto">
              <a:xfrm>
                <a:off x="3089" y="3616"/>
                <a:ext cx="74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8" y="4"/>
                  </a:cxn>
                  <a:cxn ang="0">
                    <a:pos x="42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8" y="4"/>
                  </a:cxn>
                  <a:cxn ang="0">
                    <a:pos x="62" y="8"/>
                  </a:cxn>
                  <a:cxn ang="0">
                    <a:pos x="62" y="16"/>
                  </a:cxn>
                  <a:cxn ang="0">
                    <a:pos x="62" y="46"/>
                  </a:cxn>
                  <a:cxn ang="0">
                    <a:pos x="54" y="4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2"/>
                  </a:cxn>
                  <a:cxn ang="0">
                    <a:pos x="52" y="10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6" y="8"/>
                  </a:cxn>
                  <a:cxn ang="0">
                    <a:pos x="42" y="8"/>
                  </a:cxn>
                  <a:cxn ang="0">
                    <a:pos x="38" y="10"/>
                  </a:cxn>
                  <a:cxn ang="0">
                    <a:pos x="36" y="14"/>
                  </a:cxn>
                  <a:cxn ang="0">
                    <a:pos x="36" y="20"/>
                  </a:cxn>
                  <a:cxn ang="0">
                    <a:pos x="36" y="46"/>
                  </a:cxn>
                  <a:cxn ang="0">
                    <a:pos x="26" y="46"/>
                  </a:cxn>
                  <a:cxn ang="0">
                    <a:pos x="26" y="18"/>
                  </a:cxn>
                  <a:cxn ang="0">
                    <a:pos x="26" y="14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2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8" y="4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8" y="4"/>
                    </a:lnTo>
                    <a:lnTo>
                      <a:pt x="62" y="8"/>
                    </a:lnTo>
                    <a:lnTo>
                      <a:pt x="62" y="16"/>
                    </a:lnTo>
                    <a:lnTo>
                      <a:pt x="62" y="46"/>
                    </a:lnTo>
                    <a:lnTo>
                      <a:pt x="54" y="46"/>
                    </a:lnTo>
                    <a:lnTo>
                      <a:pt x="54" y="18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6" y="20"/>
                    </a:lnTo>
                    <a:lnTo>
                      <a:pt x="36" y="46"/>
                    </a:lnTo>
                    <a:lnTo>
                      <a:pt x="26" y="46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" name="Freeform 136"/>
              <p:cNvSpPr>
                <a:spLocks noEditPoints="1"/>
              </p:cNvSpPr>
              <p:nvPr/>
            </p:nvSpPr>
            <p:spPr bwMode="auto">
              <a:xfrm>
                <a:off x="3174" y="3616"/>
                <a:ext cx="48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" name="Freeform 137"/>
              <p:cNvSpPr>
                <a:spLocks/>
              </p:cNvSpPr>
              <p:nvPr/>
            </p:nvSpPr>
            <p:spPr bwMode="auto">
              <a:xfrm>
                <a:off x="3234" y="3616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Freeform 138"/>
              <p:cNvSpPr>
                <a:spLocks/>
              </p:cNvSpPr>
              <p:nvPr/>
            </p:nvSpPr>
            <p:spPr bwMode="auto">
              <a:xfrm>
                <a:off x="3262" y="3618"/>
                <a:ext cx="47" cy="73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4" y="54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4"/>
                  </a:cxn>
                  <a:cxn ang="0">
                    <a:pos x="12" y="54"/>
                  </a:cxn>
                  <a:cxn ang="0">
                    <a:pos x="12" y="54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6" y="46"/>
                  </a:cxn>
                  <a:cxn ang="0">
                    <a:pos x="16" y="46"/>
                  </a:cxn>
                  <a:cxn ang="0">
                    <a:pos x="16" y="4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24"/>
                  </a:cxn>
                  <a:cxn ang="0">
                    <a:pos x="20" y="28"/>
                  </a:cxn>
                  <a:cxn ang="0">
                    <a:pos x="20" y="34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24" y="46"/>
                  </a:cxn>
                  <a:cxn ang="0">
                    <a:pos x="22" y="52"/>
                  </a:cxn>
                  <a:cxn ang="0">
                    <a:pos x="20" y="56"/>
                  </a:cxn>
                  <a:cxn ang="0">
                    <a:pos x="18" y="58"/>
                  </a:cxn>
                  <a:cxn ang="0">
                    <a:pos x="16" y="60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4" y="62"/>
                  </a:cxn>
                </a:cxnLst>
                <a:rect l="0" t="0" r="r" b="b"/>
                <a:pathLst>
                  <a:path w="40" h="62">
                    <a:moveTo>
                      <a:pt x="4" y="62"/>
                    </a:move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4"/>
                    </a:lnTo>
                    <a:lnTo>
                      <a:pt x="22" y="30"/>
                    </a:lnTo>
                    <a:lnTo>
                      <a:pt x="24" y="2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24" y="46"/>
                    </a:lnTo>
                    <a:lnTo>
                      <a:pt x="22" y="52"/>
                    </a:lnTo>
                    <a:lnTo>
                      <a:pt x="20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" name="Freeform 139"/>
              <p:cNvSpPr>
                <a:spLocks/>
              </p:cNvSpPr>
              <p:nvPr/>
            </p:nvSpPr>
            <p:spPr bwMode="auto">
              <a:xfrm>
                <a:off x="3583" y="3469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" name="Freeform 140"/>
              <p:cNvSpPr>
                <a:spLocks noEditPoints="1"/>
              </p:cNvSpPr>
              <p:nvPr/>
            </p:nvSpPr>
            <p:spPr bwMode="auto">
              <a:xfrm>
                <a:off x="3656" y="3488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Freeform 141"/>
              <p:cNvSpPr>
                <a:spLocks/>
              </p:cNvSpPr>
              <p:nvPr/>
            </p:nvSpPr>
            <p:spPr bwMode="auto">
              <a:xfrm>
                <a:off x="3715" y="3469"/>
                <a:ext cx="43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4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6" y="16"/>
                  </a:cxn>
                  <a:cxn ang="0">
                    <a:pos x="28" y="18"/>
                  </a:cxn>
                  <a:cxn ang="0">
                    <a:pos x="32" y="20"/>
                  </a:cxn>
                  <a:cxn ang="0">
                    <a:pos x="34" y="24"/>
                  </a:cxn>
                  <a:cxn ang="0">
                    <a:pos x="34" y="28"/>
                  </a:cxn>
                  <a:cxn ang="0">
                    <a:pos x="36" y="34"/>
                  </a:cxn>
                  <a:cxn ang="0">
                    <a:pos x="36" y="62"/>
                  </a:cxn>
                  <a:cxn ang="0">
                    <a:pos x="28" y="62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2" y="24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4" y="26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36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28" y="18"/>
                    </a:lnTo>
                    <a:lnTo>
                      <a:pt x="32" y="20"/>
                    </a:lnTo>
                    <a:lnTo>
                      <a:pt x="34" y="24"/>
                    </a:lnTo>
                    <a:lnTo>
                      <a:pt x="34" y="28"/>
                    </a:lnTo>
                    <a:lnTo>
                      <a:pt x="36" y="34"/>
                    </a:lnTo>
                    <a:lnTo>
                      <a:pt x="36" y="62"/>
                    </a:lnTo>
                    <a:lnTo>
                      <a:pt x="28" y="62"/>
                    </a:lnTo>
                    <a:lnTo>
                      <a:pt x="28" y="34"/>
                    </a:lnTo>
                    <a:lnTo>
                      <a:pt x="26" y="30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" name="Freeform 142"/>
              <p:cNvSpPr>
                <a:spLocks noEditPoints="1"/>
              </p:cNvSpPr>
              <p:nvPr/>
            </p:nvSpPr>
            <p:spPr bwMode="auto">
              <a:xfrm>
                <a:off x="3767" y="3488"/>
                <a:ext cx="50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" name="Freeform 143"/>
              <p:cNvSpPr>
                <a:spLocks/>
              </p:cNvSpPr>
              <p:nvPr/>
            </p:nvSpPr>
            <p:spPr bwMode="auto">
              <a:xfrm>
                <a:off x="3829" y="3488"/>
                <a:ext cx="25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0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" name="Freeform 144"/>
              <p:cNvSpPr>
                <a:spLocks noEditPoints="1"/>
              </p:cNvSpPr>
              <p:nvPr/>
            </p:nvSpPr>
            <p:spPr bwMode="auto">
              <a:xfrm>
                <a:off x="3857" y="3488"/>
                <a:ext cx="50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4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4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" name="Freeform 145"/>
              <p:cNvSpPr>
                <a:spLocks/>
              </p:cNvSpPr>
              <p:nvPr/>
            </p:nvSpPr>
            <p:spPr bwMode="auto">
              <a:xfrm>
                <a:off x="3919" y="3488"/>
                <a:ext cx="42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" name="Freeform 146"/>
              <p:cNvSpPr>
                <a:spLocks/>
              </p:cNvSpPr>
              <p:nvPr/>
            </p:nvSpPr>
            <p:spPr bwMode="auto">
              <a:xfrm>
                <a:off x="3973" y="3488"/>
                <a:ext cx="45" cy="57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4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30" y="30"/>
                  </a:cxn>
                </a:cxnLst>
                <a:rect l="0" t="0" r="r" b="b"/>
                <a:pathLst>
                  <a:path w="38" h="48">
                    <a:moveTo>
                      <a:pt x="30" y="30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8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" name="Freeform 147"/>
              <p:cNvSpPr>
                <a:spLocks noEditPoints="1"/>
              </p:cNvSpPr>
              <p:nvPr/>
            </p:nvSpPr>
            <p:spPr bwMode="auto">
              <a:xfrm>
                <a:off x="4023" y="3488"/>
                <a:ext cx="47" cy="57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" name="Freeform 148"/>
              <p:cNvSpPr>
                <a:spLocks/>
              </p:cNvSpPr>
              <p:nvPr/>
            </p:nvSpPr>
            <p:spPr bwMode="auto">
              <a:xfrm>
                <a:off x="3583" y="3554"/>
                <a:ext cx="64" cy="76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54" y="42"/>
                  </a:cxn>
                  <a:cxn ang="0">
                    <a:pos x="52" y="48"/>
                  </a:cxn>
                  <a:cxn ang="0">
                    <a:pos x="48" y="54"/>
                  </a:cxn>
                  <a:cxn ang="0">
                    <a:pos x="44" y="58"/>
                  </a:cxn>
                  <a:cxn ang="0">
                    <a:pos x="40" y="60"/>
                  </a:cxn>
                  <a:cxn ang="0">
                    <a:pos x="34" y="62"/>
                  </a:cxn>
                  <a:cxn ang="0">
                    <a:pos x="28" y="64"/>
                  </a:cxn>
                  <a:cxn ang="0">
                    <a:pos x="20" y="62"/>
                  </a:cxn>
                  <a:cxn ang="0">
                    <a:pos x="12" y="60"/>
                  </a:cxn>
                  <a:cxn ang="0">
                    <a:pos x="8" y="54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2" y="18"/>
                  </a:cxn>
                  <a:cxn ang="0">
                    <a:pos x="44" y="20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40" y="52"/>
                  </a:cxn>
                  <a:cxn ang="0">
                    <a:pos x="44" y="48"/>
                  </a:cxn>
                  <a:cxn ang="0">
                    <a:pos x="46" y="40"/>
                  </a:cxn>
                </a:cxnLst>
                <a:rect l="0" t="0" r="r" b="b"/>
                <a:pathLst>
                  <a:path w="54" h="64">
                    <a:moveTo>
                      <a:pt x="46" y="40"/>
                    </a:moveTo>
                    <a:lnTo>
                      <a:pt x="54" y="42"/>
                    </a:lnTo>
                    <a:lnTo>
                      <a:pt x="52" y="48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2" y="18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" name="Freeform 149"/>
              <p:cNvSpPr>
                <a:spLocks noEditPoints="1"/>
              </p:cNvSpPr>
              <p:nvPr/>
            </p:nvSpPr>
            <p:spPr bwMode="auto">
              <a:xfrm>
                <a:off x="3656" y="3573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" name="Freeform 150"/>
              <p:cNvSpPr>
                <a:spLocks/>
              </p:cNvSpPr>
              <p:nvPr/>
            </p:nvSpPr>
            <p:spPr bwMode="auto">
              <a:xfrm>
                <a:off x="3715" y="3573"/>
                <a:ext cx="43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" name="Freeform 151"/>
              <p:cNvSpPr>
                <a:spLocks/>
              </p:cNvSpPr>
              <p:nvPr/>
            </p:nvSpPr>
            <p:spPr bwMode="auto">
              <a:xfrm>
                <a:off x="3767" y="3556"/>
                <a:ext cx="24" cy="74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8" y="60"/>
                  </a:cxn>
                  <a:cxn ang="0">
                    <a:pos x="6" y="58"/>
                  </a:cxn>
                  <a:cxn ang="0">
                    <a:pos x="6" y="56"/>
                  </a:cxn>
                  <a:cxn ang="0">
                    <a:pos x="4" y="54"/>
                  </a:cxn>
                  <a:cxn ang="0">
                    <a:pos x="4" y="48"/>
                  </a:cxn>
                  <a:cxn ang="0">
                    <a:pos x="4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4" y="4"/>
                  </a:cxn>
                  <a:cxn ang="0">
                    <a:pos x="12" y="0"/>
                  </a:cxn>
                  <a:cxn ang="0">
                    <a:pos x="12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2" y="22"/>
                  </a:cxn>
                  <a:cxn ang="0">
                    <a:pos x="12" y="48"/>
                  </a:cxn>
                  <a:cxn ang="0">
                    <a:pos x="12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0" h="62">
                    <a:moveTo>
                      <a:pt x="20" y="54"/>
                    </a:moveTo>
                    <a:lnTo>
                      <a:pt x="20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4"/>
                    </a:lnTo>
                    <a:lnTo>
                      <a:pt x="4" y="48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2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" name="Freeform 152"/>
              <p:cNvSpPr>
                <a:spLocks/>
              </p:cNvSpPr>
              <p:nvPr/>
            </p:nvSpPr>
            <p:spPr bwMode="auto">
              <a:xfrm>
                <a:off x="3801" y="3573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" name="Freeform 153"/>
              <p:cNvSpPr>
                <a:spLocks noEditPoints="1"/>
              </p:cNvSpPr>
              <p:nvPr/>
            </p:nvSpPr>
            <p:spPr bwMode="auto">
              <a:xfrm>
                <a:off x="3831" y="3573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6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0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6" y="40"/>
                  </a:cxn>
                  <a:cxn ang="0">
                    <a:pos x="30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10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6" y="40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" name="Rectangle 154"/>
              <p:cNvSpPr>
                <a:spLocks noChangeArrowheads="1"/>
              </p:cNvSpPr>
              <p:nvPr/>
            </p:nvSpPr>
            <p:spPr bwMode="auto">
              <a:xfrm>
                <a:off x="3890" y="3554"/>
                <a:ext cx="10" cy="7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" name="Rectangle 155"/>
              <p:cNvSpPr>
                <a:spLocks noChangeArrowheads="1"/>
              </p:cNvSpPr>
              <p:nvPr/>
            </p:nvSpPr>
            <p:spPr bwMode="auto">
              <a:xfrm>
                <a:off x="3913" y="3554"/>
                <a:ext cx="10" cy="7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" name="Freeform 156"/>
              <p:cNvSpPr>
                <a:spLocks noEditPoints="1"/>
              </p:cNvSpPr>
              <p:nvPr/>
            </p:nvSpPr>
            <p:spPr bwMode="auto">
              <a:xfrm>
                <a:off x="3931" y="3573"/>
                <a:ext cx="49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2" y="34"/>
                  </a:cxn>
                  <a:cxn ang="0">
                    <a:pos x="40" y="40"/>
                  </a:cxn>
                  <a:cxn ang="0">
                    <a:pos x="36" y="44"/>
                  </a:cxn>
                  <a:cxn ang="0">
                    <a:pos x="30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40" y="12"/>
                  </a:cxn>
                  <a:cxn ang="0">
                    <a:pos x="42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4" y="36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2" y="34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" name="Freeform 157"/>
              <p:cNvSpPr>
                <a:spLocks/>
              </p:cNvSpPr>
              <p:nvPr/>
            </p:nvSpPr>
            <p:spPr bwMode="auto">
              <a:xfrm>
                <a:off x="3992" y="3573"/>
                <a:ext cx="28" cy="5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" name="Freeform 158"/>
              <p:cNvSpPr>
                <a:spLocks/>
              </p:cNvSpPr>
              <p:nvPr/>
            </p:nvSpPr>
            <p:spPr bwMode="auto">
              <a:xfrm>
                <a:off x="4023" y="3573"/>
                <a:ext cx="42" cy="57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10" y="38"/>
                  </a:cxn>
                  <a:cxn ang="0">
                    <a:pos x="18" y="4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26" y="30"/>
                  </a:cxn>
                  <a:cxn ang="0">
                    <a:pos x="18" y="28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4" y="20"/>
                  </a:cxn>
                  <a:cxn ang="0">
                    <a:pos x="32" y="24"/>
                  </a:cxn>
                  <a:cxn ang="0">
                    <a:pos x="36" y="30"/>
                  </a:cxn>
                  <a:cxn ang="0">
                    <a:pos x="36" y="36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2" y="40"/>
                  </a:cxn>
                </a:cxnLst>
                <a:rect l="0" t="0" r="r" b="b"/>
                <a:pathLst>
                  <a:path w="36" h="48">
                    <a:moveTo>
                      <a:pt x="0" y="32"/>
                    </a:moveTo>
                    <a:lnTo>
                      <a:pt x="8" y="32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6" y="44"/>
                    </a:lnTo>
                    <a:lnTo>
                      <a:pt x="2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" name="Freeform 159"/>
              <p:cNvSpPr>
                <a:spLocks/>
              </p:cNvSpPr>
              <p:nvPr/>
            </p:nvSpPr>
            <p:spPr bwMode="auto">
              <a:xfrm>
                <a:off x="2309" y="3044"/>
                <a:ext cx="81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0"/>
                  </a:cxn>
                  <a:cxn ang="0">
                    <a:pos x="24" y="0"/>
                  </a:cxn>
                  <a:cxn ang="0">
                    <a:pos x="28" y="40"/>
                  </a:cxn>
                  <a:cxn ang="0">
                    <a:pos x="28" y="48"/>
                  </a:cxn>
                  <a:cxn ang="0">
                    <a:pos x="30" y="52"/>
                  </a:cxn>
                  <a:cxn ang="0">
                    <a:pos x="30" y="50"/>
                  </a:cxn>
                  <a:cxn ang="0">
                    <a:pos x="34" y="46"/>
                  </a:cxn>
                  <a:cxn ang="0">
                    <a:pos x="36" y="38"/>
                  </a:cxn>
                  <a:cxn ang="0">
                    <a:pos x="58" y="0"/>
                  </a:cxn>
                  <a:cxn ang="0">
                    <a:pos x="68" y="0"/>
                  </a:cxn>
                  <a:cxn ang="0">
                    <a:pos x="56" y="62"/>
                  </a:cxn>
                  <a:cxn ang="0">
                    <a:pos x="48" y="62"/>
                  </a:cxn>
                  <a:cxn ang="0">
                    <a:pos x="56" y="32"/>
                  </a:cxn>
                  <a:cxn ang="0">
                    <a:pos x="58" y="20"/>
                  </a:cxn>
                  <a:cxn ang="0">
                    <a:pos x="62" y="8"/>
                  </a:cxn>
                  <a:cxn ang="0">
                    <a:pos x="58" y="14"/>
                  </a:cxn>
                  <a:cxn ang="0">
                    <a:pos x="54" y="22"/>
                  </a:cxn>
                  <a:cxn ang="0">
                    <a:pos x="32" y="62"/>
                  </a:cxn>
                  <a:cxn ang="0">
                    <a:pos x="24" y="62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8" y="10"/>
                  </a:cxn>
                  <a:cxn ang="0">
                    <a:pos x="16" y="18"/>
                  </a:cxn>
                  <a:cxn ang="0">
                    <a:pos x="14" y="24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68" h="62">
                    <a:moveTo>
                      <a:pt x="0" y="62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28" y="40"/>
                    </a:lnTo>
                    <a:lnTo>
                      <a:pt x="28" y="48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4" y="46"/>
                    </a:lnTo>
                    <a:lnTo>
                      <a:pt x="36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6" y="62"/>
                    </a:lnTo>
                    <a:lnTo>
                      <a:pt x="48" y="62"/>
                    </a:lnTo>
                    <a:lnTo>
                      <a:pt x="56" y="32"/>
                    </a:lnTo>
                    <a:lnTo>
                      <a:pt x="58" y="20"/>
                    </a:lnTo>
                    <a:lnTo>
                      <a:pt x="62" y="8"/>
                    </a:lnTo>
                    <a:lnTo>
                      <a:pt x="58" y="14"/>
                    </a:lnTo>
                    <a:lnTo>
                      <a:pt x="54" y="22"/>
                    </a:lnTo>
                    <a:lnTo>
                      <a:pt x="32" y="62"/>
                    </a:lnTo>
                    <a:lnTo>
                      <a:pt x="24" y="62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6" y="18"/>
                    </a:lnTo>
                    <a:lnTo>
                      <a:pt x="14" y="24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Freeform 160"/>
              <p:cNvSpPr>
                <a:spLocks noEditPoints="1"/>
              </p:cNvSpPr>
              <p:nvPr/>
            </p:nvSpPr>
            <p:spPr bwMode="auto">
              <a:xfrm>
                <a:off x="2392" y="3062"/>
                <a:ext cx="50" cy="58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8" y="32"/>
                  </a:cxn>
                  <a:cxn ang="0">
                    <a:pos x="36" y="38"/>
                  </a:cxn>
                  <a:cxn ang="0">
                    <a:pos x="30" y="42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2" y="46"/>
                  </a:cxn>
                  <a:cxn ang="0">
                    <a:pos x="8" y="46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2" y="14"/>
                  </a:cxn>
                  <a:cxn ang="0">
                    <a:pos x="6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38" y="10"/>
                  </a:cxn>
                  <a:cxn ang="0">
                    <a:pos x="40" y="14"/>
                  </a:cxn>
                  <a:cxn ang="0">
                    <a:pos x="42" y="18"/>
                  </a:cxn>
                  <a:cxn ang="0">
                    <a:pos x="40" y="22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38"/>
                  </a:cxn>
                  <a:cxn ang="0">
                    <a:pos x="28" y="36"/>
                  </a:cxn>
                  <a:cxn ang="0">
                    <a:pos x="30" y="32"/>
                  </a:cxn>
                  <a:cxn ang="0">
                    <a:pos x="8" y="20"/>
                  </a:cxn>
                  <a:cxn ang="0">
                    <a:pos x="34" y="20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8" y="20"/>
                  </a:cxn>
                </a:cxnLst>
                <a:rect l="0" t="0" r="r" b="b"/>
                <a:pathLst>
                  <a:path w="42" h="48">
                    <a:moveTo>
                      <a:pt x="30" y="32"/>
                    </a:moveTo>
                    <a:lnTo>
                      <a:pt x="38" y="32"/>
                    </a:lnTo>
                    <a:lnTo>
                      <a:pt x="36" y="38"/>
                    </a:lnTo>
                    <a:lnTo>
                      <a:pt x="30" y="42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close/>
                    <a:moveTo>
                      <a:pt x="8" y="20"/>
                    </a:move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Freeform 161"/>
              <p:cNvSpPr>
                <a:spLocks/>
              </p:cNvSpPr>
              <p:nvPr/>
            </p:nvSpPr>
            <p:spPr bwMode="auto">
              <a:xfrm>
                <a:off x="2446" y="3062"/>
                <a:ext cx="79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2"/>
                  </a:cxn>
                  <a:cxn ang="0">
                    <a:pos x="16" y="2"/>
                  </a:cxn>
                  <a:cxn ang="0">
                    <a:pos x="14" y="8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6" y="0"/>
                  </a:cxn>
                  <a:cxn ang="0">
                    <a:pos x="60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8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6" y="8"/>
                  </a:cxn>
                  <a:cxn ang="0">
                    <a:pos x="44" y="12"/>
                  </a:cxn>
                  <a:cxn ang="0">
                    <a:pos x="40" y="14"/>
                  </a:cxn>
                  <a:cxn ang="0">
                    <a:pos x="38" y="18"/>
                  </a:cxn>
                  <a:cxn ang="0">
                    <a:pos x="38" y="24"/>
                  </a:cxn>
                  <a:cxn ang="0">
                    <a:pos x="32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2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2" y="20"/>
                  </a:cxn>
                  <a:cxn ang="0">
                    <a:pos x="12" y="26"/>
                  </a:cxn>
                  <a:cxn ang="0">
                    <a:pos x="6" y="46"/>
                  </a:cxn>
                  <a:cxn ang="0">
                    <a:pos x="0" y="46"/>
                  </a:cxn>
                </a:cxnLst>
                <a:rect l="0" t="0" r="r" b="b"/>
                <a:pathLst>
                  <a:path w="66" h="46">
                    <a:moveTo>
                      <a:pt x="0" y="46"/>
                    </a:moveTo>
                    <a:lnTo>
                      <a:pt x="8" y="2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8" y="18"/>
                    </a:lnTo>
                    <a:lnTo>
                      <a:pt x="38" y="24"/>
                    </a:lnTo>
                    <a:lnTo>
                      <a:pt x="32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Freeform 162"/>
              <p:cNvSpPr>
                <a:spLocks noEditPoints="1"/>
              </p:cNvSpPr>
              <p:nvPr/>
            </p:nvSpPr>
            <p:spPr bwMode="auto">
              <a:xfrm>
                <a:off x="2531" y="3062"/>
                <a:ext cx="50" cy="5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40" y="10"/>
                  </a:cxn>
                  <a:cxn ang="0">
                    <a:pos x="42" y="14"/>
                  </a:cxn>
                  <a:cxn ang="0">
                    <a:pos x="42" y="20"/>
                  </a:cxn>
                  <a:cxn ang="0">
                    <a:pos x="42" y="26"/>
                  </a:cxn>
                  <a:cxn ang="0">
                    <a:pos x="38" y="34"/>
                  </a:cxn>
                  <a:cxn ang="0">
                    <a:pos x="36" y="40"/>
                  </a:cxn>
                  <a:cxn ang="0">
                    <a:pos x="30" y="44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4" y="46"/>
                  </a:cxn>
                  <a:cxn ang="0">
                    <a:pos x="8" y="46"/>
                  </a:cxn>
                  <a:cxn ang="0">
                    <a:pos x="6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4" y="28"/>
                  </a:cxn>
                  <a:cxn ang="0">
                    <a:pos x="34" y="24"/>
                  </a:cxn>
                  <a:cxn ang="0">
                    <a:pos x="34" y="20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8" y="28"/>
                  </a:cxn>
                </a:cxnLst>
                <a:rect l="0" t="0" r="r" b="b"/>
                <a:pathLst>
                  <a:path w="42" h="48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2" y="20"/>
                    </a:lnTo>
                    <a:lnTo>
                      <a:pt x="42" y="26"/>
                    </a:lnTo>
                    <a:lnTo>
                      <a:pt x="38" y="34"/>
                    </a:lnTo>
                    <a:lnTo>
                      <a:pt x="36" y="40"/>
                    </a:lnTo>
                    <a:lnTo>
                      <a:pt x="30" y="44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4" y="46"/>
                    </a:lnTo>
                    <a:lnTo>
                      <a:pt x="8" y="4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close/>
                    <a:moveTo>
                      <a:pt x="8" y="28"/>
                    </a:move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4" y="28"/>
                    </a:lnTo>
                    <a:lnTo>
                      <a:pt x="34" y="24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Freeform 163"/>
              <p:cNvSpPr>
                <a:spLocks/>
              </p:cNvSpPr>
              <p:nvPr/>
            </p:nvSpPr>
            <p:spPr bwMode="auto">
              <a:xfrm>
                <a:off x="2586" y="3062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4" y="10"/>
                  </a:cxn>
                  <a:cxn ang="0">
                    <a:pos x="18" y="6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9" name="Freeform 164"/>
              <p:cNvSpPr>
                <a:spLocks/>
              </p:cNvSpPr>
              <p:nvPr/>
            </p:nvSpPr>
            <p:spPr bwMode="auto">
              <a:xfrm>
                <a:off x="2617" y="3065"/>
                <a:ext cx="56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54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4"/>
                  </a:cxn>
                  <a:cxn ang="0">
                    <a:pos x="10" y="54"/>
                  </a:cxn>
                  <a:cxn ang="0">
                    <a:pos x="12" y="52"/>
                  </a:cxn>
                  <a:cxn ang="0">
                    <a:pos x="14" y="48"/>
                  </a:cxn>
                  <a:cxn ang="0">
                    <a:pos x="16" y="44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0" y="36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20" y="50"/>
                  </a:cxn>
                  <a:cxn ang="0">
                    <a:pos x="16" y="56"/>
                  </a:cxn>
                  <a:cxn ang="0">
                    <a:pos x="14" y="60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2" y="6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2" y="54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4" y="48"/>
                    </a:lnTo>
                    <a:lnTo>
                      <a:pt x="16" y="4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0" y="22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20" y="50"/>
                    </a:lnTo>
                    <a:lnTo>
                      <a:pt x="16" y="56"/>
                    </a:lnTo>
                    <a:lnTo>
                      <a:pt x="14" y="60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0" name="Freeform 165"/>
              <p:cNvSpPr>
                <a:spLocks/>
              </p:cNvSpPr>
              <p:nvPr/>
            </p:nvSpPr>
            <p:spPr bwMode="auto">
              <a:xfrm>
                <a:off x="2707" y="3044"/>
                <a:ext cx="58" cy="76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6" y="48"/>
                  </a:cxn>
                  <a:cxn ang="0">
                    <a:pos x="10" y="52"/>
                  </a:cxn>
                  <a:cxn ang="0">
                    <a:pos x="18" y="56"/>
                  </a:cxn>
                  <a:cxn ang="0">
                    <a:pos x="30" y="56"/>
                  </a:cxn>
                  <a:cxn ang="0">
                    <a:pos x="38" y="50"/>
                  </a:cxn>
                  <a:cxn ang="0">
                    <a:pos x="38" y="42"/>
                  </a:cxn>
                  <a:cxn ang="0">
                    <a:pos x="34" y="38"/>
                  </a:cxn>
                  <a:cxn ang="0">
                    <a:pos x="24" y="34"/>
                  </a:cxn>
                  <a:cxn ang="0">
                    <a:pos x="14" y="30"/>
                  </a:cxn>
                  <a:cxn ang="0">
                    <a:pos x="8" y="24"/>
                  </a:cxn>
                  <a:cxn ang="0">
                    <a:pos x="6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40" y="2"/>
                  </a:cxn>
                  <a:cxn ang="0">
                    <a:pos x="48" y="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42" y="16"/>
                  </a:cxn>
                  <a:cxn ang="0">
                    <a:pos x="40" y="12"/>
                  </a:cxn>
                  <a:cxn ang="0">
                    <a:pos x="38" y="8"/>
                  </a:cxn>
                  <a:cxn ang="0">
                    <a:pos x="30" y="6"/>
                  </a:cxn>
                  <a:cxn ang="0">
                    <a:pos x="22" y="8"/>
                  </a:cxn>
                  <a:cxn ang="0">
                    <a:pos x="14" y="12"/>
                  </a:cxn>
                  <a:cxn ang="0">
                    <a:pos x="14" y="18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30" y="28"/>
                  </a:cxn>
                  <a:cxn ang="0">
                    <a:pos x="38" y="32"/>
                  </a:cxn>
                  <a:cxn ang="0">
                    <a:pos x="44" y="38"/>
                  </a:cxn>
                  <a:cxn ang="0">
                    <a:pos x="46" y="46"/>
                  </a:cxn>
                  <a:cxn ang="0">
                    <a:pos x="42" y="54"/>
                  </a:cxn>
                  <a:cxn ang="0">
                    <a:pos x="34" y="60"/>
                  </a:cxn>
                  <a:cxn ang="0">
                    <a:pos x="22" y="64"/>
                  </a:cxn>
                  <a:cxn ang="0">
                    <a:pos x="10" y="62"/>
                  </a:cxn>
                  <a:cxn ang="0">
                    <a:pos x="2" y="54"/>
                  </a:cxn>
                  <a:cxn ang="0">
                    <a:pos x="0" y="42"/>
                  </a:cxn>
                </a:cxnLst>
                <a:rect l="0" t="0" r="r" b="b"/>
                <a:pathLst>
                  <a:path w="50" h="64">
                    <a:moveTo>
                      <a:pt x="0" y="42"/>
                    </a:moveTo>
                    <a:lnTo>
                      <a:pt x="6" y="42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30" y="56"/>
                    </a:lnTo>
                    <a:lnTo>
                      <a:pt x="34" y="52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0" y="36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48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6" y="30"/>
                    </a:lnTo>
                    <a:lnTo>
                      <a:pt x="38" y="32"/>
                    </a:lnTo>
                    <a:lnTo>
                      <a:pt x="42" y="36"/>
                    </a:lnTo>
                    <a:lnTo>
                      <a:pt x="44" y="38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46" y="50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4" y="60"/>
                    </a:lnTo>
                    <a:lnTo>
                      <a:pt x="28" y="62"/>
                    </a:lnTo>
                    <a:lnTo>
                      <a:pt x="22" y="64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Freeform 166"/>
              <p:cNvSpPr>
                <a:spLocks/>
              </p:cNvSpPr>
              <p:nvPr/>
            </p:nvSpPr>
            <p:spPr bwMode="auto">
              <a:xfrm>
                <a:off x="2765" y="3065"/>
                <a:ext cx="57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54"/>
                  </a:cxn>
                  <a:cxn ang="0">
                    <a:pos x="2" y="56"/>
                  </a:cxn>
                  <a:cxn ang="0">
                    <a:pos x="4" y="56"/>
                  </a:cxn>
                  <a:cxn ang="0">
                    <a:pos x="6" y="54"/>
                  </a:cxn>
                  <a:cxn ang="0">
                    <a:pos x="8" y="54"/>
                  </a:cxn>
                  <a:cxn ang="0">
                    <a:pos x="10" y="52"/>
                  </a:cxn>
                  <a:cxn ang="0">
                    <a:pos x="12" y="48"/>
                  </a:cxn>
                  <a:cxn ang="0">
                    <a:pos x="14" y="44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8" y="22"/>
                  </a:cxn>
                  <a:cxn ang="0">
                    <a:pos x="20" y="28"/>
                  </a:cxn>
                  <a:cxn ang="0">
                    <a:pos x="20" y="36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20" y="50"/>
                  </a:cxn>
                  <a:cxn ang="0">
                    <a:pos x="16" y="56"/>
                  </a:cxn>
                  <a:cxn ang="0">
                    <a:pos x="12" y="60"/>
                  </a:cxn>
                  <a:cxn ang="0">
                    <a:pos x="8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0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12" y="48"/>
                    </a:lnTo>
                    <a:lnTo>
                      <a:pt x="14" y="4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22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20" y="50"/>
                    </a:lnTo>
                    <a:lnTo>
                      <a:pt x="16" y="56"/>
                    </a:lnTo>
                    <a:lnTo>
                      <a:pt x="12" y="60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2" name="Freeform 167"/>
              <p:cNvSpPr>
                <a:spLocks/>
              </p:cNvSpPr>
              <p:nvPr/>
            </p:nvSpPr>
            <p:spPr bwMode="auto">
              <a:xfrm>
                <a:off x="2820" y="3062"/>
                <a:ext cx="47" cy="5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4" y="40"/>
                  </a:cxn>
                  <a:cxn ang="0">
                    <a:pos x="26" y="38"/>
                  </a:cxn>
                  <a:cxn ang="0">
                    <a:pos x="28" y="36"/>
                  </a:cxn>
                  <a:cxn ang="0">
                    <a:pos x="30" y="34"/>
                  </a:cxn>
                  <a:cxn ang="0">
                    <a:pos x="28" y="32"/>
                  </a:cxn>
                  <a:cxn ang="0">
                    <a:pos x="28" y="30"/>
                  </a:cxn>
                  <a:cxn ang="0">
                    <a:pos x="24" y="28"/>
                  </a:cxn>
                  <a:cxn ang="0">
                    <a:pos x="20" y="26"/>
                  </a:cxn>
                  <a:cxn ang="0">
                    <a:pos x="14" y="24"/>
                  </a:cxn>
                  <a:cxn ang="0">
                    <a:pos x="12" y="22"/>
                  </a:cxn>
                  <a:cxn ang="0">
                    <a:pos x="8" y="20"/>
                  </a:cxn>
                  <a:cxn ang="0">
                    <a:pos x="8" y="18"/>
                  </a:cxn>
                  <a:cxn ang="0">
                    <a:pos x="6" y="16"/>
                  </a:cxn>
                  <a:cxn ang="0">
                    <a:pos x="6" y="14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30" y="2"/>
                  </a:cxn>
                  <a:cxn ang="0">
                    <a:pos x="36" y="4"/>
                  </a:cxn>
                  <a:cxn ang="0">
                    <a:pos x="38" y="8"/>
                  </a:cxn>
                  <a:cxn ang="0">
                    <a:pos x="40" y="14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22" y="6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8" y="16"/>
                  </a:cxn>
                  <a:cxn ang="0">
                    <a:pos x="22" y="18"/>
                  </a:cxn>
                  <a:cxn ang="0">
                    <a:pos x="28" y="22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6" y="34"/>
                  </a:cxn>
                  <a:cxn ang="0">
                    <a:pos x="36" y="36"/>
                  </a:cxn>
                  <a:cxn ang="0">
                    <a:pos x="34" y="40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0" y="46"/>
                  </a:cxn>
                  <a:cxn ang="0">
                    <a:pos x="4" y="44"/>
                  </a:cxn>
                  <a:cxn ang="0">
                    <a:pos x="2" y="40"/>
                  </a:cxn>
                  <a:cxn ang="0">
                    <a:pos x="0" y="36"/>
                  </a:cxn>
                  <a:cxn ang="0">
                    <a:pos x="0" y="32"/>
                  </a:cxn>
                </a:cxnLst>
                <a:rect l="0" t="0" r="r" b="b"/>
                <a:pathLst>
                  <a:path w="40" h="48">
                    <a:moveTo>
                      <a:pt x="0" y="32"/>
                    </a:moveTo>
                    <a:lnTo>
                      <a:pt x="8" y="30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28"/>
                    </a:lnTo>
                    <a:lnTo>
                      <a:pt x="20" y="26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3" name="Freeform 168"/>
              <p:cNvSpPr>
                <a:spLocks/>
              </p:cNvSpPr>
              <p:nvPr/>
            </p:nvSpPr>
            <p:spPr bwMode="auto">
              <a:xfrm>
                <a:off x="2874" y="3044"/>
                <a:ext cx="26" cy="76"/>
              </a:xfrm>
              <a:custGeom>
                <a:avLst/>
                <a:gdLst/>
                <a:ahLst/>
                <a:cxnLst>
                  <a:cxn ang="0">
                    <a:pos x="14" y="56"/>
                  </a:cxn>
                  <a:cxn ang="0">
                    <a:pos x="14" y="62"/>
                  </a:cxn>
                  <a:cxn ang="0">
                    <a:pos x="10" y="64"/>
                  </a:cxn>
                  <a:cxn ang="0">
                    <a:pos x="8" y="64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6" y="24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0" y="24"/>
                  </a:cxn>
                  <a:cxn ang="0">
                    <a:pos x="12" y="24"/>
                  </a:cxn>
                  <a:cxn ang="0">
                    <a:pos x="8" y="48"/>
                  </a:cxn>
                  <a:cxn ang="0">
                    <a:pos x="6" y="52"/>
                  </a:cxn>
                  <a:cxn ang="0">
                    <a:pos x="6" y="54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56"/>
                  </a:cxn>
                  <a:cxn ang="0">
                    <a:pos x="12" y="56"/>
                  </a:cxn>
                  <a:cxn ang="0">
                    <a:pos x="14" y="56"/>
                  </a:cxn>
                </a:cxnLst>
                <a:rect l="0" t="0" r="r" b="b"/>
                <a:pathLst>
                  <a:path w="22" h="64">
                    <a:moveTo>
                      <a:pt x="14" y="56"/>
                    </a:moveTo>
                    <a:lnTo>
                      <a:pt x="14" y="62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8" y="18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2" y="24"/>
                    </a:lnTo>
                    <a:lnTo>
                      <a:pt x="8" y="48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Freeform 169"/>
              <p:cNvSpPr>
                <a:spLocks noEditPoints="1"/>
              </p:cNvSpPr>
              <p:nvPr/>
            </p:nvSpPr>
            <p:spPr bwMode="auto">
              <a:xfrm>
                <a:off x="2900" y="3062"/>
                <a:ext cx="50" cy="58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6" y="46"/>
                  </a:cxn>
                  <a:cxn ang="0">
                    <a:pos x="18" y="48"/>
                  </a:cxn>
                  <a:cxn ang="0">
                    <a:pos x="14" y="46"/>
                  </a:cxn>
                  <a:cxn ang="0">
                    <a:pos x="10" y="46"/>
                  </a:cxn>
                  <a:cxn ang="0">
                    <a:pos x="6" y="42"/>
                  </a:cxn>
                  <a:cxn ang="0">
                    <a:pos x="2" y="38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0" y="10"/>
                  </a:cxn>
                  <a:cxn ang="0">
                    <a:pos x="42" y="14"/>
                  </a:cxn>
                  <a:cxn ang="0">
                    <a:pos x="42" y="18"/>
                  </a:cxn>
                  <a:cxn ang="0">
                    <a:pos x="42" y="22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10" y="20"/>
                  </a:cxn>
                  <a:cxn ang="0">
                    <a:pos x="34" y="20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20"/>
                  </a:cxn>
                </a:cxnLst>
                <a:rect l="0" t="0" r="r" b="b"/>
                <a:pathLst>
                  <a:path w="42" h="48">
                    <a:moveTo>
                      <a:pt x="32" y="32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2"/>
                    </a:lnTo>
                    <a:lnTo>
                      <a:pt x="26" y="46"/>
                    </a:lnTo>
                    <a:lnTo>
                      <a:pt x="18" y="48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10" y="20"/>
                    </a:move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5" name="Freeform 170"/>
              <p:cNvSpPr>
                <a:spLocks/>
              </p:cNvSpPr>
              <p:nvPr/>
            </p:nvSpPr>
            <p:spPr bwMode="auto">
              <a:xfrm>
                <a:off x="2954" y="3062"/>
                <a:ext cx="8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8" y="2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8" y="2"/>
                  </a:cxn>
                  <a:cxn ang="0">
                    <a:pos x="40" y="6"/>
                  </a:cxn>
                  <a:cxn ang="0">
                    <a:pos x="42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6" y="0"/>
                  </a:cxn>
                  <a:cxn ang="0">
                    <a:pos x="62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8" y="10"/>
                  </a:cxn>
                  <a:cxn ang="0">
                    <a:pos x="68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60" y="14"/>
                  </a:cxn>
                  <a:cxn ang="0">
                    <a:pos x="60" y="12"/>
                  </a:cxn>
                  <a:cxn ang="0">
                    <a:pos x="60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4" y="12"/>
                  </a:cxn>
                  <a:cxn ang="0">
                    <a:pos x="42" y="14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4" y="14"/>
                  </a:cxn>
                  <a:cxn ang="0">
                    <a:pos x="34" y="12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4" y="20"/>
                  </a:cxn>
                  <a:cxn ang="0">
                    <a:pos x="12" y="26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8" h="46">
                    <a:moveTo>
                      <a:pt x="0" y="46"/>
                    </a:moveTo>
                    <a:lnTo>
                      <a:pt x="10" y="2"/>
                    </a:lnTo>
                    <a:lnTo>
                      <a:pt x="18" y="2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10"/>
                    </a:lnTo>
                    <a:lnTo>
                      <a:pt x="68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12" y="26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6" name="Freeform 171"/>
              <p:cNvSpPr>
                <a:spLocks/>
              </p:cNvSpPr>
              <p:nvPr/>
            </p:nvSpPr>
            <p:spPr bwMode="auto">
              <a:xfrm>
                <a:off x="3073" y="3044"/>
                <a:ext cx="59" cy="76"/>
              </a:xfrm>
              <a:custGeom>
                <a:avLst/>
                <a:gdLst/>
                <a:ahLst/>
                <a:cxnLst>
                  <a:cxn ang="0">
                    <a:pos x="8" y="42"/>
                  </a:cxn>
                  <a:cxn ang="0">
                    <a:pos x="8" y="48"/>
                  </a:cxn>
                  <a:cxn ang="0">
                    <a:pos x="12" y="52"/>
                  </a:cxn>
                  <a:cxn ang="0">
                    <a:pos x="20" y="56"/>
                  </a:cxn>
                  <a:cxn ang="0">
                    <a:pos x="32" y="56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16" y="30"/>
                  </a:cxn>
                  <a:cxn ang="0">
                    <a:pos x="10" y="24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8" y="2"/>
                  </a:cxn>
                  <a:cxn ang="0">
                    <a:pos x="28" y="0"/>
                  </a:cxn>
                  <a:cxn ang="0">
                    <a:pos x="42" y="2"/>
                  </a:cxn>
                  <a:cxn ang="0">
                    <a:pos x="48" y="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44" y="16"/>
                  </a:cxn>
                  <a:cxn ang="0">
                    <a:pos x="42" y="12"/>
                  </a:cxn>
                  <a:cxn ang="0">
                    <a:pos x="38" y="8"/>
                  </a:cxn>
                  <a:cxn ang="0">
                    <a:pos x="32" y="6"/>
                  </a:cxn>
                  <a:cxn ang="0">
                    <a:pos x="22" y="8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8" y="22"/>
                  </a:cxn>
                  <a:cxn ang="0">
                    <a:pos x="22" y="24"/>
                  </a:cxn>
                  <a:cxn ang="0">
                    <a:pos x="30" y="28"/>
                  </a:cxn>
                  <a:cxn ang="0">
                    <a:pos x="40" y="32"/>
                  </a:cxn>
                  <a:cxn ang="0">
                    <a:pos x="46" y="38"/>
                  </a:cxn>
                  <a:cxn ang="0">
                    <a:pos x="48" y="46"/>
                  </a:cxn>
                  <a:cxn ang="0">
                    <a:pos x="44" y="54"/>
                  </a:cxn>
                  <a:cxn ang="0">
                    <a:pos x="36" y="60"/>
                  </a:cxn>
                  <a:cxn ang="0">
                    <a:pos x="24" y="64"/>
                  </a:cxn>
                  <a:cxn ang="0">
                    <a:pos x="12" y="62"/>
                  </a:cxn>
                  <a:cxn ang="0">
                    <a:pos x="4" y="54"/>
                  </a:cxn>
                  <a:cxn ang="0">
                    <a:pos x="0" y="42"/>
                  </a:cxn>
                </a:cxnLst>
                <a:rect l="0" t="0" r="r" b="b"/>
                <a:pathLst>
                  <a:path w="50" h="64">
                    <a:moveTo>
                      <a:pt x="0" y="42"/>
                    </a:moveTo>
                    <a:lnTo>
                      <a:pt x="8" y="42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28"/>
                    </a:lnTo>
                    <a:lnTo>
                      <a:pt x="36" y="30"/>
                    </a:lnTo>
                    <a:lnTo>
                      <a:pt x="40" y="32"/>
                    </a:lnTo>
                    <a:lnTo>
                      <a:pt x="44" y="36"/>
                    </a:lnTo>
                    <a:lnTo>
                      <a:pt x="46" y="38"/>
                    </a:lnTo>
                    <a:lnTo>
                      <a:pt x="46" y="42"/>
                    </a:lnTo>
                    <a:lnTo>
                      <a:pt x="48" y="46"/>
                    </a:lnTo>
                    <a:lnTo>
                      <a:pt x="46" y="50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4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" name="Freeform 172"/>
              <p:cNvSpPr>
                <a:spLocks noEditPoints="1"/>
              </p:cNvSpPr>
              <p:nvPr/>
            </p:nvSpPr>
            <p:spPr bwMode="auto">
              <a:xfrm>
                <a:off x="3136" y="3044"/>
                <a:ext cx="24" cy="73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18" y="8"/>
                  </a:cxn>
                  <a:cxn ang="0">
                    <a:pos x="10" y="8"/>
                  </a:cxn>
                  <a:cxn ang="0">
                    <a:pos x="0" y="62"/>
                  </a:cxn>
                  <a:cxn ang="0">
                    <a:pos x="8" y="18"/>
                  </a:cxn>
                  <a:cxn ang="0">
                    <a:pos x="16" y="18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20" h="62">
                    <a:moveTo>
                      <a:pt x="10" y="8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18" y="8"/>
                    </a:lnTo>
                    <a:lnTo>
                      <a:pt x="10" y="8"/>
                    </a:lnTo>
                    <a:close/>
                    <a:moveTo>
                      <a:pt x="0" y="62"/>
                    </a:moveTo>
                    <a:lnTo>
                      <a:pt x="8" y="18"/>
                    </a:lnTo>
                    <a:lnTo>
                      <a:pt x="16" y="18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" name="Freeform 173"/>
              <p:cNvSpPr>
                <a:spLocks/>
              </p:cNvSpPr>
              <p:nvPr/>
            </p:nvSpPr>
            <p:spPr bwMode="auto">
              <a:xfrm>
                <a:off x="3157" y="3062"/>
                <a:ext cx="81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8" y="2"/>
                  </a:cxn>
                  <a:cxn ang="0">
                    <a:pos x="40" y="6"/>
                  </a:cxn>
                  <a:cxn ang="0">
                    <a:pos x="40" y="8"/>
                  </a:cxn>
                  <a:cxn ang="0">
                    <a:pos x="44" y="6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6" y="0"/>
                  </a:cxn>
                  <a:cxn ang="0">
                    <a:pos x="60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8" y="10"/>
                  </a:cxn>
                  <a:cxn ang="0">
                    <a:pos x="66" y="14"/>
                  </a:cxn>
                  <a:cxn ang="0">
                    <a:pos x="66" y="18"/>
                  </a:cxn>
                  <a:cxn ang="0">
                    <a:pos x="60" y="46"/>
                  </a:cxn>
                  <a:cxn ang="0">
                    <a:pos x="52" y="46"/>
                  </a:cxn>
                  <a:cxn ang="0">
                    <a:pos x="58" y="16"/>
                  </a:cxn>
                  <a:cxn ang="0">
                    <a:pos x="60" y="14"/>
                  </a:cxn>
                  <a:cxn ang="0">
                    <a:pos x="60" y="12"/>
                  </a:cxn>
                  <a:cxn ang="0">
                    <a:pos x="60" y="10"/>
                  </a:cxn>
                  <a:cxn ang="0">
                    <a:pos x="58" y="8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4" y="12"/>
                  </a:cxn>
                  <a:cxn ang="0">
                    <a:pos x="42" y="14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32" y="16"/>
                  </a:cxn>
                  <a:cxn ang="0">
                    <a:pos x="34" y="14"/>
                  </a:cxn>
                  <a:cxn ang="0">
                    <a:pos x="34" y="12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4" y="20"/>
                  </a:cxn>
                  <a:cxn ang="0">
                    <a:pos x="12" y="26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68" h="46">
                    <a:moveTo>
                      <a:pt x="0" y="46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10"/>
                    </a:lnTo>
                    <a:lnTo>
                      <a:pt x="66" y="14"/>
                    </a:lnTo>
                    <a:lnTo>
                      <a:pt x="66" y="18"/>
                    </a:lnTo>
                    <a:lnTo>
                      <a:pt x="60" y="46"/>
                    </a:lnTo>
                    <a:lnTo>
                      <a:pt x="52" y="46"/>
                    </a:lnTo>
                    <a:lnTo>
                      <a:pt x="58" y="16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12" y="26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" name="Freeform 174"/>
              <p:cNvSpPr>
                <a:spLocks/>
              </p:cNvSpPr>
              <p:nvPr/>
            </p:nvSpPr>
            <p:spPr bwMode="auto">
              <a:xfrm>
                <a:off x="3245" y="3065"/>
                <a:ext cx="50" cy="5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2" y="42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4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8" y="28"/>
                  </a:cxn>
                  <a:cxn ang="0">
                    <a:pos x="8" y="32"/>
                  </a:cxn>
                  <a:cxn ang="0">
                    <a:pos x="8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2" y="36"/>
                  </a:cxn>
                  <a:cxn ang="0">
                    <a:pos x="26" y="34"/>
                  </a:cxn>
                  <a:cxn ang="0">
                    <a:pos x="28" y="30"/>
                  </a:cxn>
                  <a:cxn ang="0">
                    <a:pos x="28" y="26"/>
                  </a:cxn>
                  <a:cxn ang="0">
                    <a:pos x="30" y="24"/>
                  </a:cxn>
                  <a:cxn ang="0">
                    <a:pos x="30" y="18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32" y="44"/>
                  </a:cxn>
                  <a:cxn ang="0">
                    <a:pos x="26" y="44"/>
                  </a:cxn>
                  <a:cxn ang="0">
                    <a:pos x="28" y="36"/>
                  </a:cxn>
                </a:cxnLst>
                <a:rect l="0" t="0" r="r" b="b"/>
                <a:pathLst>
                  <a:path w="42" h="46">
                    <a:moveTo>
                      <a:pt x="28" y="36"/>
                    </a:moveTo>
                    <a:lnTo>
                      <a:pt x="22" y="42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6" y="34"/>
                    </a:lnTo>
                    <a:lnTo>
                      <a:pt x="28" y="30"/>
                    </a:lnTo>
                    <a:lnTo>
                      <a:pt x="28" y="26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32" y="44"/>
                    </a:lnTo>
                    <a:lnTo>
                      <a:pt x="26" y="44"/>
                    </a:lnTo>
                    <a:lnTo>
                      <a:pt x="2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0" name="Freeform 175"/>
              <p:cNvSpPr>
                <a:spLocks/>
              </p:cNvSpPr>
              <p:nvPr/>
            </p:nvSpPr>
            <p:spPr bwMode="auto">
              <a:xfrm>
                <a:off x="3299" y="3044"/>
                <a:ext cx="24" cy="7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6" y="62"/>
                  </a:cxn>
                  <a:cxn ang="0">
                    <a:pos x="0" y="62"/>
                  </a:cxn>
                </a:cxnLst>
                <a:rect l="0" t="0" r="r" b="b"/>
                <a:pathLst>
                  <a:path w="20" h="62">
                    <a:moveTo>
                      <a:pt x="0" y="62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1" name="Freeform 176"/>
              <p:cNvSpPr>
                <a:spLocks noEditPoints="1"/>
              </p:cNvSpPr>
              <p:nvPr/>
            </p:nvSpPr>
            <p:spPr bwMode="auto">
              <a:xfrm>
                <a:off x="3323" y="3062"/>
                <a:ext cx="47" cy="58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18" y="46"/>
                  </a:cxn>
                  <a:cxn ang="0">
                    <a:pos x="8" y="46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8" y="22"/>
                  </a:cxn>
                  <a:cxn ang="0">
                    <a:pos x="16" y="20"/>
                  </a:cxn>
                  <a:cxn ang="0">
                    <a:pos x="28" y="20"/>
                  </a:cxn>
                  <a:cxn ang="0">
                    <a:pos x="34" y="16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4" y="14"/>
                  </a:cxn>
                  <a:cxn ang="0">
                    <a:pos x="12" y="4"/>
                  </a:cxn>
                  <a:cxn ang="0">
                    <a:pos x="24" y="0"/>
                  </a:cxn>
                  <a:cxn ang="0">
                    <a:pos x="36" y="4"/>
                  </a:cxn>
                  <a:cxn ang="0">
                    <a:pos x="40" y="12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36" y="42"/>
                  </a:cxn>
                  <a:cxn ang="0">
                    <a:pos x="30" y="46"/>
                  </a:cxn>
                  <a:cxn ang="0">
                    <a:pos x="28" y="40"/>
                  </a:cxn>
                  <a:cxn ang="0">
                    <a:pos x="30" y="24"/>
                  </a:cxn>
                  <a:cxn ang="0">
                    <a:pos x="26" y="24"/>
                  </a:cxn>
                  <a:cxn ang="0">
                    <a:pos x="16" y="26"/>
                  </a:cxn>
                  <a:cxn ang="0">
                    <a:pos x="10" y="28"/>
                  </a:cxn>
                  <a:cxn ang="0">
                    <a:pos x="8" y="32"/>
                  </a:cxn>
                  <a:cxn ang="0">
                    <a:pos x="8" y="36"/>
                  </a:cxn>
                  <a:cxn ang="0">
                    <a:pos x="12" y="40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30" y="30"/>
                  </a:cxn>
                </a:cxnLst>
                <a:rect l="0" t="0" r="r" b="b"/>
                <a:pathLst>
                  <a:path w="40" h="48">
                    <a:moveTo>
                      <a:pt x="28" y="40"/>
                    </a:moveTo>
                    <a:lnTo>
                      <a:pt x="24" y="44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0" y="20"/>
                    </a:lnTo>
                    <a:lnTo>
                      <a:pt x="38" y="32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6" y="46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28" y="40"/>
                    </a:lnTo>
                    <a:close/>
                    <a:moveTo>
                      <a:pt x="32" y="24"/>
                    </a:move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2" name="Freeform 177"/>
              <p:cNvSpPr>
                <a:spLocks/>
              </p:cNvSpPr>
              <p:nvPr/>
            </p:nvSpPr>
            <p:spPr bwMode="auto">
              <a:xfrm>
                <a:off x="3380" y="3044"/>
                <a:ext cx="28" cy="76"/>
              </a:xfrm>
              <a:custGeom>
                <a:avLst/>
                <a:gdLst/>
                <a:ahLst/>
                <a:cxnLst>
                  <a:cxn ang="0">
                    <a:pos x="16" y="56"/>
                  </a:cxn>
                  <a:cxn ang="0">
                    <a:pos x="14" y="62"/>
                  </a:cxn>
                  <a:cxn ang="0">
                    <a:pos x="12" y="64"/>
                  </a:cxn>
                  <a:cxn ang="0">
                    <a:pos x="8" y="64"/>
                  </a:cxn>
                  <a:cxn ang="0">
                    <a:pos x="6" y="62"/>
                  </a:cxn>
                  <a:cxn ang="0">
                    <a:pos x="2" y="62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0" y="54"/>
                  </a:cxn>
                  <a:cxn ang="0">
                    <a:pos x="2" y="50"/>
                  </a:cxn>
                  <a:cxn ang="0">
                    <a:pos x="6" y="24"/>
                  </a:cxn>
                  <a:cxn ang="0">
                    <a:pos x="2" y="24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10" y="6"/>
                  </a:cxn>
                  <a:cxn ang="0">
                    <a:pos x="20" y="0"/>
                  </a:cxn>
                  <a:cxn ang="0">
                    <a:pos x="16" y="18"/>
                  </a:cxn>
                  <a:cxn ang="0">
                    <a:pos x="24" y="18"/>
                  </a:cxn>
                  <a:cxn ang="0">
                    <a:pos x="22" y="24"/>
                  </a:cxn>
                  <a:cxn ang="0">
                    <a:pos x="14" y="24"/>
                  </a:cxn>
                  <a:cxn ang="0">
                    <a:pos x="8" y="48"/>
                  </a:cxn>
                  <a:cxn ang="0">
                    <a:pos x="8" y="52"/>
                  </a:cxn>
                  <a:cxn ang="0">
                    <a:pos x="8" y="5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56"/>
                  </a:cxn>
                  <a:cxn ang="0">
                    <a:pos x="12" y="56"/>
                  </a:cxn>
                  <a:cxn ang="0">
                    <a:pos x="14" y="56"/>
                  </a:cxn>
                  <a:cxn ang="0">
                    <a:pos x="16" y="56"/>
                  </a:cxn>
                </a:cxnLst>
                <a:rect l="0" t="0" r="r" b="b"/>
                <a:pathLst>
                  <a:path w="24" h="64">
                    <a:moveTo>
                      <a:pt x="16" y="56"/>
                    </a:moveTo>
                    <a:lnTo>
                      <a:pt x="14" y="62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0" y="6"/>
                    </a:lnTo>
                    <a:lnTo>
                      <a:pt x="20" y="0"/>
                    </a:lnTo>
                    <a:lnTo>
                      <a:pt x="16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4" y="2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3" name="Freeform 178"/>
              <p:cNvSpPr>
                <a:spLocks noEditPoints="1"/>
              </p:cNvSpPr>
              <p:nvPr/>
            </p:nvSpPr>
            <p:spPr bwMode="auto">
              <a:xfrm>
                <a:off x="3408" y="3062"/>
                <a:ext cx="50" cy="5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10"/>
                  </a:cxn>
                  <a:cxn ang="0">
                    <a:pos x="40" y="14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8" y="34"/>
                  </a:cxn>
                  <a:cxn ang="0">
                    <a:pos x="34" y="40"/>
                  </a:cxn>
                  <a:cxn ang="0">
                    <a:pos x="30" y="44"/>
                  </a:cxn>
                  <a:cxn ang="0">
                    <a:pos x="24" y="46"/>
                  </a:cxn>
                  <a:cxn ang="0">
                    <a:pos x="18" y="48"/>
                  </a:cxn>
                  <a:cxn ang="0">
                    <a:pos x="12" y="46"/>
                  </a:cxn>
                  <a:cxn ang="0">
                    <a:pos x="8" y="46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10" y="38"/>
                  </a:cxn>
                  <a:cxn ang="0">
                    <a:pos x="14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0"/>
                  </a:cxn>
                  <a:cxn ang="0">
                    <a:pos x="24" y="38"/>
                  </a:cxn>
                  <a:cxn ang="0">
                    <a:pos x="28" y="38"/>
                  </a:cxn>
                  <a:cxn ang="0">
                    <a:pos x="28" y="34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2" y="28"/>
                  </a:cxn>
                  <a:cxn ang="0">
                    <a:pos x="34" y="24"/>
                  </a:cxn>
                  <a:cxn ang="0">
                    <a:pos x="34" y="20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8" y="28"/>
                  </a:cxn>
                </a:cxnLst>
                <a:rect l="0" t="0" r="r" b="b"/>
                <a:pathLst>
                  <a:path w="42" h="48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20"/>
                    </a:lnTo>
                    <a:lnTo>
                      <a:pt x="40" y="26"/>
                    </a:lnTo>
                    <a:lnTo>
                      <a:pt x="38" y="34"/>
                    </a:lnTo>
                    <a:lnTo>
                      <a:pt x="34" y="40"/>
                    </a:lnTo>
                    <a:lnTo>
                      <a:pt x="30" y="44"/>
                    </a:lnTo>
                    <a:lnTo>
                      <a:pt x="24" y="46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close/>
                    <a:moveTo>
                      <a:pt x="8" y="28"/>
                    </a:moveTo>
                    <a:lnTo>
                      <a:pt x="8" y="34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4" y="24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4" name="Freeform 179"/>
              <p:cNvSpPr>
                <a:spLocks/>
              </p:cNvSpPr>
              <p:nvPr/>
            </p:nvSpPr>
            <p:spPr bwMode="auto">
              <a:xfrm>
                <a:off x="3462" y="3062"/>
                <a:ext cx="41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2"/>
                  </a:cxn>
                  <a:cxn ang="0">
                    <a:pos x="16" y="2"/>
                  </a:cxn>
                  <a:cxn ang="0">
                    <a:pos x="14" y="10"/>
                  </a:cxn>
                  <a:cxn ang="0">
                    <a:pos x="18" y="6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12" y="22"/>
                  </a:cxn>
                  <a:cxn ang="0">
                    <a:pos x="10" y="28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8" y="2"/>
                    </a:lnTo>
                    <a:lnTo>
                      <a:pt x="16" y="2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5" name="Rectangle 180"/>
              <p:cNvSpPr>
                <a:spLocks noChangeArrowheads="1"/>
              </p:cNvSpPr>
              <p:nvPr/>
            </p:nvSpPr>
            <p:spPr bwMode="auto">
              <a:xfrm>
                <a:off x="1631" y="3426"/>
                <a:ext cx="9" cy="7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" name="Freeform 181"/>
              <p:cNvSpPr>
                <a:spLocks/>
              </p:cNvSpPr>
              <p:nvPr/>
            </p:nvSpPr>
            <p:spPr bwMode="auto">
              <a:xfrm>
                <a:off x="1657" y="3445"/>
                <a:ext cx="42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8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10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" name="Freeform 182"/>
              <p:cNvSpPr>
                <a:spLocks/>
              </p:cNvSpPr>
              <p:nvPr/>
            </p:nvSpPr>
            <p:spPr bwMode="auto">
              <a:xfrm>
                <a:off x="1709" y="3429"/>
                <a:ext cx="26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" name="Freeform 183"/>
              <p:cNvSpPr>
                <a:spLocks noEditPoints="1"/>
              </p:cNvSpPr>
              <p:nvPr/>
            </p:nvSpPr>
            <p:spPr bwMode="auto">
              <a:xfrm>
                <a:off x="1740" y="3445"/>
                <a:ext cx="47" cy="57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8" y="26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8"/>
                  </a:cxn>
                </a:cxnLst>
                <a:rect l="0" t="0" r="r" b="b"/>
                <a:pathLst>
                  <a:path w="40" h="48">
                    <a:moveTo>
                      <a:pt x="32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8" y="26"/>
                    </a:lnTo>
                    <a:lnTo>
                      <a:pt x="8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2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9" name="Freeform 184"/>
              <p:cNvSpPr>
                <a:spLocks/>
              </p:cNvSpPr>
              <p:nvPr/>
            </p:nvSpPr>
            <p:spPr bwMode="auto">
              <a:xfrm>
                <a:off x="1798" y="3445"/>
                <a:ext cx="29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2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0" name="Freeform 185"/>
              <p:cNvSpPr>
                <a:spLocks/>
              </p:cNvSpPr>
              <p:nvPr/>
            </p:nvSpPr>
            <p:spPr bwMode="auto">
              <a:xfrm>
                <a:off x="1829" y="3445"/>
                <a:ext cx="48" cy="57"/>
              </a:xfrm>
              <a:custGeom>
                <a:avLst/>
                <a:gdLst/>
                <a:ahLst/>
                <a:cxnLst>
                  <a:cxn ang="0">
                    <a:pos x="32" y="30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2" y="30"/>
                  </a:cxn>
                </a:cxnLst>
                <a:rect l="0" t="0" r="r" b="b"/>
                <a:pathLst>
                  <a:path w="40" h="48">
                    <a:moveTo>
                      <a:pt x="32" y="30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1" name="Freeform 186"/>
              <p:cNvSpPr>
                <a:spLocks noEditPoints="1"/>
              </p:cNvSpPr>
              <p:nvPr/>
            </p:nvSpPr>
            <p:spPr bwMode="auto">
              <a:xfrm>
                <a:off x="1881" y="3445"/>
                <a:ext cx="47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0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6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24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8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6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2" name="Freeform 187"/>
              <p:cNvSpPr>
                <a:spLocks/>
              </p:cNvSpPr>
              <p:nvPr/>
            </p:nvSpPr>
            <p:spPr bwMode="auto">
              <a:xfrm>
                <a:off x="1940" y="3445"/>
                <a:ext cx="43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6" y="46"/>
                  </a:cxn>
                  <a:cxn ang="0">
                    <a:pos x="28" y="4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46"/>
                    </a:lnTo>
                    <a:lnTo>
                      <a:pt x="28" y="4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3" name="Freeform 188"/>
              <p:cNvSpPr>
                <a:spLocks/>
              </p:cNvSpPr>
              <p:nvPr/>
            </p:nvSpPr>
            <p:spPr bwMode="auto">
              <a:xfrm>
                <a:off x="1998" y="3445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4"/>
                  </a:cxn>
                  <a:cxn ang="0">
                    <a:pos x="34" y="18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" name="Freeform 189"/>
              <p:cNvSpPr>
                <a:spLocks noEditPoints="1"/>
              </p:cNvSpPr>
              <p:nvPr/>
            </p:nvSpPr>
            <p:spPr bwMode="auto">
              <a:xfrm>
                <a:off x="2050" y="3445"/>
                <a:ext cx="49" cy="57"/>
              </a:xfrm>
              <a:custGeom>
                <a:avLst/>
                <a:gdLst/>
                <a:ahLst/>
                <a:cxnLst>
                  <a:cxn ang="0">
                    <a:pos x="34" y="32"/>
                  </a:cxn>
                  <a:cxn ang="0">
                    <a:pos x="40" y="34"/>
                  </a:cxn>
                  <a:cxn ang="0">
                    <a:pos x="38" y="40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8" y="26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4" y="32"/>
                  </a:cxn>
                  <a:cxn ang="0">
                    <a:pos x="8" y="18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</a:cxnLst>
                <a:rect l="0" t="0" r="r" b="b"/>
                <a:pathLst>
                  <a:path w="42" h="48">
                    <a:moveTo>
                      <a:pt x="34" y="32"/>
                    </a:moveTo>
                    <a:lnTo>
                      <a:pt x="40" y="34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4" y="32"/>
                    </a:lnTo>
                    <a:close/>
                    <a:moveTo>
                      <a:pt x="8" y="18"/>
                    </a:move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5" name="Freeform 190"/>
              <p:cNvSpPr>
                <a:spLocks/>
              </p:cNvSpPr>
              <p:nvPr/>
            </p:nvSpPr>
            <p:spPr bwMode="auto">
              <a:xfrm>
                <a:off x="2106" y="3445"/>
                <a:ext cx="47" cy="57"/>
              </a:xfrm>
              <a:custGeom>
                <a:avLst/>
                <a:gdLst/>
                <a:ahLst/>
                <a:cxnLst>
                  <a:cxn ang="0">
                    <a:pos x="32" y="30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14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2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30" y="34"/>
                  </a:cxn>
                  <a:cxn ang="0">
                    <a:pos x="32" y="30"/>
                  </a:cxn>
                </a:cxnLst>
                <a:rect l="0" t="0" r="r" b="b"/>
                <a:pathLst>
                  <a:path w="40" h="48">
                    <a:moveTo>
                      <a:pt x="32" y="30"/>
                    </a:moveTo>
                    <a:lnTo>
                      <a:pt x="40" y="32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30" y="3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6" name="Freeform 191"/>
              <p:cNvSpPr>
                <a:spLocks/>
              </p:cNvSpPr>
              <p:nvPr/>
            </p:nvSpPr>
            <p:spPr bwMode="auto">
              <a:xfrm>
                <a:off x="2156" y="3429"/>
                <a:ext cx="26" cy="73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2" y="60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48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0" y="54"/>
                  </a:cxn>
                </a:cxnLst>
                <a:rect l="0" t="0" r="r" b="b"/>
                <a:pathLst>
                  <a:path w="22" h="62">
                    <a:moveTo>
                      <a:pt x="20" y="54"/>
                    </a:moveTo>
                    <a:lnTo>
                      <a:pt x="22" y="60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" name="Freeform 192"/>
              <p:cNvSpPr>
                <a:spLocks noEditPoints="1"/>
              </p:cNvSpPr>
              <p:nvPr/>
            </p:nvSpPr>
            <p:spPr bwMode="auto">
              <a:xfrm>
                <a:off x="2189" y="3426"/>
                <a:ext cx="9" cy="7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62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62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  <a:moveTo>
                      <a:pt x="0" y="62"/>
                    </a:moveTo>
                    <a:lnTo>
                      <a:pt x="0" y="18"/>
                    </a:lnTo>
                    <a:lnTo>
                      <a:pt x="8" y="18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8" name="Freeform 193"/>
              <p:cNvSpPr>
                <a:spLocks noEditPoints="1"/>
              </p:cNvSpPr>
              <p:nvPr/>
            </p:nvSpPr>
            <p:spPr bwMode="auto">
              <a:xfrm>
                <a:off x="2208" y="3445"/>
                <a:ext cx="49" cy="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2" y="4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6" y="42"/>
                  </a:cxn>
                  <a:cxn ang="0">
                    <a:pos x="32" y="44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6" y="46"/>
                  </a:cxn>
                  <a:cxn ang="0">
                    <a:pos x="10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0" y="30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36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8" y="24"/>
                  </a:cxn>
                </a:cxnLst>
                <a:rect l="0" t="0" r="r" b="b"/>
                <a:pathLst>
                  <a:path w="42" h="48">
                    <a:moveTo>
                      <a:pt x="0" y="24"/>
                    </a:moveTo>
                    <a:lnTo>
                      <a:pt x="2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26" y="46"/>
                    </a:lnTo>
                    <a:lnTo>
                      <a:pt x="22" y="48"/>
                    </a:lnTo>
                    <a:lnTo>
                      <a:pt x="16" y="46"/>
                    </a:lnTo>
                    <a:lnTo>
                      <a:pt x="10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4"/>
                    </a:lnTo>
                    <a:close/>
                    <a:moveTo>
                      <a:pt x="8" y="24"/>
                    </a:moveTo>
                    <a:lnTo>
                      <a:pt x="10" y="30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4" y="24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9" name="Freeform 194"/>
              <p:cNvSpPr>
                <a:spLocks/>
              </p:cNvSpPr>
              <p:nvPr/>
            </p:nvSpPr>
            <p:spPr bwMode="auto">
              <a:xfrm>
                <a:off x="2269" y="3445"/>
                <a:ext cx="40" cy="5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4"/>
                  </a:cxn>
                  <a:cxn ang="0">
                    <a:pos x="34" y="18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46"/>
                  </a:cxn>
                  <a:cxn ang="0">
                    <a:pos x="0" y="46"/>
                  </a:cxn>
                </a:cxnLst>
                <a:rect l="0" t="0" r="r" b="b"/>
                <a:pathLst>
                  <a:path w="34" h="46">
                    <a:moveTo>
                      <a:pt x="0" y="4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" name="Freeform 195"/>
              <p:cNvSpPr>
                <a:spLocks/>
              </p:cNvSpPr>
              <p:nvPr/>
            </p:nvSpPr>
            <p:spPr bwMode="auto">
              <a:xfrm>
                <a:off x="3758" y="2862"/>
                <a:ext cx="80" cy="8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0" y="52"/>
                  </a:cxn>
                  <a:cxn ang="0">
                    <a:pos x="32" y="58"/>
                  </a:cxn>
                  <a:cxn ang="0">
                    <a:pos x="34" y="62"/>
                  </a:cxn>
                  <a:cxn ang="0">
                    <a:pos x="34" y="56"/>
                  </a:cxn>
                  <a:cxn ang="0">
                    <a:pos x="38" y="50"/>
                  </a:cxn>
                  <a:cxn ang="0">
                    <a:pos x="52" y="0"/>
                  </a:cxn>
                  <a:cxn ang="0">
                    <a:pos x="68" y="0"/>
                  </a:cxn>
                  <a:cxn ang="0">
                    <a:pos x="68" y="72"/>
                  </a:cxn>
                  <a:cxn ang="0">
                    <a:pos x="58" y="72"/>
                  </a:cxn>
                  <a:cxn ang="0">
                    <a:pos x="58" y="10"/>
                  </a:cxn>
                  <a:cxn ang="0">
                    <a:pos x="38" y="72"/>
                  </a:cxn>
                  <a:cxn ang="0">
                    <a:pos x="28" y="72"/>
                  </a:cxn>
                  <a:cxn ang="0">
                    <a:pos x="8" y="10"/>
                  </a:cxn>
                  <a:cxn ang="0">
                    <a:pos x="8" y="72"/>
                  </a:cxn>
                  <a:cxn ang="0">
                    <a:pos x="0" y="72"/>
                  </a:cxn>
                </a:cxnLst>
                <a:rect l="0" t="0" r="r" b="b"/>
                <a:pathLst>
                  <a:path w="68" h="72">
                    <a:moveTo>
                      <a:pt x="0" y="7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30" y="52"/>
                    </a:lnTo>
                    <a:lnTo>
                      <a:pt x="32" y="58"/>
                    </a:lnTo>
                    <a:lnTo>
                      <a:pt x="34" y="62"/>
                    </a:lnTo>
                    <a:lnTo>
                      <a:pt x="34" y="56"/>
                    </a:lnTo>
                    <a:lnTo>
                      <a:pt x="38" y="50"/>
                    </a:lnTo>
                    <a:lnTo>
                      <a:pt x="52" y="0"/>
                    </a:lnTo>
                    <a:lnTo>
                      <a:pt x="68" y="0"/>
                    </a:lnTo>
                    <a:lnTo>
                      <a:pt x="68" y="72"/>
                    </a:lnTo>
                    <a:lnTo>
                      <a:pt x="58" y="72"/>
                    </a:lnTo>
                    <a:lnTo>
                      <a:pt x="58" y="10"/>
                    </a:lnTo>
                    <a:lnTo>
                      <a:pt x="38" y="72"/>
                    </a:lnTo>
                    <a:lnTo>
                      <a:pt x="28" y="72"/>
                    </a:lnTo>
                    <a:lnTo>
                      <a:pt x="8" y="10"/>
                    </a:lnTo>
                    <a:lnTo>
                      <a:pt x="8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" name="Freeform 196"/>
              <p:cNvSpPr>
                <a:spLocks/>
              </p:cNvSpPr>
              <p:nvPr/>
            </p:nvSpPr>
            <p:spPr bwMode="auto">
              <a:xfrm>
                <a:off x="3543" y="3284"/>
                <a:ext cx="66" cy="90"/>
              </a:xfrm>
              <a:custGeom>
                <a:avLst/>
                <a:gdLst/>
                <a:ahLst/>
                <a:cxnLst>
                  <a:cxn ang="0">
                    <a:pos x="8" y="50"/>
                  </a:cxn>
                  <a:cxn ang="0">
                    <a:pos x="12" y="58"/>
                  </a:cxn>
                  <a:cxn ang="0">
                    <a:pos x="18" y="64"/>
                  </a:cxn>
                  <a:cxn ang="0">
                    <a:pos x="30" y="68"/>
                  </a:cxn>
                  <a:cxn ang="0">
                    <a:pos x="38" y="66"/>
                  </a:cxn>
                  <a:cxn ang="0">
                    <a:pos x="44" y="60"/>
                  </a:cxn>
                  <a:cxn ang="0">
                    <a:pos x="46" y="54"/>
                  </a:cxn>
                  <a:cxn ang="0">
                    <a:pos x="44" y="48"/>
                  </a:cxn>
                  <a:cxn ang="0">
                    <a:pos x="38" y="44"/>
                  </a:cxn>
                  <a:cxn ang="0">
                    <a:pos x="26" y="42"/>
                  </a:cxn>
                  <a:cxn ang="0">
                    <a:pos x="12" y="36"/>
                  </a:cxn>
                  <a:cxn ang="0">
                    <a:pos x="4" y="30"/>
                  </a:cxn>
                  <a:cxn ang="0">
                    <a:pos x="2" y="20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42" y="4"/>
                  </a:cxn>
                  <a:cxn ang="0">
                    <a:pos x="50" y="12"/>
                  </a:cxn>
                  <a:cxn ang="0">
                    <a:pos x="54" y="22"/>
                  </a:cxn>
                  <a:cxn ang="0">
                    <a:pos x="42" y="18"/>
                  </a:cxn>
                  <a:cxn ang="0">
                    <a:pos x="34" y="10"/>
                  </a:cxn>
                  <a:cxn ang="0">
                    <a:pos x="20" y="10"/>
                  </a:cxn>
                  <a:cxn ang="0">
                    <a:pos x="12" y="16"/>
                  </a:cxn>
                  <a:cxn ang="0">
                    <a:pos x="12" y="24"/>
                  </a:cxn>
                  <a:cxn ang="0">
                    <a:pos x="18" y="28"/>
                  </a:cxn>
                  <a:cxn ang="0">
                    <a:pos x="28" y="32"/>
                  </a:cxn>
                  <a:cxn ang="0">
                    <a:pos x="44" y="36"/>
                  </a:cxn>
                  <a:cxn ang="0">
                    <a:pos x="52" y="44"/>
                  </a:cxn>
                  <a:cxn ang="0">
                    <a:pos x="56" y="54"/>
                  </a:cxn>
                  <a:cxn ang="0">
                    <a:pos x="52" y="64"/>
                  </a:cxn>
                  <a:cxn ang="0">
                    <a:pos x="44" y="72"/>
                  </a:cxn>
                  <a:cxn ang="0">
                    <a:pos x="30" y="76"/>
                  </a:cxn>
                  <a:cxn ang="0">
                    <a:pos x="14" y="72"/>
                  </a:cxn>
                  <a:cxn ang="0">
                    <a:pos x="4" y="64"/>
                  </a:cxn>
                  <a:cxn ang="0">
                    <a:pos x="0" y="50"/>
                  </a:cxn>
                </a:cxnLst>
                <a:rect l="0" t="0" r="r" b="b"/>
                <a:pathLst>
                  <a:path w="56" h="76">
                    <a:moveTo>
                      <a:pt x="0" y="50"/>
                    </a:moveTo>
                    <a:lnTo>
                      <a:pt x="8" y="50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4" y="66"/>
                    </a:lnTo>
                    <a:lnTo>
                      <a:pt x="30" y="68"/>
                    </a:lnTo>
                    <a:lnTo>
                      <a:pt x="34" y="66"/>
                    </a:lnTo>
                    <a:lnTo>
                      <a:pt x="38" y="66"/>
                    </a:lnTo>
                    <a:lnTo>
                      <a:pt x="42" y="64"/>
                    </a:lnTo>
                    <a:lnTo>
                      <a:pt x="44" y="60"/>
                    </a:lnTo>
                    <a:lnTo>
                      <a:pt x="46" y="58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4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26" y="42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2" y="16"/>
                    </a:lnTo>
                    <a:lnTo>
                      <a:pt x="54" y="22"/>
                    </a:lnTo>
                    <a:lnTo>
                      <a:pt x="44" y="22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4" y="10"/>
                    </a:lnTo>
                    <a:lnTo>
                      <a:pt x="28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8" y="32"/>
                    </a:lnTo>
                    <a:lnTo>
                      <a:pt x="38" y="34"/>
                    </a:lnTo>
                    <a:lnTo>
                      <a:pt x="44" y="36"/>
                    </a:lnTo>
                    <a:lnTo>
                      <a:pt x="50" y="40"/>
                    </a:lnTo>
                    <a:lnTo>
                      <a:pt x="52" y="44"/>
                    </a:lnTo>
                    <a:lnTo>
                      <a:pt x="56" y="48"/>
                    </a:lnTo>
                    <a:lnTo>
                      <a:pt x="56" y="54"/>
                    </a:lnTo>
                    <a:lnTo>
                      <a:pt x="56" y="60"/>
                    </a:lnTo>
                    <a:lnTo>
                      <a:pt x="52" y="64"/>
                    </a:lnTo>
                    <a:lnTo>
                      <a:pt x="48" y="70"/>
                    </a:lnTo>
                    <a:lnTo>
                      <a:pt x="44" y="72"/>
                    </a:lnTo>
                    <a:lnTo>
                      <a:pt x="36" y="74"/>
                    </a:lnTo>
                    <a:lnTo>
                      <a:pt x="30" y="76"/>
                    </a:lnTo>
                    <a:lnTo>
                      <a:pt x="20" y="74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" name="Rectangle 197"/>
              <p:cNvSpPr>
                <a:spLocks noChangeArrowheads="1"/>
              </p:cNvSpPr>
              <p:nvPr/>
            </p:nvSpPr>
            <p:spPr bwMode="auto">
              <a:xfrm>
                <a:off x="4015" y="3287"/>
                <a:ext cx="10" cy="8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33" name="332 CuadroTexto"/>
            <p:cNvSpPr txBox="1"/>
            <p:nvPr/>
          </p:nvSpPr>
          <p:spPr>
            <a:xfrm>
              <a:off x="3727709" y="1196547"/>
              <a:ext cx="698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000000"/>
                  </a:solidFill>
                  <a:latin typeface="Calibri" pitchFamily="34" charset="0"/>
                </a:rPr>
                <a:t>T4</a:t>
              </a:r>
              <a:endParaRPr lang="es-E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 bwMode="auto">
          <a:xfrm>
            <a:off x="6187084" y="1069069"/>
            <a:ext cx="2743200" cy="5186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3195900" y="1066797"/>
            <a:ext cx="2743200" cy="5186150"/>
          </a:xfrm>
          <a:prstGeom prst="roundRect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232012" y="1064525"/>
            <a:ext cx="2743200" cy="5186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EPOIZ724\MC90029788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6727" y="4057338"/>
            <a:ext cx="2745561" cy="164592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dor\Configuración local\Archivos temporales de Internet\Content.IE5\WE19MHT1\MC90021197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716" y="4013816"/>
            <a:ext cx="2224245" cy="164592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dor\Configuración local\Archivos temporales de Internet\Content.IE5\E10D1091\MC900441705[1]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578224" y="3845274"/>
            <a:ext cx="2006221" cy="2006221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95785" y="1296537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3"/>
                </a:solidFill>
                <a:latin typeface="Calibri" pitchFamily="34" charset="0"/>
              </a:rPr>
              <a:t>BUILDING</a:t>
            </a:r>
            <a:endParaRPr lang="es-ES" b="1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14265" y="1298809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RUNNING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37209" y="1301081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PRINTING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19 Flecha derecha"/>
          <p:cNvSpPr/>
          <p:nvPr/>
        </p:nvSpPr>
        <p:spPr bwMode="auto">
          <a:xfrm>
            <a:off x="2579427" y="2320119"/>
            <a:ext cx="1105469" cy="126924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  <a:ln w="2857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>
            <a:off x="5570611" y="2322391"/>
            <a:ext cx="1105469" cy="126924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  <a:ln w="2857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2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00 Rectángulo"/>
          <p:cNvSpPr/>
          <p:nvPr/>
        </p:nvSpPr>
        <p:spPr bwMode="auto">
          <a:xfrm>
            <a:off x="5114260" y="2307263"/>
            <a:ext cx="2541182" cy="2477386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(Building)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84521" y="1403498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Router.sgm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53236" y="3005986"/>
            <a:ext cx="914400" cy="925513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45791" dir="8778596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5767498" y="2831361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5767498" y="2831361"/>
            <a:ext cx="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7062898" y="2831361"/>
            <a:ext cx="0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5767498" y="4075961"/>
            <a:ext cx="1100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7062898" y="4183911"/>
            <a:ext cx="460375" cy="460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8100000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6867636" y="4075961"/>
            <a:ext cx="195263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 flipV="1">
            <a:off x="6867636" y="3850536"/>
            <a:ext cx="32385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7039086" y="3717186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6648561" y="2807549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5743686" y="3171086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6119923" y="4052149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5743686" y="2921849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6104048" y="3353649"/>
            <a:ext cx="1501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dirty="0"/>
              <a:t>Crossbar</a:t>
            </a:r>
          </a:p>
        </p:txBody>
      </p:sp>
      <p:grpSp>
        <p:nvGrpSpPr>
          <p:cNvPr id="102" name="101 Grupo"/>
          <p:cNvGrpSpPr/>
          <p:nvPr/>
        </p:nvGrpSpPr>
        <p:grpSpPr>
          <a:xfrm>
            <a:off x="4546711" y="1626449"/>
            <a:ext cx="3738690" cy="3700463"/>
            <a:chOff x="4546711" y="1626449"/>
            <a:chExt cx="3738690" cy="3700463"/>
          </a:xfrm>
        </p:grpSpPr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4944140" y="2083981"/>
              <a:ext cx="1009097" cy="1066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Line 23"/>
            <p:cNvSpPr>
              <a:spLocks noChangeShapeType="1"/>
            </p:cNvSpPr>
            <p:nvPr/>
          </p:nvSpPr>
          <p:spPr bwMode="auto">
            <a:xfrm flipV="1">
              <a:off x="6140444" y="3926715"/>
              <a:ext cx="0" cy="137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Line 22"/>
            <p:cNvSpPr>
              <a:spLocks noChangeShapeType="1"/>
            </p:cNvSpPr>
            <p:nvPr/>
          </p:nvSpPr>
          <p:spPr bwMode="auto">
            <a:xfrm flipH="1">
              <a:off x="6878876" y="3748671"/>
              <a:ext cx="14065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flipV="1">
              <a:off x="4595712" y="3196519"/>
              <a:ext cx="135731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6867636" y="3150449"/>
              <a:ext cx="135731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6709144" y="3933086"/>
              <a:ext cx="4504" cy="13938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4546711" y="3766399"/>
              <a:ext cx="14065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6126273" y="1626449"/>
              <a:ext cx="0" cy="137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H="1" flipV="1">
              <a:off x="5050465" y="1956391"/>
              <a:ext cx="983733" cy="1049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6674654" y="1682428"/>
              <a:ext cx="0" cy="1304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3" name="Group 90"/>
          <p:cNvGrpSpPr>
            <a:grpSpLocks/>
          </p:cNvGrpSpPr>
          <p:nvPr/>
        </p:nvGrpSpPr>
        <p:grpSpPr bwMode="auto">
          <a:xfrm rot="10800000">
            <a:off x="6599348" y="2412261"/>
            <a:ext cx="146050" cy="330200"/>
            <a:chOff x="572" y="1296"/>
            <a:chExt cx="92" cy="208"/>
          </a:xfrm>
        </p:grpSpPr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572" y="1296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Rectangle 92"/>
            <p:cNvSpPr>
              <a:spLocks noChangeArrowheads="1"/>
            </p:cNvSpPr>
            <p:nvPr/>
          </p:nvSpPr>
          <p:spPr bwMode="auto">
            <a:xfrm>
              <a:off x="572" y="1348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" name="Rectangle 93"/>
            <p:cNvSpPr>
              <a:spLocks noChangeArrowheads="1"/>
            </p:cNvSpPr>
            <p:nvPr/>
          </p:nvSpPr>
          <p:spPr bwMode="auto">
            <a:xfrm>
              <a:off x="572" y="1400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72" y="1452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3" name="Group 68"/>
          <p:cNvGrpSpPr>
            <a:grpSpLocks/>
          </p:cNvGrpSpPr>
          <p:nvPr/>
        </p:nvGrpSpPr>
        <p:grpSpPr bwMode="auto">
          <a:xfrm rot="16200000">
            <a:off x="7285148" y="3577486"/>
            <a:ext cx="146050" cy="330200"/>
            <a:chOff x="572" y="1296"/>
            <a:chExt cx="92" cy="20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572" y="1296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72" y="1348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72" y="1400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572" y="1452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2" name="Group 74"/>
          <p:cNvGrpSpPr>
            <a:grpSpLocks/>
          </p:cNvGrpSpPr>
          <p:nvPr/>
        </p:nvGrpSpPr>
        <p:grpSpPr bwMode="auto">
          <a:xfrm rot="10800000">
            <a:off x="6070711" y="4183911"/>
            <a:ext cx="146050" cy="330200"/>
            <a:chOff x="572" y="1296"/>
            <a:chExt cx="92" cy="208"/>
          </a:xfrm>
        </p:grpSpPr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572" y="1296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572" y="1348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572" y="1400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572" y="1452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2" name="Group 52"/>
          <p:cNvGrpSpPr>
            <a:grpSpLocks/>
          </p:cNvGrpSpPr>
          <p:nvPr/>
        </p:nvGrpSpPr>
        <p:grpSpPr bwMode="auto">
          <a:xfrm rot="16200000">
            <a:off x="5408723" y="3029799"/>
            <a:ext cx="146050" cy="330200"/>
            <a:chOff x="572" y="1296"/>
            <a:chExt cx="92" cy="208"/>
          </a:xfrm>
        </p:grpSpPr>
        <p:sp>
          <p:nvSpPr>
            <p:cNvPr id="88" name="Rectangle 53"/>
            <p:cNvSpPr>
              <a:spLocks noChangeArrowheads="1"/>
            </p:cNvSpPr>
            <p:nvPr/>
          </p:nvSpPr>
          <p:spPr bwMode="auto">
            <a:xfrm>
              <a:off x="572" y="1296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572" y="1348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572" y="1400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" name="Rectangle 56"/>
            <p:cNvSpPr>
              <a:spLocks noChangeArrowheads="1"/>
            </p:cNvSpPr>
            <p:nvPr/>
          </p:nvSpPr>
          <p:spPr bwMode="auto">
            <a:xfrm>
              <a:off x="572" y="1452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18992889">
            <a:off x="5345223" y="2412261"/>
            <a:ext cx="146050" cy="330200"/>
            <a:chOff x="572" y="1296"/>
            <a:chExt cx="92" cy="208"/>
          </a:xfrm>
        </p:grpSpPr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572" y="1296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572" y="1348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572" y="1400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572" y="1452"/>
              <a:ext cx="92" cy="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3" name="102 CuadroTexto"/>
          <p:cNvSpPr txBox="1"/>
          <p:nvPr/>
        </p:nvSpPr>
        <p:spPr>
          <a:xfrm>
            <a:off x="1295399" y="1914525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Router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Crossbar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Ports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Buffer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Size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Routing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Flow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Control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Policies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1094046" y="2898923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Network.sgm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479 -0.30695 " pathEditMode="relative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1" grpId="2" animBg="1"/>
      <p:bldP spid="11" grpId="0" animBg="1"/>
      <p:bldP spid="1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42" grpId="0"/>
      <p:bldP spid="42" grpId="1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(Building)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84521" y="1403498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Router.sgm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1295399" y="1914525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Router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Crossbar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Ports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Buffer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Size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Routing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Flow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Control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Policies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1094046" y="2898923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Network.sgm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104 Rectángulo"/>
          <p:cNvSpPr/>
          <p:nvPr/>
        </p:nvSpPr>
        <p:spPr bwMode="auto">
          <a:xfrm>
            <a:off x="4942810" y="133571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295399" y="3333750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Network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Size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Network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Topology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Link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Delay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60 Rectángulo"/>
          <p:cNvSpPr/>
          <p:nvPr/>
        </p:nvSpPr>
        <p:spPr bwMode="auto">
          <a:xfrm>
            <a:off x="6020860" y="133401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2" name="61 Rectángulo"/>
          <p:cNvSpPr/>
          <p:nvPr/>
        </p:nvSpPr>
        <p:spPr bwMode="auto">
          <a:xfrm>
            <a:off x="7138154" y="133758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3" name="62 Rectángulo"/>
          <p:cNvSpPr/>
          <p:nvPr/>
        </p:nvSpPr>
        <p:spPr bwMode="auto">
          <a:xfrm>
            <a:off x="8249832" y="132729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6" name="65 Rectángulo"/>
          <p:cNvSpPr/>
          <p:nvPr/>
        </p:nvSpPr>
        <p:spPr bwMode="auto">
          <a:xfrm>
            <a:off x="4943740" y="223424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7" name="66 Rectángulo"/>
          <p:cNvSpPr/>
          <p:nvPr/>
        </p:nvSpPr>
        <p:spPr bwMode="auto">
          <a:xfrm>
            <a:off x="6021790" y="223254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2" name="71 Rectángulo"/>
          <p:cNvSpPr/>
          <p:nvPr/>
        </p:nvSpPr>
        <p:spPr bwMode="auto">
          <a:xfrm>
            <a:off x="7139084" y="223611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3" name="72 Rectángulo"/>
          <p:cNvSpPr/>
          <p:nvPr/>
        </p:nvSpPr>
        <p:spPr bwMode="auto">
          <a:xfrm>
            <a:off x="8250762" y="222582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8" name="77 Rectángulo"/>
          <p:cNvSpPr/>
          <p:nvPr/>
        </p:nvSpPr>
        <p:spPr bwMode="auto">
          <a:xfrm>
            <a:off x="4943740" y="314306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9" name="78 Rectángulo"/>
          <p:cNvSpPr/>
          <p:nvPr/>
        </p:nvSpPr>
        <p:spPr bwMode="auto">
          <a:xfrm>
            <a:off x="6021790" y="314136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0" name="79 Rectángulo"/>
          <p:cNvSpPr/>
          <p:nvPr/>
        </p:nvSpPr>
        <p:spPr bwMode="auto">
          <a:xfrm>
            <a:off x="7139084" y="3144933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1" name="80 Rectángulo"/>
          <p:cNvSpPr/>
          <p:nvPr/>
        </p:nvSpPr>
        <p:spPr bwMode="auto">
          <a:xfrm>
            <a:off x="8250762" y="3134648"/>
            <a:ext cx="256032" cy="246888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cxnSp>
        <p:nvCxnSpPr>
          <p:cNvPr id="83" name="82 Conector recto de flecha"/>
          <p:cNvCxnSpPr>
            <a:stCxn id="105" idx="3"/>
            <a:endCxn id="61" idx="1"/>
          </p:cNvCxnSpPr>
          <p:nvPr/>
        </p:nvCxnSpPr>
        <p:spPr bwMode="auto">
          <a:xfrm flipV="1">
            <a:off x="5198842" y="1457462"/>
            <a:ext cx="822018" cy="169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5" name="84 Conector recto de flecha"/>
          <p:cNvCxnSpPr>
            <a:stCxn id="61" idx="3"/>
            <a:endCxn id="62" idx="1"/>
          </p:cNvCxnSpPr>
          <p:nvPr/>
        </p:nvCxnSpPr>
        <p:spPr bwMode="auto">
          <a:xfrm>
            <a:off x="6276892" y="1457462"/>
            <a:ext cx="861262" cy="356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7" name="86 Conector recto de flecha"/>
          <p:cNvCxnSpPr>
            <a:stCxn id="62" idx="3"/>
            <a:endCxn id="63" idx="1"/>
          </p:cNvCxnSpPr>
          <p:nvPr/>
        </p:nvCxnSpPr>
        <p:spPr bwMode="auto">
          <a:xfrm flipV="1">
            <a:off x="7394186" y="1450742"/>
            <a:ext cx="855646" cy="1028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2" name="101 Conector recto de flecha"/>
          <p:cNvCxnSpPr>
            <a:stCxn id="66" idx="3"/>
            <a:endCxn id="67" idx="1"/>
          </p:cNvCxnSpPr>
          <p:nvPr/>
        </p:nvCxnSpPr>
        <p:spPr bwMode="auto">
          <a:xfrm flipV="1">
            <a:off x="5199772" y="2355992"/>
            <a:ext cx="822018" cy="169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7" name="106 Conector recto de flecha"/>
          <p:cNvCxnSpPr>
            <a:stCxn id="67" idx="3"/>
            <a:endCxn id="72" idx="1"/>
          </p:cNvCxnSpPr>
          <p:nvPr/>
        </p:nvCxnSpPr>
        <p:spPr bwMode="auto">
          <a:xfrm>
            <a:off x="6277822" y="2355992"/>
            <a:ext cx="861262" cy="356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9" name="108 Conector recto de flecha"/>
          <p:cNvCxnSpPr>
            <a:stCxn id="72" idx="3"/>
            <a:endCxn id="73" idx="1"/>
          </p:cNvCxnSpPr>
          <p:nvPr/>
        </p:nvCxnSpPr>
        <p:spPr bwMode="auto">
          <a:xfrm flipV="1">
            <a:off x="7395116" y="2349272"/>
            <a:ext cx="855646" cy="1028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1" name="110 Conector recto de flecha"/>
          <p:cNvCxnSpPr>
            <a:stCxn id="78" idx="3"/>
            <a:endCxn id="79" idx="1"/>
          </p:cNvCxnSpPr>
          <p:nvPr/>
        </p:nvCxnSpPr>
        <p:spPr bwMode="auto">
          <a:xfrm flipV="1">
            <a:off x="5199772" y="3264812"/>
            <a:ext cx="822018" cy="169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3" name="112 Conector recto de flecha"/>
          <p:cNvCxnSpPr>
            <a:stCxn id="79" idx="3"/>
            <a:endCxn id="80" idx="1"/>
          </p:cNvCxnSpPr>
          <p:nvPr/>
        </p:nvCxnSpPr>
        <p:spPr bwMode="auto">
          <a:xfrm>
            <a:off x="6277822" y="3264812"/>
            <a:ext cx="861262" cy="356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5" name="114 Conector recto de flecha"/>
          <p:cNvCxnSpPr>
            <a:stCxn id="80" idx="3"/>
            <a:endCxn id="81" idx="1"/>
          </p:cNvCxnSpPr>
          <p:nvPr/>
        </p:nvCxnSpPr>
        <p:spPr bwMode="auto">
          <a:xfrm flipV="1">
            <a:off x="7395116" y="3258092"/>
            <a:ext cx="855646" cy="10285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7" name="116 Conector recto de flecha"/>
          <p:cNvCxnSpPr>
            <a:stCxn id="105" idx="2"/>
            <a:endCxn id="66" idx="0"/>
          </p:cNvCxnSpPr>
          <p:nvPr/>
        </p:nvCxnSpPr>
        <p:spPr bwMode="auto">
          <a:xfrm>
            <a:off x="5070826" y="1582601"/>
            <a:ext cx="930" cy="65164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9" name="118 Conector recto de flecha"/>
          <p:cNvCxnSpPr>
            <a:stCxn id="61" idx="2"/>
            <a:endCxn id="67" idx="0"/>
          </p:cNvCxnSpPr>
          <p:nvPr/>
        </p:nvCxnSpPr>
        <p:spPr bwMode="auto">
          <a:xfrm>
            <a:off x="6148876" y="1580906"/>
            <a:ext cx="930" cy="65164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1" name="120 Conector recto de flecha"/>
          <p:cNvCxnSpPr>
            <a:stCxn id="62" idx="2"/>
            <a:endCxn id="72" idx="0"/>
          </p:cNvCxnSpPr>
          <p:nvPr/>
        </p:nvCxnSpPr>
        <p:spPr bwMode="auto">
          <a:xfrm>
            <a:off x="7266170" y="1584471"/>
            <a:ext cx="930" cy="65164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3" name="122 Conector recto de flecha"/>
          <p:cNvCxnSpPr>
            <a:stCxn id="63" idx="2"/>
            <a:endCxn id="73" idx="0"/>
          </p:cNvCxnSpPr>
          <p:nvPr/>
        </p:nvCxnSpPr>
        <p:spPr bwMode="auto">
          <a:xfrm>
            <a:off x="8377848" y="1574186"/>
            <a:ext cx="930" cy="65164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5" name="124 Conector recto de flecha"/>
          <p:cNvCxnSpPr>
            <a:stCxn id="66" idx="2"/>
            <a:endCxn id="78" idx="0"/>
          </p:cNvCxnSpPr>
          <p:nvPr/>
        </p:nvCxnSpPr>
        <p:spPr bwMode="auto">
          <a:xfrm>
            <a:off x="5071756" y="2481131"/>
            <a:ext cx="0" cy="66193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7" name="126 Conector recto de flecha"/>
          <p:cNvCxnSpPr>
            <a:stCxn id="67" idx="2"/>
            <a:endCxn id="79" idx="0"/>
          </p:cNvCxnSpPr>
          <p:nvPr/>
        </p:nvCxnSpPr>
        <p:spPr bwMode="auto">
          <a:xfrm>
            <a:off x="6149806" y="2479436"/>
            <a:ext cx="0" cy="66193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9" name="128 Conector recto de flecha"/>
          <p:cNvCxnSpPr>
            <a:stCxn id="72" idx="2"/>
            <a:endCxn id="80" idx="0"/>
          </p:cNvCxnSpPr>
          <p:nvPr/>
        </p:nvCxnSpPr>
        <p:spPr bwMode="auto">
          <a:xfrm>
            <a:off x="7267100" y="2483001"/>
            <a:ext cx="0" cy="66193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1" name="130 Conector recto de flecha"/>
          <p:cNvCxnSpPr>
            <a:stCxn id="73" idx="2"/>
            <a:endCxn id="81" idx="0"/>
          </p:cNvCxnSpPr>
          <p:nvPr/>
        </p:nvCxnSpPr>
        <p:spPr bwMode="auto">
          <a:xfrm>
            <a:off x="8378778" y="2472716"/>
            <a:ext cx="0" cy="66193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3" name="132 Forma"/>
          <p:cNvCxnSpPr>
            <a:stCxn id="105" idx="1"/>
            <a:endCxn id="63" idx="3"/>
          </p:cNvCxnSpPr>
          <p:nvPr/>
        </p:nvCxnSpPr>
        <p:spPr bwMode="auto">
          <a:xfrm rot="10800000" flipH="1">
            <a:off x="4942810" y="1450743"/>
            <a:ext cx="3563054" cy="8415"/>
          </a:xfrm>
          <a:prstGeom prst="curvedConnector5">
            <a:avLst>
              <a:gd name="adj1" fmla="val -6416"/>
              <a:gd name="adj2" fmla="val 4283529"/>
              <a:gd name="adj3" fmla="val 106416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5" name="134 Forma"/>
          <p:cNvCxnSpPr>
            <a:stCxn id="66" idx="1"/>
            <a:endCxn id="73" idx="3"/>
          </p:cNvCxnSpPr>
          <p:nvPr/>
        </p:nvCxnSpPr>
        <p:spPr bwMode="auto">
          <a:xfrm rot="10800000" flipH="1">
            <a:off x="4943740" y="2349273"/>
            <a:ext cx="3563054" cy="8415"/>
          </a:xfrm>
          <a:prstGeom prst="curvedConnector5">
            <a:avLst>
              <a:gd name="adj1" fmla="val -6416"/>
              <a:gd name="adj2" fmla="val 4283529"/>
              <a:gd name="adj3" fmla="val 106416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7" name="136 Forma"/>
          <p:cNvCxnSpPr>
            <a:stCxn id="78" idx="1"/>
            <a:endCxn id="81" idx="3"/>
          </p:cNvCxnSpPr>
          <p:nvPr/>
        </p:nvCxnSpPr>
        <p:spPr bwMode="auto">
          <a:xfrm rot="10800000" flipH="1">
            <a:off x="4943740" y="3258093"/>
            <a:ext cx="3563054" cy="8415"/>
          </a:xfrm>
          <a:prstGeom prst="curvedConnector5">
            <a:avLst>
              <a:gd name="adj1" fmla="val -6416"/>
              <a:gd name="adj2" fmla="val 4283529"/>
              <a:gd name="adj3" fmla="val 106416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9" name="138 Forma"/>
          <p:cNvCxnSpPr>
            <a:stCxn id="105" idx="0"/>
            <a:endCxn id="78" idx="2"/>
          </p:cNvCxnSpPr>
          <p:nvPr/>
        </p:nvCxnSpPr>
        <p:spPr bwMode="auto">
          <a:xfrm rot="16200000" flipH="1">
            <a:off x="4044172" y="2362367"/>
            <a:ext cx="2054238" cy="930"/>
          </a:xfrm>
          <a:prstGeom prst="curvedConnector5">
            <a:avLst>
              <a:gd name="adj1" fmla="val -11128"/>
              <a:gd name="adj2" fmla="val 38445806"/>
              <a:gd name="adj3" fmla="val 111128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1" name="140 Forma"/>
          <p:cNvCxnSpPr>
            <a:stCxn id="61" idx="0"/>
            <a:endCxn id="79" idx="2"/>
          </p:cNvCxnSpPr>
          <p:nvPr/>
        </p:nvCxnSpPr>
        <p:spPr bwMode="auto">
          <a:xfrm rot="16200000" flipH="1">
            <a:off x="5122222" y="2360672"/>
            <a:ext cx="2054238" cy="930"/>
          </a:xfrm>
          <a:prstGeom prst="curvedConnector5">
            <a:avLst>
              <a:gd name="adj1" fmla="val -11128"/>
              <a:gd name="adj2" fmla="val 38445806"/>
              <a:gd name="adj3" fmla="val 111128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3" name="142 Forma"/>
          <p:cNvCxnSpPr>
            <a:stCxn id="62" idx="0"/>
            <a:endCxn id="80" idx="2"/>
          </p:cNvCxnSpPr>
          <p:nvPr/>
        </p:nvCxnSpPr>
        <p:spPr bwMode="auto">
          <a:xfrm rot="16200000" flipH="1">
            <a:off x="6239516" y="2364237"/>
            <a:ext cx="2054238" cy="930"/>
          </a:xfrm>
          <a:prstGeom prst="curvedConnector5">
            <a:avLst>
              <a:gd name="adj1" fmla="val -11128"/>
              <a:gd name="adj2" fmla="val 38445806"/>
              <a:gd name="adj3" fmla="val 111128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5" name="144 Forma"/>
          <p:cNvCxnSpPr>
            <a:stCxn id="63" idx="0"/>
            <a:endCxn id="81" idx="2"/>
          </p:cNvCxnSpPr>
          <p:nvPr/>
        </p:nvCxnSpPr>
        <p:spPr bwMode="auto">
          <a:xfrm rot="16200000" flipH="1">
            <a:off x="7351194" y="2353952"/>
            <a:ext cx="2054238" cy="930"/>
          </a:xfrm>
          <a:prstGeom prst="curvedConnector5">
            <a:avLst>
              <a:gd name="adj1" fmla="val -11128"/>
              <a:gd name="adj2" fmla="val 38445806"/>
              <a:gd name="adj3" fmla="val 111128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6" name="145 CuadroTexto"/>
          <p:cNvSpPr txBox="1"/>
          <p:nvPr/>
        </p:nvSpPr>
        <p:spPr>
          <a:xfrm>
            <a:off x="1094046" y="4232423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Simula.sgm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1295399" y="4657725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Traffic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Pattern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Message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Size</a:t>
            </a:r>
            <a:endParaRPr lang="es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Cycles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7" name="156 Grupo"/>
          <p:cNvGrpSpPr/>
          <p:nvPr/>
        </p:nvGrpSpPr>
        <p:grpSpPr>
          <a:xfrm>
            <a:off x="4502484" y="1574528"/>
            <a:ext cx="443589" cy="414693"/>
            <a:chOff x="4502484" y="1574528"/>
            <a:chExt cx="443589" cy="414693"/>
          </a:xfrm>
        </p:grpSpPr>
        <p:sp>
          <p:nvSpPr>
            <p:cNvPr id="148" name="147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56" name="155 Conector recto de flecha"/>
            <p:cNvCxnSpPr>
              <a:stCxn id="148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58" name="157 Grupo"/>
          <p:cNvGrpSpPr/>
          <p:nvPr/>
        </p:nvGrpSpPr>
        <p:grpSpPr>
          <a:xfrm>
            <a:off x="5580368" y="1577299"/>
            <a:ext cx="443589" cy="414693"/>
            <a:chOff x="4502484" y="1574528"/>
            <a:chExt cx="443589" cy="414693"/>
          </a:xfrm>
        </p:grpSpPr>
        <p:sp>
          <p:nvSpPr>
            <p:cNvPr id="159" name="158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60" name="159 Conector recto de flecha"/>
            <p:cNvCxnSpPr>
              <a:stCxn id="159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61" name="160 Grupo"/>
          <p:cNvGrpSpPr/>
          <p:nvPr/>
        </p:nvGrpSpPr>
        <p:grpSpPr>
          <a:xfrm>
            <a:off x="6705357" y="1566215"/>
            <a:ext cx="443589" cy="414693"/>
            <a:chOff x="4502484" y="1574528"/>
            <a:chExt cx="443589" cy="414693"/>
          </a:xfrm>
        </p:grpSpPr>
        <p:sp>
          <p:nvSpPr>
            <p:cNvPr id="162" name="161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63" name="162 Conector recto de flecha"/>
            <p:cNvCxnSpPr>
              <a:stCxn id="162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64" name="163 Grupo"/>
          <p:cNvGrpSpPr/>
          <p:nvPr/>
        </p:nvGrpSpPr>
        <p:grpSpPr>
          <a:xfrm>
            <a:off x="7813721" y="1566216"/>
            <a:ext cx="443589" cy="414693"/>
            <a:chOff x="4502484" y="1574528"/>
            <a:chExt cx="443589" cy="414693"/>
          </a:xfrm>
        </p:grpSpPr>
        <p:sp>
          <p:nvSpPr>
            <p:cNvPr id="165" name="164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66" name="165 Conector recto de flecha"/>
            <p:cNvCxnSpPr>
              <a:stCxn id="165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67" name="166 Grupo"/>
          <p:cNvGrpSpPr/>
          <p:nvPr/>
        </p:nvGrpSpPr>
        <p:grpSpPr>
          <a:xfrm>
            <a:off x="4505255" y="2475073"/>
            <a:ext cx="443589" cy="414693"/>
            <a:chOff x="4502484" y="1574528"/>
            <a:chExt cx="443589" cy="414693"/>
          </a:xfrm>
        </p:grpSpPr>
        <p:sp>
          <p:nvSpPr>
            <p:cNvPr id="168" name="167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69" name="168 Conector recto de flecha"/>
            <p:cNvCxnSpPr>
              <a:stCxn id="168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70" name="169 Grupo"/>
          <p:cNvGrpSpPr/>
          <p:nvPr/>
        </p:nvGrpSpPr>
        <p:grpSpPr>
          <a:xfrm>
            <a:off x="5574826" y="2469532"/>
            <a:ext cx="443589" cy="414693"/>
            <a:chOff x="4502484" y="1574528"/>
            <a:chExt cx="443589" cy="414693"/>
          </a:xfrm>
        </p:grpSpPr>
        <p:sp>
          <p:nvSpPr>
            <p:cNvPr id="171" name="170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72" name="171 Conector recto de flecha"/>
            <p:cNvCxnSpPr>
              <a:stCxn id="171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73" name="172 Grupo"/>
          <p:cNvGrpSpPr/>
          <p:nvPr/>
        </p:nvGrpSpPr>
        <p:grpSpPr>
          <a:xfrm>
            <a:off x="6699815" y="2475074"/>
            <a:ext cx="443589" cy="414693"/>
            <a:chOff x="4502484" y="1574528"/>
            <a:chExt cx="443589" cy="414693"/>
          </a:xfrm>
        </p:grpSpPr>
        <p:sp>
          <p:nvSpPr>
            <p:cNvPr id="174" name="173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75" name="174 Conector recto de flecha"/>
            <p:cNvCxnSpPr>
              <a:stCxn id="174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76" name="175 Grupo"/>
          <p:cNvGrpSpPr/>
          <p:nvPr/>
        </p:nvGrpSpPr>
        <p:grpSpPr>
          <a:xfrm>
            <a:off x="7819262" y="2458448"/>
            <a:ext cx="443589" cy="414693"/>
            <a:chOff x="4502484" y="1574528"/>
            <a:chExt cx="443589" cy="414693"/>
          </a:xfrm>
        </p:grpSpPr>
        <p:sp>
          <p:nvSpPr>
            <p:cNvPr id="177" name="176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78" name="177 Conector recto de flecha"/>
            <p:cNvCxnSpPr>
              <a:stCxn id="177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79" name="178 Grupo"/>
          <p:cNvGrpSpPr/>
          <p:nvPr/>
        </p:nvGrpSpPr>
        <p:grpSpPr>
          <a:xfrm>
            <a:off x="4499713" y="3383931"/>
            <a:ext cx="443589" cy="414693"/>
            <a:chOff x="4502484" y="1574528"/>
            <a:chExt cx="443589" cy="414693"/>
          </a:xfrm>
        </p:grpSpPr>
        <p:sp>
          <p:nvSpPr>
            <p:cNvPr id="180" name="179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81" name="180 Conector recto de flecha"/>
            <p:cNvCxnSpPr>
              <a:stCxn id="180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82" name="181 Grupo"/>
          <p:cNvGrpSpPr/>
          <p:nvPr/>
        </p:nvGrpSpPr>
        <p:grpSpPr>
          <a:xfrm>
            <a:off x="5591451" y="3378390"/>
            <a:ext cx="443589" cy="414693"/>
            <a:chOff x="4502484" y="1574528"/>
            <a:chExt cx="443589" cy="414693"/>
          </a:xfrm>
        </p:grpSpPr>
        <p:sp>
          <p:nvSpPr>
            <p:cNvPr id="183" name="182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84" name="183 Conector recto de flecha"/>
            <p:cNvCxnSpPr>
              <a:stCxn id="183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85" name="184 Grupo"/>
          <p:cNvGrpSpPr/>
          <p:nvPr/>
        </p:nvGrpSpPr>
        <p:grpSpPr>
          <a:xfrm>
            <a:off x="6699815" y="3389474"/>
            <a:ext cx="443589" cy="414693"/>
            <a:chOff x="4502484" y="1574528"/>
            <a:chExt cx="443589" cy="414693"/>
          </a:xfrm>
        </p:grpSpPr>
        <p:sp>
          <p:nvSpPr>
            <p:cNvPr id="186" name="185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87" name="186 Conector recto de flecha"/>
            <p:cNvCxnSpPr>
              <a:stCxn id="186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88" name="187 Grupo"/>
          <p:cNvGrpSpPr/>
          <p:nvPr/>
        </p:nvGrpSpPr>
        <p:grpSpPr>
          <a:xfrm>
            <a:off x="7813720" y="3378389"/>
            <a:ext cx="443589" cy="414693"/>
            <a:chOff x="4502484" y="1574528"/>
            <a:chExt cx="443589" cy="414693"/>
          </a:xfrm>
        </p:grpSpPr>
        <p:sp>
          <p:nvSpPr>
            <p:cNvPr id="189" name="188 Elipse"/>
            <p:cNvSpPr/>
            <p:nvPr/>
          </p:nvSpPr>
          <p:spPr bwMode="auto">
            <a:xfrm>
              <a:off x="4502484" y="1673726"/>
              <a:ext cx="315495" cy="3154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189 Conector recto de flecha"/>
            <p:cNvCxnSpPr>
              <a:stCxn id="189" idx="7"/>
            </p:cNvCxnSpPr>
            <p:nvPr/>
          </p:nvCxnSpPr>
          <p:spPr bwMode="auto">
            <a:xfrm flipV="1">
              <a:off x="4771776" y="1574528"/>
              <a:ext cx="174297" cy="1454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191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(Running)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84521" y="1130373"/>
            <a:ext cx="74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No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need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re-compile 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1295398" y="1641400"/>
            <a:ext cx="641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Only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need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add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new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configutations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at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sgml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files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Each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configuration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identified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by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tag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at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Simula.sgm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Option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–s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 at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command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line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choose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specific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configuration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4" name="83 CuadroTexto"/>
          <p:cNvSpPr txBox="1"/>
          <p:nvPr/>
        </p:nvSpPr>
        <p:spPr>
          <a:xfrm>
            <a:off x="1082546" y="3064023"/>
            <a:ext cx="74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Different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Execution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Modes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1293423" y="3575050"/>
            <a:ext cx="641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Run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your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XXX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Cycles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Run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your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until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YYY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Messages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reach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their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destination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1080571" y="4593923"/>
            <a:ext cx="74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Command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Line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Options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1291448" y="5104950"/>
            <a:ext cx="641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Many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sgml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parameters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can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overwritten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through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command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line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options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Example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Useful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scripting.</a:t>
            </a:r>
          </a:p>
        </p:txBody>
      </p:sp>
      <p:sp>
        <p:nvSpPr>
          <p:cNvPr id="90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Simulator Description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Out-of-the-Box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Utilization Examples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Support &amp; Collaboration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851349"/>
            <a:ext cx="5449614" cy="57439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Evolution of SICOSYS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Object-oriented Design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Different levels of detail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Support for parallel execution</a:t>
            </a:r>
            <a:endParaRPr lang="en-US" sz="3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Main Features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435682" y="2419105"/>
            <a:ext cx="44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Implemented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in C++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100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classes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/ 50,000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lines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code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High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portability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(C++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standard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compiler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33350" y="5838825"/>
            <a:ext cx="901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[REF] </a:t>
            </a:r>
            <a:r>
              <a:rPr lang="es-ES" sz="1400" dirty="0" err="1" smtClean="0"/>
              <a:t>V.Puente</a:t>
            </a:r>
            <a:r>
              <a:rPr lang="es-ES" sz="1400" dirty="0" smtClean="0"/>
              <a:t>, J.A. Gregorio, R. </a:t>
            </a:r>
            <a:r>
              <a:rPr lang="es-ES" sz="1400" dirty="0" err="1" smtClean="0"/>
              <a:t>Beivide</a:t>
            </a:r>
            <a:r>
              <a:rPr lang="es-ES" sz="1400" dirty="0" smtClean="0"/>
              <a:t>, SICOSYS: </a:t>
            </a:r>
            <a:r>
              <a:rPr lang="es-ES" sz="1400" dirty="0" err="1" smtClean="0"/>
              <a:t>an</a:t>
            </a:r>
            <a:r>
              <a:rPr lang="es-ES" sz="1400" dirty="0" smtClean="0"/>
              <a:t> </a:t>
            </a:r>
            <a:r>
              <a:rPr lang="es-ES" sz="1400" dirty="0" err="1" smtClean="0"/>
              <a:t>integrated</a:t>
            </a:r>
            <a:r>
              <a:rPr lang="es-ES" sz="1400" dirty="0" smtClean="0"/>
              <a:t> </a:t>
            </a:r>
            <a:r>
              <a:rPr lang="es-ES" sz="1400" dirty="0" err="1" smtClean="0"/>
              <a:t>framework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studying</a:t>
            </a:r>
            <a:r>
              <a:rPr lang="es-ES" sz="1400" dirty="0" smtClean="0"/>
              <a:t> </a:t>
            </a:r>
            <a:r>
              <a:rPr lang="es-ES" sz="1400" dirty="0" err="1" smtClean="0"/>
              <a:t>interconnection</a:t>
            </a:r>
            <a:r>
              <a:rPr lang="es-ES" sz="1400" dirty="0" smtClean="0"/>
              <a:t> </a:t>
            </a:r>
            <a:r>
              <a:rPr lang="es-ES" sz="1400" dirty="0" err="1" smtClean="0"/>
              <a:t>network</a:t>
            </a:r>
            <a:r>
              <a:rPr lang="es-ES" sz="1400" dirty="0" smtClean="0"/>
              <a:t> performance in </a:t>
            </a:r>
            <a:r>
              <a:rPr lang="es-ES" sz="1400" dirty="0" err="1" smtClean="0"/>
              <a:t>multiprocessor</a:t>
            </a:r>
            <a:r>
              <a:rPr lang="es-ES" sz="1400" dirty="0" smtClean="0"/>
              <a:t> </a:t>
            </a:r>
            <a:r>
              <a:rPr lang="es-ES" sz="1400" dirty="0" err="1" smtClean="0"/>
              <a:t>systems</a:t>
            </a:r>
            <a:r>
              <a:rPr lang="es-ES" sz="1400" dirty="0" smtClean="0"/>
              <a:t>. IEEE </a:t>
            </a:r>
            <a:r>
              <a:rPr lang="es-ES" sz="1400" dirty="0" err="1" smtClean="0"/>
              <a:t>Comput</a:t>
            </a:r>
            <a:r>
              <a:rPr lang="es-ES" sz="1400" dirty="0" smtClean="0"/>
              <a:t>. </a:t>
            </a:r>
            <a:r>
              <a:rPr lang="es-ES" sz="1400" dirty="0" err="1" smtClean="0"/>
              <a:t>Soc</a:t>
            </a:r>
            <a:r>
              <a:rPr lang="es-ES" sz="1400" dirty="0" smtClean="0"/>
              <a:t>, 2000.</a:t>
            </a:r>
            <a:endParaRPr lang="es-ES" sz="1400" dirty="0"/>
          </a:p>
        </p:txBody>
      </p:sp>
      <p:sp>
        <p:nvSpPr>
          <p:cNvPr id="2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53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851349"/>
            <a:ext cx="5449614" cy="57439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Evolution of SICOSYS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Object-oriented Design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/>
              <a:t>Different levels of detail</a:t>
            </a:r>
          </a:p>
          <a:p>
            <a:pPr>
              <a:lnSpc>
                <a:spcPct val="260000"/>
              </a:lnSpc>
            </a:pP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</a:rPr>
              <a:t>Support for parallel execution</a:t>
            </a:r>
            <a:endParaRPr lang="en-US" sz="3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Main Features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944116" y="2596671"/>
            <a:ext cx="2773053" cy="2913474"/>
            <a:chOff x="251" y="1345"/>
            <a:chExt cx="2508" cy="2635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322" y="2401"/>
              <a:ext cx="576" cy="583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8778596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8" name="Group 7"/>
            <p:cNvGrpSpPr>
              <a:grpSpLocks/>
            </p:cNvGrpSpPr>
            <p:nvPr/>
          </p:nvGrpSpPr>
          <p:grpSpPr bwMode="auto">
            <a:xfrm rot="-2607111">
              <a:off x="939" y="2027"/>
              <a:ext cx="92" cy="208"/>
              <a:chOff x="572" y="1296"/>
              <a:chExt cx="92" cy="208"/>
            </a:xfrm>
          </p:grpSpPr>
          <p:sp>
            <p:nvSpPr>
              <p:cNvPr id="187" name="Rectangle 8"/>
              <p:cNvSpPr>
                <a:spLocks noChangeArrowheads="1"/>
              </p:cNvSpPr>
              <p:nvPr/>
            </p:nvSpPr>
            <p:spPr bwMode="auto">
              <a:xfrm>
                <a:off x="572" y="1296"/>
                <a:ext cx="92" cy="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88" name="Rectangle 9"/>
              <p:cNvSpPr>
                <a:spLocks noChangeArrowheads="1"/>
              </p:cNvSpPr>
              <p:nvPr/>
            </p:nvSpPr>
            <p:spPr bwMode="auto">
              <a:xfrm>
                <a:off x="572" y="1348"/>
                <a:ext cx="92" cy="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89" name="Rectangle 10"/>
              <p:cNvSpPr>
                <a:spLocks noChangeArrowheads="1"/>
              </p:cNvSpPr>
              <p:nvPr/>
            </p:nvSpPr>
            <p:spPr bwMode="auto">
              <a:xfrm>
                <a:off x="572" y="1400"/>
                <a:ext cx="92" cy="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0" name="Rectangle 11"/>
              <p:cNvSpPr>
                <a:spLocks noChangeArrowheads="1"/>
              </p:cNvSpPr>
              <p:nvPr/>
            </p:nvSpPr>
            <p:spPr bwMode="auto">
              <a:xfrm>
                <a:off x="572" y="1452"/>
                <a:ext cx="92" cy="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29" name="AutoShape 12"/>
            <p:cNvCxnSpPr>
              <a:cxnSpLocks noChangeShapeType="1"/>
            </p:cNvCxnSpPr>
            <p:nvPr/>
          </p:nvCxnSpPr>
          <p:spPr bwMode="auto">
            <a:xfrm flipV="1">
              <a:off x="1132" y="2521"/>
              <a:ext cx="19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13"/>
            <p:cNvCxnSpPr>
              <a:cxnSpLocks noChangeShapeType="1"/>
            </p:cNvCxnSpPr>
            <p:nvPr/>
          </p:nvCxnSpPr>
          <p:spPr bwMode="auto">
            <a:xfrm flipH="1" flipV="1">
              <a:off x="1898" y="2864"/>
              <a:ext cx="20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14"/>
            <p:cNvCxnSpPr>
              <a:cxnSpLocks noChangeShapeType="1"/>
            </p:cNvCxnSpPr>
            <p:nvPr/>
          </p:nvCxnSpPr>
          <p:spPr bwMode="auto">
            <a:xfrm>
              <a:off x="1778" y="2235"/>
              <a:ext cx="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15"/>
            <p:cNvCxnSpPr>
              <a:cxnSpLocks noChangeShapeType="1"/>
            </p:cNvCxnSpPr>
            <p:nvPr/>
          </p:nvCxnSpPr>
          <p:spPr bwMode="auto">
            <a:xfrm flipV="1">
              <a:off x="1442" y="2985"/>
              <a:ext cx="0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1898" y="2492"/>
              <a:ext cx="85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801" y="2985"/>
              <a:ext cx="0" cy="8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436" y="2880"/>
              <a:ext cx="8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V="1">
              <a:off x="1431" y="1532"/>
              <a:ext cx="0" cy="8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2615" y="2864"/>
              <a:ext cx="1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1775" y="1532"/>
              <a:ext cx="0" cy="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436" y="2520"/>
              <a:ext cx="1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1448" y="3655"/>
              <a:ext cx="0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H="1">
              <a:off x="1205" y="2291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1205" y="2291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2021" y="2291"/>
              <a:ext cx="0" cy="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1205" y="3075"/>
              <a:ext cx="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2021" y="3143"/>
              <a:ext cx="290" cy="2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1898" y="3075"/>
              <a:ext cx="123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 flipV="1">
              <a:off x="1898" y="2933"/>
              <a:ext cx="204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2006" y="2849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1760" y="227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1190" y="250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1427" y="306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1059" y="2209"/>
              <a:ext cx="263" cy="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 flipV="1">
              <a:off x="921" y="1920"/>
              <a:ext cx="452" cy="4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1190" y="2348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548" y="1994"/>
              <a:ext cx="6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/>
                <a:t>Injector</a:t>
              </a:r>
            </a:p>
          </p:txBody>
        </p:sp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775" y="1779"/>
              <a:ext cx="8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/>
                <a:t>Consumer</a:t>
              </a: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2175" y="2590"/>
              <a:ext cx="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900"/>
                <a:t>Buffer</a:t>
              </a: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1417" y="2620"/>
              <a:ext cx="9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 dirty="0"/>
                <a:t>Crossbar</a:t>
              </a:r>
            </a:p>
          </p:txBody>
        </p:sp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1710" y="3143"/>
              <a:ext cx="90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900"/>
                <a:t>Rtg. &amp;</a:t>
              </a:r>
            </a:p>
            <a:p>
              <a:pPr>
                <a:spcBef>
                  <a:spcPct val="50000"/>
                </a:spcBef>
              </a:pPr>
              <a:r>
                <a:rPr lang="es-ES" sz="900"/>
                <a:t>Arb.</a:t>
              </a: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1535" y="1345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200"/>
                <a:t>N</a:t>
              </a: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auto">
            <a:xfrm>
              <a:off x="1557" y="3807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200"/>
                <a:t>S</a:t>
              </a:r>
            </a:p>
          </p:txBody>
        </p:sp>
        <p:sp>
          <p:nvSpPr>
            <p:cNvPr id="62" name="Text Box 45"/>
            <p:cNvSpPr txBox="1">
              <a:spLocks noChangeArrowheads="1"/>
            </p:cNvSpPr>
            <p:nvPr/>
          </p:nvSpPr>
          <p:spPr bwMode="auto">
            <a:xfrm>
              <a:off x="251" y="2617"/>
              <a:ext cx="3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200"/>
                <a:t>W</a:t>
              </a:r>
            </a:p>
          </p:txBody>
        </p:sp>
        <p:grpSp>
          <p:nvGrpSpPr>
            <p:cNvPr id="63" name="Group 46"/>
            <p:cNvGrpSpPr>
              <a:grpSpLocks/>
            </p:cNvGrpSpPr>
            <p:nvPr/>
          </p:nvGrpSpPr>
          <p:grpSpPr bwMode="auto">
            <a:xfrm>
              <a:off x="2106" y="2586"/>
              <a:ext cx="513" cy="526"/>
              <a:chOff x="3631" y="2595"/>
              <a:chExt cx="513" cy="526"/>
            </a:xfrm>
          </p:grpSpPr>
          <p:grpSp>
            <p:nvGrpSpPr>
              <p:cNvPr id="157" name="Group 47"/>
              <p:cNvGrpSpPr>
                <a:grpSpLocks/>
              </p:cNvGrpSpPr>
              <p:nvPr/>
            </p:nvGrpSpPr>
            <p:grpSpPr bwMode="auto">
              <a:xfrm rot="16200000">
                <a:off x="3846" y="2830"/>
                <a:ext cx="92" cy="208"/>
                <a:chOff x="572" y="1296"/>
                <a:chExt cx="92" cy="208"/>
              </a:xfrm>
            </p:grpSpPr>
            <p:sp>
              <p:nvSpPr>
                <p:cNvPr id="183" name="Rectangle 48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4" name="Rectangle 49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5" name="Rectangle 50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6" name="Rectangle 51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58" name="Group 52"/>
              <p:cNvGrpSpPr>
                <a:grpSpLocks/>
              </p:cNvGrpSpPr>
              <p:nvPr/>
            </p:nvGrpSpPr>
            <p:grpSpPr bwMode="auto">
              <a:xfrm rot="16200000">
                <a:off x="3846" y="2687"/>
                <a:ext cx="92" cy="208"/>
                <a:chOff x="572" y="1296"/>
                <a:chExt cx="92" cy="208"/>
              </a:xfrm>
            </p:grpSpPr>
            <p:sp>
              <p:nvSpPr>
                <p:cNvPr id="179" name="Rectangle 53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1" name="Rectangle 55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2" name="Rectangle 56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59" name="AutoShape 57"/>
              <p:cNvSpPr>
                <a:spLocks noChangeArrowheads="1"/>
              </p:cNvSpPr>
              <p:nvPr/>
            </p:nvSpPr>
            <p:spPr bwMode="auto">
              <a:xfrm rot="16200000" flipV="1">
                <a:off x="340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0" name="AutoShape 58"/>
              <p:cNvSpPr>
                <a:spLocks noChangeArrowheads="1"/>
              </p:cNvSpPr>
              <p:nvPr/>
            </p:nvSpPr>
            <p:spPr bwMode="auto">
              <a:xfrm rot="5400000" flipV="1">
                <a:off x="384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1" name="Line 59"/>
              <p:cNvSpPr>
                <a:spLocks noChangeShapeType="1"/>
              </p:cNvSpPr>
              <p:nvPr/>
            </p:nvSpPr>
            <p:spPr bwMode="auto">
              <a:xfrm>
                <a:off x="3996" y="279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2" name="Line 60"/>
              <p:cNvSpPr>
                <a:spLocks noChangeShapeType="1"/>
              </p:cNvSpPr>
              <p:nvPr/>
            </p:nvSpPr>
            <p:spPr bwMode="auto">
              <a:xfrm>
                <a:off x="3996" y="2934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Line 61"/>
              <p:cNvSpPr>
                <a:spLocks noChangeShapeType="1"/>
              </p:cNvSpPr>
              <p:nvPr/>
            </p:nvSpPr>
            <p:spPr bwMode="auto">
              <a:xfrm flipH="1">
                <a:off x="3704" y="2934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" name="Line 62"/>
              <p:cNvSpPr>
                <a:spLocks noChangeShapeType="1"/>
              </p:cNvSpPr>
              <p:nvPr/>
            </p:nvSpPr>
            <p:spPr bwMode="auto">
              <a:xfrm flipH="1">
                <a:off x="3704" y="279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5" name="Group 63"/>
              <p:cNvGrpSpPr>
                <a:grpSpLocks/>
              </p:cNvGrpSpPr>
              <p:nvPr/>
            </p:nvGrpSpPr>
            <p:grpSpPr bwMode="auto">
              <a:xfrm rot="16200000">
                <a:off x="3846" y="2971"/>
                <a:ext cx="92" cy="208"/>
                <a:chOff x="572" y="1296"/>
                <a:chExt cx="92" cy="208"/>
              </a:xfrm>
            </p:grpSpPr>
            <p:sp>
              <p:nvSpPr>
                <p:cNvPr id="175" name="Rectangle 64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6" name="Rectangle 65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7" name="Rectangle 66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8" name="Rectangle 67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66" name="Line 68"/>
              <p:cNvSpPr>
                <a:spLocks noChangeShapeType="1"/>
              </p:cNvSpPr>
              <p:nvPr/>
            </p:nvSpPr>
            <p:spPr bwMode="auto">
              <a:xfrm>
                <a:off x="3996" y="3075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Line 69"/>
              <p:cNvSpPr>
                <a:spLocks noChangeShapeType="1"/>
              </p:cNvSpPr>
              <p:nvPr/>
            </p:nvSpPr>
            <p:spPr bwMode="auto">
              <a:xfrm flipH="1">
                <a:off x="3704" y="3075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8" name="Group 70"/>
              <p:cNvGrpSpPr>
                <a:grpSpLocks/>
              </p:cNvGrpSpPr>
              <p:nvPr/>
            </p:nvGrpSpPr>
            <p:grpSpPr bwMode="auto">
              <a:xfrm rot="16200000">
                <a:off x="3846" y="2537"/>
                <a:ext cx="92" cy="208"/>
                <a:chOff x="572" y="1296"/>
                <a:chExt cx="92" cy="208"/>
              </a:xfrm>
            </p:grpSpPr>
            <p:sp>
              <p:nvSpPr>
                <p:cNvPr id="171" name="Rectangle 71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2" name="Rectangle 72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3" name="Rectangle 73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4" name="Rectangle 74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69" name="Line 75"/>
              <p:cNvSpPr>
                <a:spLocks noChangeShapeType="1"/>
              </p:cNvSpPr>
              <p:nvPr/>
            </p:nvSpPr>
            <p:spPr bwMode="auto">
              <a:xfrm>
                <a:off x="3996" y="264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" name="Line 76"/>
              <p:cNvSpPr>
                <a:spLocks noChangeShapeType="1"/>
              </p:cNvSpPr>
              <p:nvPr/>
            </p:nvSpPr>
            <p:spPr bwMode="auto">
              <a:xfrm flipH="1">
                <a:off x="3704" y="264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4" name="Group 77"/>
            <p:cNvGrpSpPr>
              <a:grpSpLocks/>
            </p:cNvGrpSpPr>
            <p:nvPr/>
          </p:nvGrpSpPr>
          <p:grpSpPr bwMode="auto">
            <a:xfrm>
              <a:off x="619" y="2242"/>
              <a:ext cx="513" cy="526"/>
              <a:chOff x="3631" y="2595"/>
              <a:chExt cx="513" cy="526"/>
            </a:xfrm>
          </p:grpSpPr>
          <p:grpSp>
            <p:nvGrpSpPr>
              <p:cNvPr id="127" name="Group 78"/>
              <p:cNvGrpSpPr>
                <a:grpSpLocks/>
              </p:cNvGrpSpPr>
              <p:nvPr/>
            </p:nvGrpSpPr>
            <p:grpSpPr bwMode="auto">
              <a:xfrm rot="16200000">
                <a:off x="3846" y="2830"/>
                <a:ext cx="92" cy="208"/>
                <a:chOff x="572" y="1296"/>
                <a:chExt cx="92" cy="208"/>
              </a:xfrm>
            </p:grpSpPr>
            <p:sp>
              <p:nvSpPr>
                <p:cNvPr id="153" name="Rectangle 79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4" name="Rectangle 80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5" name="Rectangle 81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6" name="Rectangle 82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28" name="Group 83"/>
              <p:cNvGrpSpPr>
                <a:grpSpLocks/>
              </p:cNvGrpSpPr>
              <p:nvPr/>
            </p:nvGrpSpPr>
            <p:grpSpPr bwMode="auto">
              <a:xfrm rot="16200000">
                <a:off x="3846" y="2687"/>
                <a:ext cx="92" cy="208"/>
                <a:chOff x="572" y="1296"/>
                <a:chExt cx="92" cy="208"/>
              </a:xfrm>
            </p:grpSpPr>
            <p:sp>
              <p:nvSpPr>
                <p:cNvPr id="149" name="Rectangle 84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0" name="Rectangle 85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1" name="Rectangle 86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2" name="Rectangle 87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29" name="AutoShape 88"/>
              <p:cNvSpPr>
                <a:spLocks noChangeArrowheads="1"/>
              </p:cNvSpPr>
              <p:nvPr/>
            </p:nvSpPr>
            <p:spPr bwMode="auto">
              <a:xfrm rot="16200000" flipV="1">
                <a:off x="340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0" name="AutoShape 89"/>
              <p:cNvSpPr>
                <a:spLocks noChangeArrowheads="1"/>
              </p:cNvSpPr>
              <p:nvPr/>
            </p:nvSpPr>
            <p:spPr bwMode="auto">
              <a:xfrm rot="5400000" flipV="1">
                <a:off x="384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/>
            </p:nvSpPr>
            <p:spPr bwMode="auto">
              <a:xfrm>
                <a:off x="3996" y="279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/>
            </p:nvSpPr>
            <p:spPr bwMode="auto">
              <a:xfrm>
                <a:off x="3996" y="2934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/>
            </p:nvSpPr>
            <p:spPr bwMode="auto">
              <a:xfrm flipH="1">
                <a:off x="3704" y="2934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/>
            </p:nvSpPr>
            <p:spPr bwMode="auto">
              <a:xfrm flipH="1">
                <a:off x="3704" y="279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5" name="Group 94"/>
              <p:cNvGrpSpPr>
                <a:grpSpLocks/>
              </p:cNvGrpSpPr>
              <p:nvPr/>
            </p:nvGrpSpPr>
            <p:grpSpPr bwMode="auto">
              <a:xfrm rot="16200000">
                <a:off x="3846" y="2971"/>
                <a:ext cx="92" cy="208"/>
                <a:chOff x="572" y="1296"/>
                <a:chExt cx="92" cy="208"/>
              </a:xfrm>
            </p:grpSpPr>
            <p:sp>
              <p:nvSpPr>
                <p:cNvPr id="145" name="Rectangle 95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6" name="Rectangle 96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7" name="Rectangle 97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8" name="Rectangle 98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36" name="Line 99"/>
              <p:cNvSpPr>
                <a:spLocks noChangeShapeType="1"/>
              </p:cNvSpPr>
              <p:nvPr/>
            </p:nvSpPr>
            <p:spPr bwMode="auto">
              <a:xfrm>
                <a:off x="3996" y="3075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Line 100"/>
              <p:cNvSpPr>
                <a:spLocks noChangeShapeType="1"/>
              </p:cNvSpPr>
              <p:nvPr/>
            </p:nvSpPr>
            <p:spPr bwMode="auto">
              <a:xfrm flipH="1">
                <a:off x="3704" y="3075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" name="Group 101"/>
              <p:cNvGrpSpPr>
                <a:grpSpLocks/>
              </p:cNvGrpSpPr>
              <p:nvPr/>
            </p:nvGrpSpPr>
            <p:grpSpPr bwMode="auto">
              <a:xfrm rot="16200000">
                <a:off x="3846" y="2537"/>
                <a:ext cx="92" cy="208"/>
                <a:chOff x="572" y="1296"/>
                <a:chExt cx="92" cy="208"/>
              </a:xfrm>
            </p:grpSpPr>
            <p:sp>
              <p:nvSpPr>
                <p:cNvPr id="1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2" name="Rectangle 103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3" name="Rectangle 104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39" name="Line 106"/>
              <p:cNvSpPr>
                <a:spLocks noChangeShapeType="1"/>
              </p:cNvSpPr>
              <p:nvPr/>
            </p:nvSpPr>
            <p:spPr bwMode="auto">
              <a:xfrm>
                <a:off x="3996" y="264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Line 107"/>
              <p:cNvSpPr>
                <a:spLocks noChangeShapeType="1"/>
              </p:cNvSpPr>
              <p:nvPr/>
            </p:nvSpPr>
            <p:spPr bwMode="auto">
              <a:xfrm flipH="1">
                <a:off x="3704" y="264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5" name="Group 108"/>
            <p:cNvGrpSpPr>
              <a:grpSpLocks/>
            </p:cNvGrpSpPr>
            <p:nvPr/>
          </p:nvGrpSpPr>
          <p:grpSpPr bwMode="auto">
            <a:xfrm rot="16200000">
              <a:off x="1184" y="3147"/>
              <a:ext cx="513" cy="526"/>
              <a:chOff x="3631" y="2595"/>
              <a:chExt cx="513" cy="526"/>
            </a:xfrm>
          </p:grpSpPr>
          <p:grpSp>
            <p:nvGrpSpPr>
              <p:cNvPr id="97" name="Group 109"/>
              <p:cNvGrpSpPr>
                <a:grpSpLocks/>
              </p:cNvGrpSpPr>
              <p:nvPr/>
            </p:nvGrpSpPr>
            <p:grpSpPr bwMode="auto">
              <a:xfrm rot="16200000">
                <a:off x="3846" y="2830"/>
                <a:ext cx="92" cy="208"/>
                <a:chOff x="572" y="1296"/>
                <a:chExt cx="92" cy="208"/>
              </a:xfrm>
            </p:grpSpPr>
            <p:sp>
              <p:nvSpPr>
                <p:cNvPr id="123" name="Rectangle 110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4" name="Rectangle 111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5" name="Rectangle 112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6" name="Rectangle 113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8" name="Group 114"/>
              <p:cNvGrpSpPr>
                <a:grpSpLocks/>
              </p:cNvGrpSpPr>
              <p:nvPr/>
            </p:nvGrpSpPr>
            <p:grpSpPr bwMode="auto">
              <a:xfrm rot="16200000">
                <a:off x="3846" y="2687"/>
                <a:ext cx="92" cy="208"/>
                <a:chOff x="572" y="1296"/>
                <a:chExt cx="92" cy="208"/>
              </a:xfrm>
            </p:grpSpPr>
            <p:sp>
              <p:nvSpPr>
                <p:cNvPr id="1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" name="Rectangle 116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1" name="Rectangle 117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99" name="AutoShape 119"/>
              <p:cNvSpPr>
                <a:spLocks noChangeArrowheads="1"/>
              </p:cNvSpPr>
              <p:nvPr/>
            </p:nvSpPr>
            <p:spPr bwMode="auto">
              <a:xfrm rot="16200000" flipV="1">
                <a:off x="340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0" name="AutoShape 120"/>
              <p:cNvSpPr>
                <a:spLocks noChangeArrowheads="1"/>
              </p:cNvSpPr>
              <p:nvPr/>
            </p:nvSpPr>
            <p:spPr bwMode="auto">
              <a:xfrm rot="5400000" flipV="1">
                <a:off x="384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1" name="Line 121"/>
              <p:cNvSpPr>
                <a:spLocks noChangeShapeType="1"/>
              </p:cNvSpPr>
              <p:nvPr/>
            </p:nvSpPr>
            <p:spPr bwMode="auto">
              <a:xfrm>
                <a:off x="3996" y="279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" name="Line 122"/>
              <p:cNvSpPr>
                <a:spLocks noChangeShapeType="1"/>
              </p:cNvSpPr>
              <p:nvPr/>
            </p:nvSpPr>
            <p:spPr bwMode="auto">
              <a:xfrm>
                <a:off x="3996" y="2934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" name="Line 123"/>
              <p:cNvSpPr>
                <a:spLocks noChangeShapeType="1"/>
              </p:cNvSpPr>
              <p:nvPr/>
            </p:nvSpPr>
            <p:spPr bwMode="auto">
              <a:xfrm flipH="1">
                <a:off x="3704" y="2934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" name="Line 124"/>
              <p:cNvSpPr>
                <a:spLocks noChangeShapeType="1"/>
              </p:cNvSpPr>
              <p:nvPr/>
            </p:nvSpPr>
            <p:spPr bwMode="auto">
              <a:xfrm flipH="1">
                <a:off x="3704" y="279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05" name="Group 125"/>
              <p:cNvGrpSpPr>
                <a:grpSpLocks/>
              </p:cNvGrpSpPr>
              <p:nvPr/>
            </p:nvGrpSpPr>
            <p:grpSpPr bwMode="auto">
              <a:xfrm rot="16200000">
                <a:off x="3846" y="2971"/>
                <a:ext cx="92" cy="208"/>
                <a:chOff x="572" y="1296"/>
                <a:chExt cx="92" cy="208"/>
              </a:xfrm>
            </p:grpSpPr>
            <p:sp>
              <p:nvSpPr>
                <p:cNvPr id="1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8" name="Rectangle 129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06" name="Line 130"/>
              <p:cNvSpPr>
                <a:spLocks noChangeShapeType="1"/>
              </p:cNvSpPr>
              <p:nvPr/>
            </p:nvSpPr>
            <p:spPr bwMode="auto">
              <a:xfrm>
                <a:off x="3996" y="3075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flipH="1">
                <a:off x="3704" y="3075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08" name="Group 132"/>
              <p:cNvGrpSpPr>
                <a:grpSpLocks/>
              </p:cNvGrpSpPr>
              <p:nvPr/>
            </p:nvGrpSpPr>
            <p:grpSpPr bwMode="auto">
              <a:xfrm rot="16200000">
                <a:off x="3846" y="2537"/>
                <a:ext cx="92" cy="208"/>
                <a:chOff x="572" y="1296"/>
                <a:chExt cx="92" cy="208"/>
              </a:xfrm>
            </p:grpSpPr>
            <p:sp>
              <p:nvSpPr>
                <p:cNvPr id="111" name="Rectangle 133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2" name="Rectangle 134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3" name="Rectangle 135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4" name="Rectangle 136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09" name="Line 137"/>
              <p:cNvSpPr>
                <a:spLocks noChangeShapeType="1"/>
              </p:cNvSpPr>
              <p:nvPr/>
            </p:nvSpPr>
            <p:spPr bwMode="auto">
              <a:xfrm>
                <a:off x="3996" y="264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" name="Line 138"/>
              <p:cNvSpPr>
                <a:spLocks noChangeShapeType="1"/>
              </p:cNvSpPr>
              <p:nvPr/>
            </p:nvSpPr>
            <p:spPr bwMode="auto">
              <a:xfrm flipH="1">
                <a:off x="3704" y="264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6" name="Group 139"/>
            <p:cNvGrpSpPr>
              <a:grpSpLocks/>
            </p:cNvGrpSpPr>
            <p:nvPr/>
          </p:nvGrpSpPr>
          <p:grpSpPr bwMode="auto">
            <a:xfrm rot="16200000">
              <a:off x="1523" y="1716"/>
              <a:ext cx="513" cy="526"/>
              <a:chOff x="3631" y="2595"/>
              <a:chExt cx="513" cy="526"/>
            </a:xfrm>
          </p:grpSpPr>
          <p:grpSp>
            <p:nvGrpSpPr>
              <p:cNvPr id="67" name="Group 140"/>
              <p:cNvGrpSpPr>
                <a:grpSpLocks/>
              </p:cNvGrpSpPr>
              <p:nvPr/>
            </p:nvGrpSpPr>
            <p:grpSpPr bwMode="auto">
              <a:xfrm rot="16200000">
                <a:off x="3846" y="2830"/>
                <a:ext cx="92" cy="208"/>
                <a:chOff x="572" y="1296"/>
                <a:chExt cx="92" cy="208"/>
              </a:xfrm>
            </p:grpSpPr>
            <p:sp>
              <p:nvSpPr>
                <p:cNvPr id="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4" name="Rectangle 142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5" name="Rectangle 143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68" name="Group 145"/>
              <p:cNvGrpSpPr>
                <a:grpSpLocks/>
              </p:cNvGrpSpPr>
              <p:nvPr/>
            </p:nvGrpSpPr>
            <p:grpSpPr bwMode="auto">
              <a:xfrm rot="16200000">
                <a:off x="3846" y="2687"/>
                <a:ext cx="92" cy="208"/>
                <a:chOff x="572" y="1296"/>
                <a:chExt cx="92" cy="208"/>
              </a:xfrm>
            </p:grpSpPr>
            <p:sp>
              <p:nvSpPr>
                <p:cNvPr id="89" name="Rectangle 146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0" name="Rectangle 147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1" name="Rectangle 148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2" name="Rectangle 149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69" name="AutoShape 150"/>
              <p:cNvSpPr>
                <a:spLocks noChangeArrowheads="1"/>
              </p:cNvSpPr>
              <p:nvPr/>
            </p:nvSpPr>
            <p:spPr bwMode="auto">
              <a:xfrm rot="16200000" flipV="1">
                <a:off x="340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" name="AutoShape 151"/>
              <p:cNvSpPr>
                <a:spLocks noChangeArrowheads="1"/>
              </p:cNvSpPr>
              <p:nvPr/>
            </p:nvSpPr>
            <p:spPr bwMode="auto">
              <a:xfrm rot="5400000" flipV="1">
                <a:off x="3845" y="2821"/>
                <a:ext cx="525" cy="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" name="Line 152"/>
              <p:cNvSpPr>
                <a:spLocks noChangeShapeType="1"/>
              </p:cNvSpPr>
              <p:nvPr/>
            </p:nvSpPr>
            <p:spPr bwMode="auto">
              <a:xfrm>
                <a:off x="3996" y="279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" name="Line 153"/>
              <p:cNvSpPr>
                <a:spLocks noChangeShapeType="1"/>
              </p:cNvSpPr>
              <p:nvPr/>
            </p:nvSpPr>
            <p:spPr bwMode="auto">
              <a:xfrm>
                <a:off x="3996" y="2934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Line 154"/>
              <p:cNvSpPr>
                <a:spLocks noChangeShapeType="1"/>
              </p:cNvSpPr>
              <p:nvPr/>
            </p:nvSpPr>
            <p:spPr bwMode="auto">
              <a:xfrm flipH="1">
                <a:off x="3704" y="2934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Line 155"/>
              <p:cNvSpPr>
                <a:spLocks noChangeShapeType="1"/>
              </p:cNvSpPr>
              <p:nvPr/>
            </p:nvSpPr>
            <p:spPr bwMode="auto">
              <a:xfrm flipH="1">
                <a:off x="3704" y="279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75" name="Group 156"/>
              <p:cNvGrpSpPr>
                <a:grpSpLocks/>
              </p:cNvGrpSpPr>
              <p:nvPr/>
            </p:nvGrpSpPr>
            <p:grpSpPr bwMode="auto">
              <a:xfrm rot="16200000">
                <a:off x="3846" y="2971"/>
                <a:ext cx="92" cy="208"/>
                <a:chOff x="572" y="1296"/>
                <a:chExt cx="92" cy="208"/>
              </a:xfrm>
            </p:grpSpPr>
            <p:sp>
              <p:nvSpPr>
                <p:cNvPr id="85" name="Rectangle 157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6" name="Rectangle 158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7" name="Rectangle 159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8" name="Rectangle 160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76" name="Line 161"/>
              <p:cNvSpPr>
                <a:spLocks noChangeShapeType="1"/>
              </p:cNvSpPr>
              <p:nvPr/>
            </p:nvSpPr>
            <p:spPr bwMode="auto">
              <a:xfrm>
                <a:off x="3996" y="3075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" name="Line 162"/>
              <p:cNvSpPr>
                <a:spLocks noChangeShapeType="1"/>
              </p:cNvSpPr>
              <p:nvPr/>
            </p:nvSpPr>
            <p:spPr bwMode="auto">
              <a:xfrm flipH="1">
                <a:off x="3704" y="3075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78" name="Group 163"/>
              <p:cNvGrpSpPr>
                <a:grpSpLocks/>
              </p:cNvGrpSpPr>
              <p:nvPr/>
            </p:nvGrpSpPr>
            <p:grpSpPr bwMode="auto">
              <a:xfrm rot="16200000">
                <a:off x="3846" y="2537"/>
                <a:ext cx="92" cy="208"/>
                <a:chOff x="572" y="1296"/>
                <a:chExt cx="92" cy="208"/>
              </a:xfrm>
            </p:grpSpPr>
            <p:sp>
              <p:nvSpPr>
                <p:cNvPr id="81" name="Rectangle 164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" name="Rectangle 165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3" name="Rectangle 166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4" name="Rectangle 167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79" name="Line 168"/>
              <p:cNvSpPr>
                <a:spLocks noChangeShapeType="1"/>
              </p:cNvSpPr>
              <p:nvPr/>
            </p:nvSpPr>
            <p:spPr bwMode="auto">
              <a:xfrm>
                <a:off x="3996" y="2641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Line 169"/>
              <p:cNvSpPr>
                <a:spLocks noChangeShapeType="1"/>
              </p:cNvSpPr>
              <p:nvPr/>
            </p:nvSpPr>
            <p:spPr bwMode="auto">
              <a:xfrm flipH="1">
                <a:off x="3704" y="2641"/>
                <a:ext cx="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91" name="190 CuadroTexto"/>
          <p:cNvSpPr txBox="1"/>
          <p:nvPr/>
        </p:nvSpPr>
        <p:spPr>
          <a:xfrm>
            <a:off x="5973288" y="1258784"/>
            <a:ext cx="289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SIMPLE ROUTER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1-C++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class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description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(+)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Fast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(--)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Accuracy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" name="191 Rectángulo redondeado"/>
          <p:cNvSpPr/>
          <p:nvPr/>
        </p:nvSpPr>
        <p:spPr bwMode="auto">
          <a:xfrm>
            <a:off x="6327640" y="3006542"/>
            <a:ext cx="2240280" cy="2194560"/>
          </a:xfrm>
          <a:prstGeom prst="roundRect">
            <a:avLst>
              <a:gd name="adj" fmla="val 4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3" name="192 CuadroTexto"/>
          <p:cNvSpPr txBox="1"/>
          <p:nvPr/>
        </p:nvSpPr>
        <p:spPr>
          <a:xfrm>
            <a:off x="5973288" y="1265034"/>
            <a:ext cx="289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DETAILED ROUTER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C++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class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per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component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(--)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Slower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Simulation</a:t>
            </a:r>
            <a:endParaRPr lang="es-E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(++)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Higher</a:t>
            </a:r>
            <a:r>
              <a:rPr lang="es-E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itchFamily="34" charset="0"/>
              </a:rPr>
              <a:t>Accuracy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86" name="785 Grupo"/>
          <p:cNvGrpSpPr/>
          <p:nvPr/>
        </p:nvGrpSpPr>
        <p:grpSpPr>
          <a:xfrm>
            <a:off x="5220583" y="2339148"/>
            <a:ext cx="2541185" cy="2771992"/>
            <a:chOff x="861234" y="1190831"/>
            <a:chExt cx="2541185" cy="2771992"/>
          </a:xfrm>
        </p:grpSpPr>
        <p:sp>
          <p:nvSpPr>
            <p:cNvPr id="787" name="786 Rectángulo redondeado"/>
            <p:cNvSpPr/>
            <p:nvPr/>
          </p:nvSpPr>
          <p:spPr bwMode="auto">
            <a:xfrm>
              <a:off x="2646676" y="1212583"/>
              <a:ext cx="755743" cy="27502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787 Rectángulo redondeado"/>
            <p:cNvSpPr/>
            <p:nvPr/>
          </p:nvSpPr>
          <p:spPr bwMode="auto">
            <a:xfrm>
              <a:off x="1754686" y="1199529"/>
              <a:ext cx="755743" cy="275024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788 Rectángulo redondeado"/>
            <p:cNvSpPr/>
            <p:nvPr/>
          </p:nvSpPr>
          <p:spPr bwMode="auto">
            <a:xfrm>
              <a:off x="861234" y="1190831"/>
              <a:ext cx="755743" cy="2750240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790" name="127 Grupo"/>
            <p:cNvGrpSpPr/>
            <p:nvPr/>
          </p:nvGrpSpPr>
          <p:grpSpPr>
            <a:xfrm>
              <a:off x="917054" y="1566351"/>
              <a:ext cx="2427502" cy="2260215"/>
              <a:chOff x="996312" y="1802610"/>
              <a:chExt cx="5874239" cy="3682234"/>
            </a:xfrm>
          </p:grpSpPr>
          <p:sp>
            <p:nvSpPr>
              <p:cNvPr id="794" name="793 Elipse"/>
              <p:cNvSpPr/>
              <p:nvPr/>
            </p:nvSpPr>
            <p:spPr bwMode="auto">
              <a:xfrm>
                <a:off x="997527" y="180504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5" name="794 Elipse"/>
              <p:cNvSpPr/>
              <p:nvPr/>
            </p:nvSpPr>
            <p:spPr bwMode="auto">
              <a:xfrm>
                <a:off x="2093558" y="18038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6" name="795 Elipse"/>
              <p:cNvSpPr/>
              <p:nvPr/>
            </p:nvSpPr>
            <p:spPr bwMode="auto">
              <a:xfrm rot="5400000">
                <a:off x="2093573" y="289987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7" name="796 Elipse"/>
              <p:cNvSpPr/>
              <p:nvPr/>
            </p:nvSpPr>
            <p:spPr bwMode="auto">
              <a:xfrm>
                <a:off x="996312" y="290108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8" name="797 Conector recto de flecha"/>
              <p:cNvCxnSpPr>
                <a:stCxn id="794" idx="6"/>
                <a:endCxn id="795" idx="2"/>
              </p:cNvCxnSpPr>
              <p:nvPr/>
            </p:nvCxnSpPr>
            <p:spPr bwMode="auto">
              <a:xfrm flipV="1">
                <a:off x="1377538" y="199383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99" name="798 Conector recto de flecha"/>
              <p:cNvCxnSpPr>
                <a:stCxn id="795" idx="4"/>
                <a:endCxn id="796" idx="2"/>
              </p:cNvCxnSpPr>
              <p:nvPr/>
            </p:nvCxnSpPr>
            <p:spPr bwMode="auto">
              <a:xfrm>
                <a:off x="2283564" y="218384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0" name="799 Conector recto de flecha"/>
              <p:cNvCxnSpPr>
                <a:stCxn id="794" idx="4"/>
                <a:endCxn id="797" idx="0"/>
              </p:cNvCxnSpPr>
              <p:nvPr/>
            </p:nvCxnSpPr>
            <p:spPr bwMode="auto">
              <a:xfrm flipH="1">
                <a:off x="1186318" y="218506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1" name="800 Conector recto de flecha"/>
              <p:cNvCxnSpPr>
                <a:stCxn id="797" idx="6"/>
                <a:endCxn id="796" idx="4"/>
              </p:cNvCxnSpPr>
              <p:nvPr/>
            </p:nvCxnSpPr>
            <p:spPr bwMode="auto">
              <a:xfrm flipV="1">
                <a:off x="1376323" y="30898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02" name="801 Elipse"/>
              <p:cNvSpPr/>
              <p:nvPr/>
            </p:nvSpPr>
            <p:spPr bwMode="auto">
              <a:xfrm>
                <a:off x="3189619" y="1809925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3" name="802 Elipse"/>
              <p:cNvSpPr/>
              <p:nvPr/>
            </p:nvSpPr>
            <p:spPr bwMode="auto">
              <a:xfrm rot="5400000">
                <a:off x="3189634" y="290597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04" name="803 Conector recto de flecha"/>
              <p:cNvCxnSpPr>
                <a:endCxn id="802" idx="2"/>
              </p:cNvCxnSpPr>
              <p:nvPr/>
            </p:nvCxnSpPr>
            <p:spPr bwMode="auto">
              <a:xfrm flipV="1">
                <a:off x="2473599" y="199993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5" name="804 Conector recto de flecha"/>
              <p:cNvCxnSpPr>
                <a:stCxn id="802" idx="4"/>
                <a:endCxn id="803" idx="2"/>
              </p:cNvCxnSpPr>
              <p:nvPr/>
            </p:nvCxnSpPr>
            <p:spPr bwMode="auto">
              <a:xfrm>
                <a:off x="3379625" y="218993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6" name="805 Conector recto de flecha"/>
              <p:cNvCxnSpPr/>
              <p:nvPr/>
            </p:nvCxnSpPr>
            <p:spPr bwMode="auto">
              <a:xfrm flipH="1">
                <a:off x="2282379" y="219115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07" name="806 Conector recto de flecha"/>
              <p:cNvCxnSpPr>
                <a:endCxn id="803" idx="4"/>
              </p:cNvCxnSpPr>
              <p:nvPr/>
            </p:nvCxnSpPr>
            <p:spPr bwMode="auto">
              <a:xfrm flipV="1">
                <a:off x="2472384" y="309597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08" name="807 Elipse"/>
              <p:cNvSpPr/>
              <p:nvPr/>
            </p:nvSpPr>
            <p:spPr bwMode="auto">
              <a:xfrm>
                <a:off x="4286899" y="180261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9" name="808 Elipse"/>
              <p:cNvSpPr/>
              <p:nvPr/>
            </p:nvSpPr>
            <p:spPr bwMode="auto">
              <a:xfrm rot="5400000">
                <a:off x="4286914" y="2898658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10" name="809 Conector recto de flecha"/>
              <p:cNvCxnSpPr>
                <a:endCxn id="808" idx="2"/>
              </p:cNvCxnSpPr>
              <p:nvPr/>
            </p:nvCxnSpPr>
            <p:spPr bwMode="auto">
              <a:xfrm flipV="1">
                <a:off x="3570879" y="1992616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1" name="810 Conector recto de flecha"/>
              <p:cNvCxnSpPr>
                <a:stCxn id="808" idx="4"/>
                <a:endCxn id="809" idx="2"/>
              </p:cNvCxnSpPr>
              <p:nvPr/>
            </p:nvCxnSpPr>
            <p:spPr bwMode="auto">
              <a:xfrm>
                <a:off x="4476905" y="2182621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2" name="811 Conector recto de flecha"/>
              <p:cNvCxnSpPr/>
              <p:nvPr/>
            </p:nvCxnSpPr>
            <p:spPr bwMode="auto">
              <a:xfrm flipH="1">
                <a:off x="3379659" y="2183841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3" name="812 Conector recto de flecha"/>
              <p:cNvCxnSpPr>
                <a:endCxn id="809" idx="4"/>
              </p:cNvCxnSpPr>
              <p:nvPr/>
            </p:nvCxnSpPr>
            <p:spPr bwMode="auto">
              <a:xfrm flipV="1">
                <a:off x="3569664" y="30886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14" name="813 Elipse"/>
              <p:cNvSpPr/>
              <p:nvPr/>
            </p:nvSpPr>
            <p:spPr bwMode="auto">
              <a:xfrm>
                <a:off x="5382960" y="180870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5" name="814 Elipse"/>
              <p:cNvSpPr/>
              <p:nvPr/>
            </p:nvSpPr>
            <p:spPr bwMode="auto">
              <a:xfrm rot="5400000">
                <a:off x="5382975" y="2904754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16" name="815 Conector recto de flecha"/>
              <p:cNvCxnSpPr>
                <a:endCxn id="814" idx="2"/>
              </p:cNvCxnSpPr>
              <p:nvPr/>
            </p:nvCxnSpPr>
            <p:spPr bwMode="auto">
              <a:xfrm flipV="1">
                <a:off x="4666940" y="1998712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7" name="816 Conector recto de flecha"/>
              <p:cNvCxnSpPr>
                <a:stCxn id="814" idx="4"/>
                <a:endCxn id="815" idx="2"/>
              </p:cNvCxnSpPr>
              <p:nvPr/>
            </p:nvCxnSpPr>
            <p:spPr bwMode="auto">
              <a:xfrm>
                <a:off x="5572966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8" name="817 Conector recto de flecha"/>
              <p:cNvCxnSpPr/>
              <p:nvPr/>
            </p:nvCxnSpPr>
            <p:spPr bwMode="auto">
              <a:xfrm flipH="1">
                <a:off x="4475720" y="2189937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19" name="818 Conector recto de flecha"/>
              <p:cNvCxnSpPr>
                <a:endCxn id="815" idx="4"/>
              </p:cNvCxnSpPr>
              <p:nvPr/>
            </p:nvCxnSpPr>
            <p:spPr bwMode="auto">
              <a:xfrm flipV="1">
                <a:off x="4665725" y="30947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0" name="819 Conector recto de flecha"/>
              <p:cNvCxnSpPr/>
              <p:nvPr/>
            </p:nvCxnSpPr>
            <p:spPr bwMode="auto">
              <a:xfrm>
                <a:off x="5572967" y="2188717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21" name="820 Elipse"/>
              <p:cNvSpPr/>
              <p:nvPr/>
            </p:nvSpPr>
            <p:spPr bwMode="auto">
              <a:xfrm>
                <a:off x="6479022" y="181480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2" name="821 Elipse"/>
              <p:cNvSpPr/>
              <p:nvPr/>
            </p:nvSpPr>
            <p:spPr bwMode="auto">
              <a:xfrm rot="5400000">
                <a:off x="6479037" y="291085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3" name="822 Conector recto de flecha"/>
              <p:cNvCxnSpPr>
                <a:endCxn id="821" idx="2"/>
              </p:cNvCxnSpPr>
              <p:nvPr/>
            </p:nvCxnSpPr>
            <p:spPr bwMode="auto">
              <a:xfrm flipV="1">
                <a:off x="5763002" y="200480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4" name="823 Conector recto de flecha"/>
              <p:cNvCxnSpPr>
                <a:stCxn id="821" idx="4"/>
                <a:endCxn id="822" idx="2"/>
              </p:cNvCxnSpPr>
              <p:nvPr/>
            </p:nvCxnSpPr>
            <p:spPr bwMode="auto">
              <a:xfrm>
                <a:off x="6669028" y="219481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5" name="824 Conector recto de flecha"/>
              <p:cNvCxnSpPr/>
              <p:nvPr/>
            </p:nvCxnSpPr>
            <p:spPr bwMode="auto">
              <a:xfrm flipH="1">
                <a:off x="5571782" y="219603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6" name="825 Conector recto de flecha"/>
              <p:cNvCxnSpPr>
                <a:endCxn id="822" idx="4"/>
              </p:cNvCxnSpPr>
              <p:nvPr/>
            </p:nvCxnSpPr>
            <p:spPr bwMode="auto">
              <a:xfrm flipV="1">
                <a:off x="5761787" y="310085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27" name="826 Elipse"/>
              <p:cNvSpPr/>
              <p:nvPr/>
            </p:nvSpPr>
            <p:spPr bwMode="auto">
              <a:xfrm rot="5400000">
                <a:off x="2099324" y="39925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8" name="827 Elipse"/>
              <p:cNvSpPr/>
              <p:nvPr/>
            </p:nvSpPr>
            <p:spPr bwMode="auto">
              <a:xfrm>
                <a:off x="1002063" y="399376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9" name="828 Conector recto de flecha"/>
              <p:cNvCxnSpPr/>
              <p:nvPr/>
            </p:nvCxnSpPr>
            <p:spPr bwMode="auto">
              <a:xfrm flipV="1">
                <a:off x="1383289" y="30865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0" name="829 Conector recto de flecha"/>
              <p:cNvCxnSpPr>
                <a:endCxn id="827" idx="2"/>
              </p:cNvCxnSpPr>
              <p:nvPr/>
            </p:nvCxnSpPr>
            <p:spPr bwMode="auto">
              <a:xfrm>
                <a:off x="2289315" y="32765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1" name="830 Conector recto de flecha"/>
              <p:cNvCxnSpPr>
                <a:endCxn id="828" idx="0"/>
              </p:cNvCxnSpPr>
              <p:nvPr/>
            </p:nvCxnSpPr>
            <p:spPr bwMode="auto">
              <a:xfrm flipH="1">
                <a:off x="1192069" y="32777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2" name="831 Conector recto de flecha"/>
              <p:cNvCxnSpPr>
                <a:stCxn id="828" idx="6"/>
                <a:endCxn id="827" idx="4"/>
              </p:cNvCxnSpPr>
              <p:nvPr/>
            </p:nvCxnSpPr>
            <p:spPr bwMode="auto">
              <a:xfrm flipV="1">
                <a:off x="1382074" y="41825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33" name="832 Elipse"/>
              <p:cNvSpPr/>
              <p:nvPr/>
            </p:nvSpPr>
            <p:spPr bwMode="auto">
              <a:xfrm rot="5400000">
                <a:off x="3195385" y="3998652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34" name="833 Conector recto de flecha"/>
              <p:cNvCxnSpPr/>
              <p:nvPr/>
            </p:nvCxnSpPr>
            <p:spPr bwMode="auto">
              <a:xfrm flipV="1">
                <a:off x="2479350" y="3092610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5" name="834 Conector recto de flecha"/>
              <p:cNvCxnSpPr>
                <a:endCxn id="833" idx="2"/>
              </p:cNvCxnSpPr>
              <p:nvPr/>
            </p:nvCxnSpPr>
            <p:spPr bwMode="auto">
              <a:xfrm>
                <a:off x="3385376" y="3282615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6" name="835 Conector recto de flecha"/>
              <p:cNvCxnSpPr/>
              <p:nvPr/>
            </p:nvCxnSpPr>
            <p:spPr bwMode="auto">
              <a:xfrm flipH="1">
                <a:off x="2288130" y="3283835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37" name="836 Conector recto de flecha"/>
              <p:cNvCxnSpPr>
                <a:endCxn id="833" idx="4"/>
              </p:cNvCxnSpPr>
              <p:nvPr/>
            </p:nvCxnSpPr>
            <p:spPr bwMode="auto">
              <a:xfrm flipV="1">
                <a:off x="2478135" y="418865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38" name="837 Elipse"/>
              <p:cNvSpPr/>
              <p:nvPr/>
            </p:nvSpPr>
            <p:spPr bwMode="auto">
              <a:xfrm rot="5400000">
                <a:off x="4292665" y="39913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39" name="838 Conector recto de flecha"/>
              <p:cNvCxnSpPr/>
              <p:nvPr/>
            </p:nvCxnSpPr>
            <p:spPr bwMode="auto">
              <a:xfrm flipV="1">
                <a:off x="3576630" y="30852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0" name="839 Conector recto de flecha"/>
              <p:cNvCxnSpPr>
                <a:endCxn id="838" idx="2"/>
              </p:cNvCxnSpPr>
              <p:nvPr/>
            </p:nvCxnSpPr>
            <p:spPr bwMode="auto">
              <a:xfrm>
                <a:off x="4482656" y="32753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1" name="840 Conector recto de flecha"/>
              <p:cNvCxnSpPr/>
              <p:nvPr/>
            </p:nvCxnSpPr>
            <p:spPr bwMode="auto">
              <a:xfrm flipH="1">
                <a:off x="3385410" y="32765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2" name="841 Conector recto de flecha"/>
              <p:cNvCxnSpPr>
                <a:endCxn id="838" idx="4"/>
              </p:cNvCxnSpPr>
              <p:nvPr/>
            </p:nvCxnSpPr>
            <p:spPr bwMode="auto">
              <a:xfrm flipV="1">
                <a:off x="3575415" y="41813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43" name="842 Elipse"/>
              <p:cNvSpPr/>
              <p:nvPr/>
            </p:nvSpPr>
            <p:spPr bwMode="auto">
              <a:xfrm rot="5400000">
                <a:off x="5388726" y="39974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44" name="843 Conector recto de flecha"/>
              <p:cNvCxnSpPr/>
              <p:nvPr/>
            </p:nvCxnSpPr>
            <p:spPr bwMode="auto">
              <a:xfrm flipV="1">
                <a:off x="4672691" y="30913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5" name="844 Conector recto de flecha"/>
              <p:cNvCxnSpPr>
                <a:endCxn id="843" idx="2"/>
              </p:cNvCxnSpPr>
              <p:nvPr/>
            </p:nvCxnSpPr>
            <p:spPr bwMode="auto">
              <a:xfrm>
                <a:off x="5578717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6" name="845 Conector recto de flecha"/>
              <p:cNvCxnSpPr/>
              <p:nvPr/>
            </p:nvCxnSpPr>
            <p:spPr bwMode="auto">
              <a:xfrm flipH="1">
                <a:off x="4481471" y="32826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7" name="846 Conector recto de flecha"/>
              <p:cNvCxnSpPr>
                <a:endCxn id="843" idx="4"/>
              </p:cNvCxnSpPr>
              <p:nvPr/>
            </p:nvCxnSpPr>
            <p:spPr bwMode="auto">
              <a:xfrm flipV="1">
                <a:off x="4671476" y="41874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48" name="847 Conector recto de flecha"/>
              <p:cNvCxnSpPr/>
              <p:nvPr/>
            </p:nvCxnSpPr>
            <p:spPr bwMode="auto">
              <a:xfrm>
                <a:off x="5578718" y="32813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49" name="848 Elipse"/>
              <p:cNvSpPr/>
              <p:nvPr/>
            </p:nvSpPr>
            <p:spPr bwMode="auto">
              <a:xfrm rot="5400000">
                <a:off x="6484788" y="4003529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0" name="849 Conector recto de flecha"/>
              <p:cNvCxnSpPr/>
              <p:nvPr/>
            </p:nvCxnSpPr>
            <p:spPr bwMode="auto">
              <a:xfrm flipV="1">
                <a:off x="5768753" y="3097487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1" name="850 Conector recto de flecha"/>
              <p:cNvCxnSpPr>
                <a:endCxn id="849" idx="2"/>
              </p:cNvCxnSpPr>
              <p:nvPr/>
            </p:nvCxnSpPr>
            <p:spPr bwMode="auto">
              <a:xfrm>
                <a:off x="6674779" y="3287492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2" name="851 Conector recto de flecha"/>
              <p:cNvCxnSpPr/>
              <p:nvPr/>
            </p:nvCxnSpPr>
            <p:spPr bwMode="auto">
              <a:xfrm flipH="1">
                <a:off x="5577533" y="3288712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3" name="852 Conector recto de flecha"/>
              <p:cNvCxnSpPr>
                <a:endCxn id="849" idx="4"/>
              </p:cNvCxnSpPr>
              <p:nvPr/>
            </p:nvCxnSpPr>
            <p:spPr bwMode="auto">
              <a:xfrm flipV="1">
                <a:off x="5767538" y="4193535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4" name="853 Conector recto de flecha"/>
              <p:cNvCxnSpPr/>
              <p:nvPr/>
            </p:nvCxnSpPr>
            <p:spPr bwMode="auto">
              <a:xfrm flipV="1">
                <a:off x="1382075" y="419118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5" name="854 Conector recto de flecha"/>
              <p:cNvCxnSpPr/>
              <p:nvPr/>
            </p:nvCxnSpPr>
            <p:spPr bwMode="auto">
              <a:xfrm flipV="1">
                <a:off x="2478136" y="419728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6" name="855 Conector recto de flecha"/>
              <p:cNvCxnSpPr/>
              <p:nvPr/>
            </p:nvCxnSpPr>
            <p:spPr bwMode="auto">
              <a:xfrm flipV="1">
                <a:off x="3575416" y="4189968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7" name="856 Conector recto de flecha"/>
              <p:cNvCxnSpPr/>
              <p:nvPr/>
            </p:nvCxnSpPr>
            <p:spPr bwMode="auto">
              <a:xfrm flipV="1">
                <a:off x="4671477" y="4196064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58" name="857 Conector recto de flecha"/>
              <p:cNvCxnSpPr/>
              <p:nvPr/>
            </p:nvCxnSpPr>
            <p:spPr bwMode="auto">
              <a:xfrm flipV="1">
                <a:off x="5767539" y="4202160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59" name="858 Elipse"/>
              <p:cNvSpPr/>
              <p:nvPr/>
            </p:nvSpPr>
            <p:spPr bwMode="auto">
              <a:xfrm rot="5400000">
                <a:off x="2105076" y="5093860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0" name="859 Elipse"/>
              <p:cNvSpPr/>
              <p:nvPr/>
            </p:nvSpPr>
            <p:spPr bwMode="auto">
              <a:xfrm>
                <a:off x="1007815" y="509506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61" name="860 Conector recto de flecha"/>
              <p:cNvCxnSpPr/>
              <p:nvPr/>
            </p:nvCxnSpPr>
            <p:spPr bwMode="auto">
              <a:xfrm flipV="1">
                <a:off x="1389041" y="4187818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2" name="861 Conector recto de flecha"/>
              <p:cNvCxnSpPr>
                <a:endCxn id="859" idx="2"/>
              </p:cNvCxnSpPr>
              <p:nvPr/>
            </p:nvCxnSpPr>
            <p:spPr bwMode="auto">
              <a:xfrm>
                <a:off x="2295067" y="4377823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3" name="862 Conector recto de flecha"/>
              <p:cNvCxnSpPr>
                <a:endCxn id="860" idx="0"/>
              </p:cNvCxnSpPr>
              <p:nvPr/>
            </p:nvCxnSpPr>
            <p:spPr bwMode="auto">
              <a:xfrm flipH="1">
                <a:off x="1197821" y="4379043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4" name="863 Conector recto de flecha"/>
              <p:cNvCxnSpPr>
                <a:stCxn id="860" idx="6"/>
                <a:endCxn id="859" idx="4"/>
              </p:cNvCxnSpPr>
              <p:nvPr/>
            </p:nvCxnSpPr>
            <p:spPr bwMode="auto">
              <a:xfrm flipV="1">
                <a:off x="1387826" y="5283866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65" name="864 Elipse"/>
              <p:cNvSpPr/>
              <p:nvPr/>
            </p:nvSpPr>
            <p:spPr bwMode="auto">
              <a:xfrm rot="5400000">
                <a:off x="3201137" y="5099956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66" name="865 Conector recto de flecha"/>
              <p:cNvCxnSpPr/>
              <p:nvPr/>
            </p:nvCxnSpPr>
            <p:spPr bwMode="auto">
              <a:xfrm flipV="1">
                <a:off x="2485102" y="4193914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7" name="866 Conector recto de flecha"/>
              <p:cNvCxnSpPr>
                <a:endCxn id="865" idx="2"/>
              </p:cNvCxnSpPr>
              <p:nvPr/>
            </p:nvCxnSpPr>
            <p:spPr bwMode="auto">
              <a:xfrm>
                <a:off x="3391128" y="4383919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8" name="867 Conector recto de flecha"/>
              <p:cNvCxnSpPr/>
              <p:nvPr/>
            </p:nvCxnSpPr>
            <p:spPr bwMode="auto">
              <a:xfrm flipH="1">
                <a:off x="2293882" y="4385139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9" name="868 Conector recto de flecha"/>
              <p:cNvCxnSpPr>
                <a:endCxn id="865" idx="4"/>
              </p:cNvCxnSpPr>
              <p:nvPr/>
            </p:nvCxnSpPr>
            <p:spPr bwMode="auto">
              <a:xfrm flipV="1">
                <a:off x="2483887" y="5289962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70" name="869 Elipse"/>
              <p:cNvSpPr/>
              <p:nvPr/>
            </p:nvSpPr>
            <p:spPr bwMode="auto">
              <a:xfrm rot="5400000">
                <a:off x="4298417" y="5092641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71" name="870 Conector recto de flecha"/>
              <p:cNvCxnSpPr/>
              <p:nvPr/>
            </p:nvCxnSpPr>
            <p:spPr bwMode="auto">
              <a:xfrm flipV="1">
                <a:off x="3582382" y="4186599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2" name="871 Conector recto de flecha"/>
              <p:cNvCxnSpPr>
                <a:endCxn id="870" idx="2"/>
              </p:cNvCxnSpPr>
              <p:nvPr/>
            </p:nvCxnSpPr>
            <p:spPr bwMode="auto">
              <a:xfrm>
                <a:off x="4488408" y="4376604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3" name="872 Conector recto de flecha"/>
              <p:cNvCxnSpPr/>
              <p:nvPr/>
            </p:nvCxnSpPr>
            <p:spPr bwMode="auto">
              <a:xfrm flipH="1">
                <a:off x="3391162" y="4377824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4" name="873 Conector recto de flecha"/>
              <p:cNvCxnSpPr>
                <a:endCxn id="870" idx="4"/>
              </p:cNvCxnSpPr>
              <p:nvPr/>
            </p:nvCxnSpPr>
            <p:spPr bwMode="auto">
              <a:xfrm flipV="1">
                <a:off x="3581167" y="5282647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75" name="874 Elipse"/>
              <p:cNvSpPr/>
              <p:nvPr/>
            </p:nvSpPr>
            <p:spPr bwMode="auto">
              <a:xfrm rot="5400000">
                <a:off x="5394478" y="5098737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76" name="875 Conector recto de flecha"/>
              <p:cNvCxnSpPr/>
              <p:nvPr/>
            </p:nvCxnSpPr>
            <p:spPr bwMode="auto">
              <a:xfrm flipV="1">
                <a:off x="4678443" y="4192695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7" name="876 Conector recto de flecha"/>
              <p:cNvCxnSpPr>
                <a:endCxn id="875" idx="2"/>
              </p:cNvCxnSpPr>
              <p:nvPr/>
            </p:nvCxnSpPr>
            <p:spPr bwMode="auto">
              <a:xfrm>
                <a:off x="5584469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8" name="877 Conector recto de flecha"/>
              <p:cNvCxnSpPr/>
              <p:nvPr/>
            </p:nvCxnSpPr>
            <p:spPr bwMode="auto">
              <a:xfrm flipH="1">
                <a:off x="4487223" y="4383920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79" name="878 Conector recto de flecha"/>
              <p:cNvCxnSpPr>
                <a:endCxn id="875" idx="4"/>
              </p:cNvCxnSpPr>
              <p:nvPr/>
            </p:nvCxnSpPr>
            <p:spPr bwMode="auto">
              <a:xfrm flipV="1">
                <a:off x="4677228" y="5288743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80" name="879 Conector recto de flecha"/>
              <p:cNvCxnSpPr/>
              <p:nvPr/>
            </p:nvCxnSpPr>
            <p:spPr bwMode="auto">
              <a:xfrm>
                <a:off x="5584470" y="4382700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881" name="880 Elipse"/>
              <p:cNvSpPr/>
              <p:nvPr/>
            </p:nvSpPr>
            <p:spPr bwMode="auto">
              <a:xfrm rot="5400000">
                <a:off x="6490540" y="5104833"/>
                <a:ext cx="380011" cy="38001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2" name="881 Conector recto de flecha"/>
              <p:cNvCxnSpPr/>
              <p:nvPr/>
            </p:nvCxnSpPr>
            <p:spPr bwMode="auto">
              <a:xfrm flipV="1">
                <a:off x="5774505" y="4198791"/>
                <a:ext cx="716020" cy="12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83" name="882 Conector recto de flecha"/>
              <p:cNvCxnSpPr>
                <a:endCxn id="881" idx="2"/>
              </p:cNvCxnSpPr>
              <p:nvPr/>
            </p:nvCxnSpPr>
            <p:spPr bwMode="auto">
              <a:xfrm>
                <a:off x="6680531" y="4388796"/>
                <a:ext cx="14" cy="71603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84" name="883 Conector recto de flecha"/>
              <p:cNvCxnSpPr/>
              <p:nvPr/>
            </p:nvCxnSpPr>
            <p:spPr bwMode="auto">
              <a:xfrm flipH="1">
                <a:off x="5583285" y="4390016"/>
                <a:ext cx="1215" cy="71602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85" name="884 Conector recto de flecha"/>
              <p:cNvCxnSpPr>
                <a:endCxn id="881" idx="4"/>
              </p:cNvCxnSpPr>
              <p:nvPr/>
            </p:nvCxnSpPr>
            <p:spPr bwMode="auto">
              <a:xfrm flipV="1">
                <a:off x="5773290" y="5294839"/>
                <a:ext cx="717250" cy="12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791" name="790 CuadroTexto"/>
            <p:cNvSpPr txBox="1"/>
            <p:nvPr/>
          </p:nvSpPr>
          <p:spPr>
            <a:xfrm>
              <a:off x="909568" y="1210415"/>
              <a:ext cx="676654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T1</a:t>
              </a:r>
              <a:endParaRPr lang="es-ES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92" name="791 CuadroTexto"/>
            <p:cNvSpPr txBox="1"/>
            <p:nvPr/>
          </p:nvSpPr>
          <p:spPr>
            <a:xfrm>
              <a:off x="1783945" y="1206065"/>
              <a:ext cx="694230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Calibri" pitchFamily="34" charset="0"/>
                </a:rPr>
                <a:t>T2</a:t>
              </a:r>
              <a:endParaRPr lang="es-ES" b="1" dirty="0">
                <a:latin typeface="Calibri" pitchFamily="34" charset="0"/>
              </a:endParaRPr>
            </a:p>
          </p:txBody>
        </p:sp>
        <p:sp>
          <p:nvSpPr>
            <p:cNvPr id="793" name="792 CuadroTexto"/>
            <p:cNvSpPr txBox="1"/>
            <p:nvPr/>
          </p:nvSpPr>
          <p:spPr>
            <a:xfrm>
              <a:off x="2671504" y="1193009"/>
              <a:ext cx="698623" cy="32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T3</a:t>
              </a:r>
              <a:endParaRPr lang="es-E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08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53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 animBg="1"/>
      <p:bldP spid="193" grpId="0"/>
      <p:bldP spid="1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o"/>
          <p:cNvGrpSpPr/>
          <p:nvPr/>
        </p:nvGrpSpPr>
        <p:grpSpPr>
          <a:xfrm>
            <a:off x="315333" y="5517976"/>
            <a:ext cx="4846320" cy="740445"/>
            <a:chOff x="315333" y="5517976"/>
            <a:chExt cx="4846320" cy="740445"/>
          </a:xfrm>
        </p:grpSpPr>
        <p:sp>
          <p:nvSpPr>
            <p:cNvPr id="19" name="18 Esquina doblada"/>
            <p:cNvSpPr/>
            <p:nvPr/>
          </p:nvSpPr>
          <p:spPr bwMode="auto">
            <a:xfrm>
              <a:off x="315333" y="5526901"/>
              <a:ext cx="4846320" cy="731520"/>
            </a:xfrm>
            <a:prstGeom prst="foldedCorner">
              <a:avLst>
                <a:gd name="adj" fmla="val 35648"/>
              </a:avLst>
            </a:prstGeom>
            <a:solidFill>
              <a:schemeClr val="bg1">
                <a:lumMod val="95000"/>
              </a:schemeClr>
            </a:solidFill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99809" y="5517976"/>
              <a:ext cx="1322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Network.sgm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06783" y="3298615"/>
            <a:ext cx="3469570" cy="2011680"/>
            <a:chOff x="306783" y="3298615"/>
            <a:chExt cx="3469570" cy="2011680"/>
          </a:xfrm>
        </p:grpSpPr>
        <p:sp>
          <p:nvSpPr>
            <p:cNvPr id="16" name="15 Esquina doblada"/>
            <p:cNvSpPr/>
            <p:nvPr/>
          </p:nvSpPr>
          <p:spPr bwMode="auto">
            <a:xfrm>
              <a:off x="329184" y="3298615"/>
              <a:ext cx="3447169" cy="2011680"/>
            </a:xfrm>
            <a:prstGeom prst="foldedCorner">
              <a:avLst>
                <a:gd name="adj" fmla="val 19414"/>
              </a:avLst>
            </a:prstGeom>
            <a:solidFill>
              <a:schemeClr val="bg1">
                <a:lumMod val="95000"/>
              </a:schemeClr>
            </a:solidFill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06783" y="3299326"/>
              <a:ext cx="1165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Simula.sgm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4911079" y="1752844"/>
            <a:ext cx="3840480" cy="4114800"/>
            <a:chOff x="4911079" y="1752844"/>
            <a:chExt cx="3840480" cy="4114800"/>
          </a:xfrm>
        </p:grpSpPr>
        <p:sp>
          <p:nvSpPr>
            <p:cNvPr id="23" name="22 Esquina doblada"/>
            <p:cNvSpPr/>
            <p:nvPr/>
          </p:nvSpPr>
          <p:spPr bwMode="auto">
            <a:xfrm>
              <a:off x="4911079" y="1752844"/>
              <a:ext cx="3840480" cy="4114800"/>
            </a:xfrm>
            <a:prstGeom prst="foldedCorner">
              <a:avLst>
                <a:gd name="adj" fmla="val 10756"/>
              </a:avLst>
            </a:prstGeom>
            <a:solidFill>
              <a:schemeClr val="bg1">
                <a:lumMod val="95000"/>
              </a:schemeClr>
            </a:solidFill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981704" y="1846521"/>
              <a:ext cx="22088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Router.sgm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(Building)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56263" y="1021285"/>
            <a:ext cx="8490857" cy="629392"/>
            <a:chOff x="356263" y="1270660"/>
            <a:chExt cx="8490857" cy="629392"/>
          </a:xfrm>
        </p:grpSpPr>
        <p:sp>
          <p:nvSpPr>
            <p:cNvPr id="8" name="7 Rectángulo"/>
            <p:cNvSpPr/>
            <p:nvPr/>
          </p:nvSpPr>
          <p:spPr bwMode="auto">
            <a:xfrm>
              <a:off x="356263" y="1270660"/>
              <a:ext cx="8490857" cy="629392"/>
            </a:xfrm>
            <a:prstGeom prst="rect">
              <a:avLst/>
            </a:prstGeom>
            <a:solidFill>
              <a:srgbClr val="000000"/>
            </a:solidFill>
            <a:ln w="76200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3000">
                    <a:schemeClr val="bg1">
                      <a:lumMod val="7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15636" y="1306286"/>
              <a:ext cx="839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&gt;./</a:t>
              </a:r>
              <a:r>
                <a:rPr lang="en-US" sz="2400" b="1" dirty="0" err="1" smtClean="0">
                  <a:solidFill>
                    <a:schemeClr val="bg1"/>
                  </a:solidFill>
                  <a:latin typeface="Calibri" pitchFamily="34" charset="0"/>
                </a:rPr>
                <a:t>TPZSimul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 –s SIMUL_DETAILED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308758" y="1876301"/>
            <a:ext cx="2956958" cy="1188987"/>
            <a:chOff x="308758" y="1876301"/>
            <a:chExt cx="2956958" cy="1188987"/>
          </a:xfrm>
        </p:grpSpPr>
        <p:sp>
          <p:nvSpPr>
            <p:cNvPr id="12" name="11 Esquina doblada"/>
            <p:cNvSpPr/>
            <p:nvPr/>
          </p:nvSpPr>
          <p:spPr bwMode="auto">
            <a:xfrm>
              <a:off x="331209" y="1876568"/>
              <a:ext cx="2873505" cy="1188720"/>
            </a:xfrm>
            <a:prstGeom prst="foldedCorner">
              <a:avLst>
                <a:gd name="adj" fmla="val 19414"/>
              </a:avLst>
            </a:prstGeom>
            <a:solidFill>
              <a:schemeClr val="bg1">
                <a:lumMod val="95000"/>
              </a:schemeClr>
            </a:solidFill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08758" y="1876301"/>
              <a:ext cx="22088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TPZSimul.ini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08758" y="2243078"/>
              <a:ext cx="2956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&lt;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RouterFile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        id="../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sgm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/Router.sgm" &gt;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&lt;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NetworkFile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   id="../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sgm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/Network.sgm" &gt;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&lt;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SimulationFile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  id="../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sgm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/Simula.sgm" &gt;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296885" y="3550730"/>
            <a:ext cx="35269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&lt;Simulation id="SIMUL_DETAILED"&gt;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&lt;Network                id="TORUS"&gt;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</a:rPr>
              <a:t>SimulationCycles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id=1000000&gt;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</a:rPr>
              <a:t>DiscardTraffic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    id=10000&gt;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</a:rPr>
              <a:t>TrafficPattern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    id="MODAL" type=”RANDOM”&gt;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&lt;Load                       id=0.5&gt;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&lt;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</a:rPr>
              <a:t>PacketLength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       id=2&gt;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&lt;/Simulation&gt;</a:t>
            </a: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80011" y="5807029"/>
            <a:ext cx="4904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TorusNetwork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id="TORUS"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sizeX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=8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sizeY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=8 router="DETAILED" delay=1&gt;</a:t>
            </a:r>
            <a:endParaRPr lang="es-ES" sz="11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MeshNetwork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 id="MESH" 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sizeX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=8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4" charset="0"/>
              </a:rPr>
              <a:t>sizeY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=8 router="DETAILED" delay=1&gt;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975762" y="2161297"/>
            <a:ext cx="380010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&lt;Router id="DETAILED" inputs=5 outputs=5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bufferSize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=64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bufferControl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=CT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routingControl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="ROUTING_ALG"&gt;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&lt;Injector id="INJ"&gt;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Consumerid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="CONS"&gt;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&lt;Buffer id="BUF1" type="X+"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headerDelay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=2&gt;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&lt;Buffer id="BUF2" type="X-"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headerDelay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=2&gt;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. . . . . . . . . . . 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&lt;Buffer id="BUF5" type="Node"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headerDelay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=2&gt;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&lt;Routing id="RTG1" type="X+"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headerDelay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=1&gt;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. . . . . . . . . . . 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&lt;Routing id="RTG5" type="Node" </a:t>
            </a:r>
            <a:r>
              <a:rPr lang="en-US" sz="1050" b="1" dirty="0" err="1" smtClean="0">
                <a:solidFill>
                  <a:srgbClr val="000000"/>
                </a:solidFill>
                <a:latin typeface="Calibri" pitchFamily="34" charset="0"/>
              </a:rPr>
              <a:t>headerDelay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=1&gt;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&lt;Crossbar id="XBAR" inputs="5" outputs="5" type="CT"&gt;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    &lt;Input id=1 type="X+"&gt;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    . . . . . . . . . . . 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    &lt;Output id=5 type="Node"&gt;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&lt;/Crossbar&gt;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 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&lt;Connection id="C01" source="INJ" destination="BUF5"&gt;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. . . . . . . . . . . 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&lt;Connection id="C20" source="RTG.1" destination="XBAR.1"&gt;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    . . . . . . . . . . . </a:t>
            </a:r>
            <a:endParaRPr lang="es-ES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</a:rPr>
              <a:t>&lt;/Router&gt;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889662" y="2015798"/>
            <a:ext cx="4092042" cy="3502178"/>
            <a:chOff x="889662" y="2015798"/>
            <a:chExt cx="4092042" cy="3502178"/>
          </a:xfrm>
        </p:grpSpPr>
        <p:sp>
          <p:nvSpPr>
            <p:cNvPr id="25" name="24 Rectángulo redondeado"/>
            <p:cNvSpPr/>
            <p:nvPr/>
          </p:nvSpPr>
          <p:spPr bwMode="auto">
            <a:xfrm>
              <a:off x="2078182" y="2280061"/>
              <a:ext cx="926275" cy="18288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 bwMode="auto">
            <a:xfrm>
              <a:off x="2076207" y="2479961"/>
              <a:ext cx="926275" cy="182880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Rectángulo redondeado"/>
            <p:cNvSpPr/>
            <p:nvPr/>
          </p:nvSpPr>
          <p:spPr bwMode="auto">
            <a:xfrm>
              <a:off x="2076207" y="2681836"/>
              <a:ext cx="926275" cy="182880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29 Conector recto de flecha"/>
            <p:cNvCxnSpPr>
              <a:stCxn id="25" idx="3"/>
              <a:endCxn id="24" idx="1"/>
            </p:cNvCxnSpPr>
            <p:nvPr/>
          </p:nvCxnSpPr>
          <p:spPr bwMode="auto">
            <a:xfrm flipV="1">
              <a:off x="3004457" y="2015798"/>
              <a:ext cx="1977247" cy="35570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31 Conector recto de flecha"/>
            <p:cNvCxnSpPr>
              <a:stCxn id="27" idx="1"/>
              <a:endCxn id="18" idx="0"/>
            </p:cNvCxnSpPr>
            <p:nvPr/>
          </p:nvCxnSpPr>
          <p:spPr bwMode="auto">
            <a:xfrm flipH="1">
              <a:off x="889662" y="2773276"/>
              <a:ext cx="1186545" cy="52605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34 Conector recto de flecha"/>
            <p:cNvCxnSpPr>
              <a:stCxn id="27" idx="0"/>
              <a:endCxn id="21" idx="0"/>
            </p:cNvCxnSpPr>
            <p:nvPr/>
          </p:nvCxnSpPr>
          <p:spPr bwMode="auto">
            <a:xfrm flipH="1">
              <a:off x="1060866" y="2681836"/>
              <a:ext cx="1478479" cy="2836140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6" name="45 Grupo"/>
          <p:cNvGrpSpPr/>
          <p:nvPr/>
        </p:nvGrpSpPr>
        <p:grpSpPr>
          <a:xfrm>
            <a:off x="1304307" y="987234"/>
            <a:ext cx="3588325" cy="2881349"/>
            <a:chOff x="1304307" y="987234"/>
            <a:chExt cx="3588325" cy="2881349"/>
          </a:xfrm>
        </p:grpSpPr>
        <p:sp>
          <p:nvSpPr>
            <p:cNvPr id="42" name="41 Elipse"/>
            <p:cNvSpPr/>
            <p:nvPr/>
          </p:nvSpPr>
          <p:spPr bwMode="auto">
            <a:xfrm>
              <a:off x="2208809" y="987234"/>
              <a:ext cx="2683823" cy="64008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42 Elipse"/>
            <p:cNvSpPr/>
            <p:nvPr/>
          </p:nvSpPr>
          <p:spPr bwMode="auto">
            <a:xfrm>
              <a:off x="1304307" y="3502823"/>
              <a:ext cx="1463040" cy="36576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44 Conector recto de flecha"/>
            <p:cNvCxnSpPr>
              <a:stCxn id="42" idx="4"/>
              <a:endCxn id="43" idx="0"/>
            </p:cNvCxnSpPr>
            <p:nvPr/>
          </p:nvCxnSpPr>
          <p:spPr bwMode="auto">
            <a:xfrm flipH="1">
              <a:off x="2035827" y="1627314"/>
              <a:ext cx="1514894" cy="1875509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</p:grpSp>
      <p:grpSp>
        <p:nvGrpSpPr>
          <p:cNvPr id="51" name="50 Grupo"/>
          <p:cNvGrpSpPr/>
          <p:nvPr/>
        </p:nvGrpSpPr>
        <p:grpSpPr>
          <a:xfrm>
            <a:off x="1328057" y="3705101"/>
            <a:ext cx="1308265" cy="2384960"/>
            <a:chOff x="1328057" y="3705101"/>
            <a:chExt cx="1308265" cy="2384960"/>
          </a:xfrm>
        </p:grpSpPr>
        <p:sp>
          <p:nvSpPr>
            <p:cNvPr id="47" name="46 Elipse"/>
            <p:cNvSpPr/>
            <p:nvPr/>
          </p:nvSpPr>
          <p:spPr bwMode="auto">
            <a:xfrm>
              <a:off x="1615044" y="3705101"/>
              <a:ext cx="1021278" cy="33250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47 Elipse"/>
            <p:cNvSpPr/>
            <p:nvPr/>
          </p:nvSpPr>
          <p:spPr bwMode="auto">
            <a:xfrm>
              <a:off x="1328057" y="5757552"/>
              <a:ext cx="1021278" cy="33250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49 Conector recto de flecha"/>
            <p:cNvCxnSpPr>
              <a:stCxn id="47" idx="4"/>
              <a:endCxn id="48" idx="0"/>
            </p:cNvCxnSpPr>
            <p:nvPr/>
          </p:nvCxnSpPr>
          <p:spPr bwMode="auto">
            <a:xfrm flipH="1">
              <a:off x="1838696" y="4037610"/>
              <a:ext cx="286987" cy="1719942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</p:grpSp>
      <p:grpSp>
        <p:nvGrpSpPr>
          <p:cNvPr id="56" name="55 Grupo"/>
          <p:cNvGrpSpPr/>
          <p:nvPr/>
        </p:nvGrpSpPr>
        <p:grpSpPr>
          <a:xfrm>
            <a:off x="3384465" y="2099951"/>
            <a:ext cx="3109357" cy="4003964"/>
            <a:chOff x="3384465" y="2099951"/>
            <a:chExt cx="3109357" cy="4003964"/>
          </a:xfrm>
        </p:grpSpPr>
        <p:sp>
          <p:nvSpPr>
            <p:cNvPr id="52" name="51 Elipse"/>
            <p:cNvSpPr/>
            <p:nvPr/>
          </p:nvSpPr>
          <p:spPr bwMode="auto">
            <a:xfrm>
              <a:off x="3384465" y="5735780"/>
              <a:ext cx="961902" cy="368135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52 Elipse"/>
            <p:cNvSpPr/>
            <p:nvPr/>
          </p:nvSpPr>
          <p:spPr bwMode="auto">
            <a:xfrm>
              <a:off x="5531920" y="2099951"/>
              <a:ext cx="961902" cy="368135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54 Conector recto de flecha"/>
            <p:cNvCxnSpPr>
              <a:stCxn id="52" idx="0"/>
              <a:endCxn id="53" idx="4"/>
            </p:cNvCxnSpPr>
            <p:nvPr/>
          </p:nvCxnSpPr>
          <p:spPr bwMode="auto">
            <a:xfrm flipV="1">
              <a:off x="3865416" y="2468086"/>
              <a:ext cx="2147455" cy="3267694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</p:grpSp>
      <p:sp>
        <p:nvSpPr>
          <p:cNvPr id="4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 bwMode="auto">
          <a:xfrm>
            <a:off x="4660792" y="4097072"/>
            <a:ext cx="4389120" cy="2254103"/>
          </a:xfrm>
          <a:prstGeom prst="roundRect">
            <a:avLst>
              <a:gd name="adj" fmla="val 9592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 w="158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95697" y="4093534"/>
            <a:ext cx="4389120" cy="2254103"/>
          </a:xfrm>
          <a:prstGeom prst="roundRect">
            <a:avLst>
              <a:gd name="adj" fmla="val 9592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85064" y="935664"/>
            <a:ext cx="8973879" cy="3072810"/>
          </a:xfrm>
          <a:prstGeom prst="roundRect">
            <a:avLst>
              <a:gd name="adj" fmla="val 8363"/>
            </a:avLst>
          </a:prstGeom>
          <a:solidFill>
            <a:schemeClr val="tx1">
              <a:lumMod val="20000"/>
              <a:lumOff val="80000"/>
              <a:alpha val="30000"/>
            </a:schemeClr>
          </a:solidFill>
          <a:ln w="158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Using TOPAZ (Printing)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67912" y="828017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Standalone</a:t>
            </a:r>
            <a:endParaRPr lang="es-ES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185171" y="3717297"/>
            <a:ext cx="326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Throughput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Latency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 curves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364126" y="4008027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 </a:t>
            </a:r>
            <a:r>
              <a:rPr lang="es-ES" sz="28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Orion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847910" y="4019772"/>
            <a:ext cx="299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 </a:t>
            </a:r>
            <a:r>
              <a:rPr lang="es-ES" sz="28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Gems</a:t>
            </a: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s-ES" sz="28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or</a:t>
            </a: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Gem5)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1" name="1 Gráfico"/>
          <p:cNvGraphicFramePr>
            <a:graphicFrameLocks noGrp="1"/>
          </p:cNvGraphicFramePr>
          <p:nvPr/>
        </p:nvGraphicFramePr>
        <p:xfrm>
          <a:off x="132923" y="1292557"/>
          <a:ext cx="3096052" cy="11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 Gráfico"/>
          <p:cNvGraphicFramePr>
            <a:graphicFrameLocks noGrp="1"/>
          </p:cNvGraphicFramePr>
          <p:nvPr/>
        </p:nvGraphicFramePr>
        <p:xfrm>
          <a:off x="133350" y="2548151"/>
          <a:ext cx="3108960" cy="11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 Gráfico"/>
          <p:cNvGraphicFramePr>
            <a:graphicFrameLocks noGrp="1"/>
          </p:cNvGraphicFramePr>
          <p:nvPr/>
        </p:nvGraphicFramePr>
        <p:xfrm>
          <a:off x="3241491" y="1278343"/>
          <a:ext cx="310896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 Gráfico"/>
          <p:cNvGraphicFramePr>
            <a:graphicFrameLocks noGrp="1"/>
          </p:cNvGraphicFramePr>
          <p:nvPr/>
        </p:nvGraphicFramePr>
        <p:xfrm>
          <a:off x="5943600" y="1310241"/>
          <a:ext cx="3519378" cy="218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1 Gráfico"/>
          <p:cNvGraphicFramePr>
            <a:graphicFrameLocks noGrp="1"/>
          </p:cNvGraphicFramePr>
          <p:nvPr/>
        </p:nvGraphicFramePr>
        <p:xfrm>
          <a:off x="158049" y="4550734"/>
          <a:ext cx="4389120" cy="15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3389242" y="3720835"/>
            <a:ext cx="326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Latency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Histogram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75089" y="3720835"/>
            <a:ext cx="296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Injection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Consumption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/Link 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map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69221" y="6038829"/>
            <a:ext cx="326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Throughput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Latency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evolution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2" name="1 Gráfico"/>
          <p:cNvGraphicFramePr/>
          <p:nvPr/>
        </p:nvGraphicFramePr>
        <p:xfrm>
          <a:off x="5231218" y="4545419"/>
          <a:ext cx="3370521" cy="1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5211023" y="6031734"/>
            <a:ext cx="326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Power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Calibri" pitchFamily="34" charset="0"/>
              </a:rPr>
              <a:t>Breakdown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Simulator Description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Out-of-the-Box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Utilization Examples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Support &amp; Collaboration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3ECFF-5B36-4DD2-8ABE-5741CD89E37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Out of the Box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9488" y="925028"/>
            <a:ext cx="47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Configuration</a:t>
            </a:r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Calibri" pitchFamily="34" charset="0"/>
              </a:rPr>
              <a:t>Parameters</a:t>
            </a:r>
            <a:endParaRPr lang="es-E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6" name="105 Grupo"/>
          <p:cNvGrpSpPr/>
          <p:nvPr/>
        </p:nvGrpSpPr>
        <p:grpSpPr>
          <a:xfrm>
            <a:off x="1035044" y="1679915"/>
            <a:ext cx="1670753" cy="4433902"/>
            <a:chOff x="85044" y="1679915"/>
            <a:chExt cx="1670753" cy="4433902"/>
          </a:xfrm>
        </p:grpSpPr>
        <p:grpSp>
          <p:nvGrpSpPr>
            <p:cNvPr id="21" name="20 Grupo"/>
            <p:cNvGrpSpPr/>
            <p:nvPr/>
          </p:nvGrpSpPr>
          <p:grpSpPr>
            <a:xfrm>
              <a:off x="85044" y="1679915"/>
              <a:ext cx="1656562" cy="457200"/>
              <a:chOff x="85044" y="1679915"/>
              <a:chExt cx="1656562" cy="457200"/>
            </a:xfrm>
          </p:grpSpPr>
          <p:sp>
            <p:nvSpPr>
              <p:cNvPr id="16" name="15 Rectángulo redondeado"/>
              <p:cNvSpPr/>
              <p:nvPr/>
            </p:nvSpPr>
            <p:spPr bwMode="auto">
              <a:xfrm>
                <a:off x="95686" y="1679915"/>
                <a:ext cx="1645920" cy="457200"/>
              </a:xfrm>
              <a:prstGeom prst="round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bg2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85044" y="1701209"/>
                <a:ext cx="1645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Router</a:t>
                </a:r>
                <a:endParaRPr lang="es-ES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6" name="25 Rectángulo redondeado"/>
            <p:cNvSpPr/>
            <p:nvPr/>
          </p:nvSpPr>
          <p:spPr bwMode="auto">
            <a:xfrm>
              <a:off x="106339" y="2176088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95697" y="2250547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Buffer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Size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6" name="45 Rectángulo redondeado"/>
            <p:cNvSpPr/>
            <p:nvPr/>
          </p:nvSpPr>
          <p:spPr bwMode="auto">
            <a:xfrm>
              <a:off x="109877" y="2679377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99235" y="2753836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Buffer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Delay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47 Rectángulo redondeado"/>
            <p:cNvSpPr/>
            <p:nvPr/>
          </p:nvSpPr>
          <p:spPr bwMode="auto">
            <a:xfrm>
              <a:off x="109877" y="3179128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99235" y="3253587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Packet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Size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0" name="49 Rectángulo redondeado"/>
            <p:cNvSpPr/>
            <p:nvPr/>
          </p:nvSpPr>
          <p:spPr bwMode="auto">
            <a:xfrm>
              <a:off x="109877" y="3668246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99235" y="3742705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# Virtual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Channels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2" name="51 Rectángulo redondeado"/>
            <p:cNvSpPr/>
            <p:nvPr/>
          </p:nvSpPr>
          <p:spPr bwMode="auto">
            <a:xfrm>
              <a:off x="109877" y="4157364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99235" y="4231823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#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Physical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networks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4" name="53 Rectángulo redondeado"/>
            <p:cNvSpPr/>
            <p:nvPr/>
          </p:nvSpPr>
          <p:spPr bwMode="auto">
            <a:xfrm>
              <a:off x="109877" y="4657115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99235" y="4731574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Message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Types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6" name="55 Rectángulo redondeado"/>
            <p:cNvSpPr/>
            <p:nvPr/>
          </p:nvSpPr>
          <p:spPr bwMode="auto">
            <a:xfrm>
              <a:off x="109877" y="5156866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99235" y="5231325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Router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Pipeline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57 Rectángulo redondeado"/>
            <p:cNvSpPr/>
            <p:nvPr/>
          </p:nvSpPr>
          <p:spPr bwMode="auto">
            <a:xfrm>
              <a:off x="99244" y="5656617"/>
              <a:ext cx="1645920" cy="457200"/>
            </a:xfrm>
            <a:prstGeom prst="roundRect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88602" y="5731076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Link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Delay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2800102" y="1683453"/>
            <a:ext cx="1663641" cy="4454703"/>
            <a:chOff x="1850102" y="1683453"/>
            <a:chExt cx="1663641" cy="4454703"/>
          </a:xfrm>
        </p:grpSpPr>
        <p:sp>
          <p:nvSpPr>
            <p:cNvPr id="17" name="16 Rectángulo redondeado"/>
            <p:cNvSpPr/>
            <p:nvPr/>
          </p:nvSpPr>
          <p:spPr bwMode="auto">
            <a:xfrm>
              <a:off x="1853669" y="1683453"/>
              <a:ext cx="1645920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64285" y="1704695"/>
              <a:ext cx="16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Flow</a:t>
              </a:r>
              <a:r>
                <a:rPr lang="es-ES" sz="20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Control</a:t>
              </a:r>
              <a:endParaRPr lang="es-E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0" name="59 Rectángulo redondeado"/>
            <p:cNvSpPr/>
            <p:nvPr/>
          </p:nvSpPr>
          <p:spPr bwMode="auto">
            <a:xfrm>
              <a:off x="1857207" y="2176109"/>
              <a:ext cx="1645920" cy="9601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1867823" y="2452533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Virtual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Cut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Through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2" name="61 Rectángulo redondeado"/>
            <p:cNvSpPr/>
            <p:nvPr/>
          </p:nvSpPr>
          <p:spPr bwMode="auto">
            <a:xfrm>
              <a:off x="1860745" y="3179149"/>
              <a:ext cx="1645920" cy="9601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62 Rectángulo redondeado"/>
            <p:cNvSpPr/>
            <p:nvPr/>
          </p:nvSpPr>
          <p:spPr bwMode="auto">
            <a:xfrm>
              <a:off x="1860750" y="4178574"/>
              <a:ext cx="1645920" cy="9601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63 Rectángulo redondeado"/>
            <p:cNvSpPr/>
            <p:nvPr/>
          </p:nvSpPr>
          <p:spPr bwMode="auto">
            <a:xfrm>
              <a:off x="1860750" y="5178036"/>
              <a:ext cx="1645920" cy="9601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1850102" y="3402375"/>
              <a:ext cx="1645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Bubble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Flow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Control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860734" y="4508161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Wormhole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850103" y="5401297"/>
              <a:ext cx="1645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Virtual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Channel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flow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Control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09" name="108 Grupo"/>
          <p:cNvGrpSpPr/>
          <p:nvPr/>
        </p:nvGrpSpPr>
        <p:grpSpPr>
          <a:xfrm>
            <a:off x="6326741" y="1683453"/>
            <a:ext cx="1667195" cy="4433902"/>
            <a:chOff x="5376741" y="1683453"/>
            <a:chExt cx="1667195" cy="4433902"/>
          </a:xfrm>
        </p:grpSpPr>
        <p:sp>
          <p:nvSpPr>
            <p:cNvPr id="19" name="18 Rectángulo redondeado"/>
            <p:cNvSpPr/>
            <p:nvPr/>
          </p:nvSpPr>
          <p:spPr bwMode="auto">
            <a:xfrm>
              <a:off x="5394458" y="1683453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394334" y="1704751"/>
              <a:ext cx="16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Traffic</a:t>
              </a:r>
              <a:endParaRPr lang="es-E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8" name="67 Rectángulo redondeado"/>
            <p:cNvSpPr/>
            <p:nvPr/>
          </p:nvSpPr>
          <p:spPr bwMode="auto">
            <a:xfrm>
              <a:off x="5394478" y="2179626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5383836" y="2254085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Random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0" name="69 Rectángulo redondeado"/>
            <p:cNvSpPr/>
            <p:nvPr/>
          </p:nvSpPr>
          <p:spPr bwMode="auto">
            <a:xfrm>
              <a:off x="5398016" y="2682915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5387374" y="2757374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Bit-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Reversal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2" name="71 Rectángulo redondeado"/>
            <p:cNvSpPr/>
            <p:nvPr/>
          </p:nvSpPr>
          <p:spPr bwMode="auto">
            <a:xfrm>
              <a:off x="5398016" y="3182666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5387374" y="3257125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Perfect-Shuffle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4" name="73 Rectángulo redondeado"/>
            <p:cNvSpPr/>
            <p:nvPr/>
          </p:nvSpPr>
          <p:spPr bwMode="auto">
            <a:xfrm>
              <a:off x="5398016" y="3671784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5387374" y="3746243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Transpose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Matrix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6" name="75 Rectángulo redondeado"/>
            <p:cNvSpPr/>
            <p:nvPr/>
          </p:nvSpPr>
          <p:spPr bwMode="auto">
            <a:xfrm>
              <a:off x="5398016" y="4160902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5387374" y="4235361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Tornado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8" name="77 Rectángulo redondeado"/>
            <p:cNvSpPr/>
            <p:nvPr/>
          </p:nvSpPr>
          <p:spPr bwMode="auto">
            <a:xfrm>
              <a:off x="5398016" y="4660653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387374" y="4735112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Hot-Spot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0" name="79 Rectángulo redondeado"/>
            <p:cNvSpPr/>
            <p:nvPr/>
          </p:nvSpPr>
          <p:spPr bwMode="auto">
            <a:xfrm>
              <a:off x="5398016" y="5160404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5387374" y="5234863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Local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2" name="81 Rectángulo redondeado"/>
            <p:cNvSpPr/>
            <p:nvPr/>
          </p:nvSpPr>
          <p:spPr bwMode="auto">
            <a:xfrm>
              <a:off x="5387383" y="5660155"/>
              <a:ext cx="164592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5376741" y="5734614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Trace-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Based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08" name="107 Grupo"/>
          <p:cNvGrpSpPr/>
          <p:nvPr/>
        </p:nvGrpSpPr>
        <p:grpSpPr>
          <a:xfrm>
            <a:off x="4554474" y="1683453"/>
            <a:ext cx="1674364" cy="4425141"/>
            <a:chOff x="3604474" y="1683453"/>
            <a:chExt cx="1674364" cy="4425141"/>
          </a:xfrm>
        </p:grpSpPr>
        <p:sp>
          <p:nvSpPr>
            <p:cNvPr id="18" name="17 Rectángulo redondeado"/>
            <p:cNvSpPr/>
            <p:nvPr/>
          </p:nvSpPr>
          <p:spPr bwMode="auto">
            <a:xfrm>
              <a:off x="3629380" y="1683453"/>
              <a:ext cx="1645920" cy="4572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629313" y="1704730"/>
              <a:ext cx="16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Topology</a:t>
              </a:r>
              <a:endParaRPr lang="es-E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4" name="83 Rectángulo redondeado"/>
            <p:cNvSpPr/>
            <p:nvPr/>
          </p:nvSpPr>
          <p:spPr bwMode="auto">
            <a:xfrm>
              <a:off x="3622285" y="2176109"/>
              <a:ext cx="1645920" cy="7498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84 Rectángulo redondeado"/>
            <p:cNvSpPr/>
            <p:nvPr/>
          </p:nvSpPr>
          <p:spPr bwMode="auto">
            <a:xfrm>
              <a:off x="3625829" y="2966458"/>
              <a:ext cx="1645920" cy="7498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85 Rectángulo redondeado"/>
            <p:cNvSpPr/>
            <p:nvPr/>
          </p:nvSpPr>
          <p:spPr bwMode="auto">
            <a:xfrm>
              <a:off x="3629373" y="3767445"/>
              <a:ext cx="1645920" cy="7498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86 Rectángulo redondeado"/>
            <p:cNvSpPr/>
            <p:nvPr/>
          </p:nvSpPr>
          <p:spPr bwMode="auto">
            <a:xfrm>
              <a:off x="3632918" y="4557799"/>
              <a:ext cx="1645920" cy="7498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87 Rectángulo redondeado"/>
            <p:cNvSpPr/>
            <p:nvPr/>
          </p:nvSpPr>
          <p:spPr bwMode="auto">
            <a:xfrm>
              <a:off x="3625829" y="5358786"/>
              <a:ext cx="1645920" cy="7498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3615106" y="2402915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Ring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3625739" y="3210989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Mesh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(2D &amp; 3D)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3625739" y="4008431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Torus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(2D &amp; 3D)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3625740" y="4784607"/>
              <a:ext cx="164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Midimew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(2D)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3604474" y="5475724"/>
              <a:ext cx="1645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Square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Midimew</a:t>
              </a:r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(2D)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11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TOPAZ@NOCS12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.8|1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19.9|3.1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.5|3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18.2|16.9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2.5|5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3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heme/theme1.xml><?xml version="1.0" encoding="utf-8"?>
<a:theme xmlns:a="http://schemas.openxmlformats.org/drawingml/2006/main" name="bluegrid">
  <a:themeElements>
    <a:clrScheme name="Personalizado 2">
      <a:dk1>
        <a:srgbClr val="40458C"/>
      </a:dk1>
      <a:lt1>
        <a:srgbClr val="FFFFFF"/>
      </a:lt1>
      <a:dk2>
        <a:srgbClr val="660066"/>
      </a:dk2>
      <a:lt2>
        <a:srgbClr val="E2E7FD"/>
      </a:lt2>
      <a:accent1>
        <a:srgbClr val="F4E9C1"/>
      </a:accent1>
      <a:accent2>
        <a:srgbClr val="E3C864"/>
      </a:accent2>
      <a:accent3>
        <a:srgbClr val="9E8518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02_isa</Template>
  <TotalTime>32283</TotalTime>
  <Words>1346</Words>
  <Application>Microsoft Office PowerPoint</Application>
  <PresentationFormat>Presentación en pantalla (4:3)</PresentationFormat>
  <Paragraphs>396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bluegrid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Thanks for your attention  Questions? </vt:lpstr>
      <vt:lpstr>Diapositiva 22</vt:lpstr>
      <vt:lpstr>Diapositiva 23</vt:lpstr>
      <vt:lpstr>Diapositiva 24</vt:lpstr>
      <vt:lpstr>Diapositiva 25</vt:lpstr>
      <vt:lpstr>Diapositiva 26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MRR: Enabling Fully Adaptive Multicast Routing for CMP Interconnection Networks</dc:title>
  <dc:creator>Valentin Puente</dc:creator>
  <cp:lastModifiedBy>Administrador</cp:lastModifiedBy>
  <cp:revision>298</cp:revision>
  <dcterms:created xsi:type="dcterms:W3CDTF">2009-01-07T18:00:55Z</dcterms:created>
  <dcterms:modified xsi:type="dcterms:W3CDTF">2012-05-07T13:56:50Z</dcterms:modified>
</cp:coreProperties>
</file>