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1"/>
  </p:notesMasterIdLst>
  <p:sldIdLst>
    <p:sldId id="256" r:id="rId2"/>
    <p:sldId id="257" r:id="rId3"/>
    <p:sldId id="258" r:id="rId4"/>
    <p:sldId id="271" r:id="rId5"/>
    <p:sldId id="259" r:id="rId6"/>
    <p:sldId id="260" r:id="rId7"/>
    <p:sldId id="297" r:id="rId8"/>
    <p:sldId id="298" r:id="rId9"/>
    <p:sldId id="262" r:id="rId10"/>
    <p:sldId id="286" r:id="rId11"/>
    <p:sldId id="287" r:id="rId12"/>
    <p:sldId id="288" r:id="rId13"/>
    <p:sldId id="301" r:id="rId14"/>
    <p:sldId id="300" r:id="rId15"/>
    <p:sldId id="263" r:id="rId16"/>
    <p:sldId id="292" r:id="rId17"/>
    <p:sldId id="280" r:id="rId18"/>
    <p:sldId id="294" r:id="rId19"/>
    <p:sldId id="299" r:id="rId20"/>
    <p:sldId id="295" r:id="rId21"/>
    <p:sldId id="296" r:id="rId22"/>
    <p:sldId id="283" r:id="rId23"/>
    <p:sldId id="284" r:id="rId24"/>
    <p:sldId id="281" r:id="rId25"/>
    <p:sldId id="265" r:id="rId26"/>
    <p:sldId id="277" r:id="rId27"/>
    <p:sldId id="264" r:id="rId28"/>
    <p:sldId id="278" r:id="rId29"/>
    <p:sldId id="28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0AD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0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ware-host\Shared%20Folders\vpuente\Documents\Investigacion\Estudiantes\Lucia%20Gregorio\LOCKE\ft_jbb_16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vpuente\Mis%20documentos\Investigacion\Estudiantes\Pablo%20Abad\HPCA%2009\ring-versus-tree-presentac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\Mis%20documentos\INVESTIGACION\ENVIOS-CONGRESOS\2013-HIPEAC(LIGERO)\SINTETICO-HIPEAC2013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INVESTIGACION\ENVIOS-CONGRESOS\2013-HIPEAC(LIGERO)\APLICACIONES-HIPEAC2013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Administrador\Mis%20documentos\INVESTIGACION\ENVIOS-CONGRESOS\2013-HIPEAC(LIGERO)\APLICACIONES-HIPEAC2013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dor\Mis%20documentos\INVESTIGACION\ENVIOS-CONGRESOS\2013-HIPEAC(LIGERO)\APLICACIONES-HIPEAC2013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>
        <c:manualLayout>
          <c:layoutTarget val="inner"/>
          <c:xMode val="edge"/>
          <c:yMode val="edge"/>
          <c:x val="0.10290612052545819"/>
          <c:y val="3.7476859696335456E-2"/>
          <c:w val="0.82011310306909901"/>
          <c:h val="0.7538221957993545"/>
        </c:manualLayout>
      </c:layout>
      <c:scatterChart>
        <c:scatterStyle val="smoothMarker"/>
        <c:ser>
          <c:idx val="0"/>
          <c:order val="0"/>
          <c:tx>
            <c:strRef>
              <c:f>FTvsJBB!$B$1</c:f>
              <c:strCache>
                <c:ptCount val="1"/>
                <c:pt idx="0">
                  <c:v>NUMERICAL</c:v>
                </c:pt>
              </c:strCache>
            </c:strRef>
          </c:tx>
          <c:spPr>
            <a:ln w="28575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FTvsJBB!$A$2:$A$300</c:f>
              <c:numCache>
                <c:formatCode>General</c:formatCode>
                <c:ptCount val="299"/>
                <c:pt idx="0">
                  <c:v>33911</c:v>
                </c:pt>
                <c:pt idx="1">
                  <c:v>67761</c:v>
                </c:pt>
                <c:pt idx="2">
                  <c:v>101521</c:v>
                </c:pt>
                <c:pt idx="3">
                  <c:v>135273</c:v>
                </c:pt>
                <c:pt idx="4">
                  <c:v>169095</c:v>
                </c:pt>
                <c:pt idx="5">
                  <c:v>202932</c:v>
                </c:pt>
                <c:pt idx="6">
                  <c:v>236875</c:v>
                </c:pt>
                <c:pt idx="7">
                  <c:v>270569</c:v>
                </c:pt>
                <c:pt idx="8">
                  <c:v>304388</c:v>
                </c:pt>
                <c:pt idx="9">
                  <c:v>338183</c:v>
                </c:pt>
                <c:pt idx="10">
                  <c:v>372035</c:v>
                </c:pt>
                <c:pt idx="11">
                  <c:v>405954</c:v>
                </c:pt>
                <c:pt idx="12">
                  <c:v>439717</c:v>
                </c:pt>
                <c:pt idx="13">
                  <c:v>473468</c:v>
                </c:pt>
                <c:pt idx="14">
                  <c:v>507297</c:v>
                </c:pt>
                <c:pt idx="15">
                  <c:v>541102</c:v>
                </c:pt>
                <c:pt idx="16">
                  <c:v>574927</c:v>
                </c:pt>
                <c:pt idx="17">
                  <c:v>608768</c:v>
                </c:pt>
                <c:pt idx="18">
                  <c:v>642623</c:v>
                </c:pt>
                <c:pt idx="19">
                  <c:v>676385</c:v>
                </c:pt>
                <c:pt idx="20">
                  <c:v>710241</c:v>
                </c:pt>
                <c:pt idx="21">
                  <c:v>744072</c:v>
                </c:pt>
                <c:pt idx="22">
                  <c:v>777885</c:v>
                </c:pt>
                <c:pt idx="23">
                  <c:v>811688</c:v>
                </c:pt>
                <c:pt idx="24">
                  <c:v>845558</c:v>
                </c:pt>
                <c:pt idx="25">
                  <c:v>879384</c:v>
                </c:pt>
                <c:pt idx="26">
                  <c:v>913111</c:v>
                </c:pt>
                <c:pt idx="27">
                  <c:v>946961</c:v>
                </c:pt>
                <c:pt idx="28">
                  <c:v>980781</c:v>
                </c:pt>
                <c:pt idx="29">
                  <c:v>1014573.9999999983</c:v>
                </c:pt>
                <c:pt idx="30">
                  <c:v>1048353.0000000001</c:v>
                </c:pt>
                <c:pt idx="31">
                  <c:v>1082235</c:v>
                </c:pt>
                <c:pt idx="32">
                  <c:v>1116073</c:v>
                </c:pt>
                <c:pt idx="33">
                  <c:v>1149807</c:v>
                </c:pt>
                <c:pt idx="34">
                  <c:v>1183683</c:v>
                </c:pt>
                <c:pt idx="35">
                  <c:v>1217488</c:v>
                </c:pt>
                <c:pt idx="36">
                  <c:v>1251347</c:v>
                </c:pt>
                <c:pt idx="37">
                  <c:v>1285132</c:v>
                </c:pt>
                <c:pt idx="38">
                  <c:v>1318938</c:v>
                </c:pt>
                <c:pt idx="39">
                  <c:v>1352705</c:v>
                </c:pt>
                <c:pt idx="40">
                  <c:v>1386680.0000000002</c:v>
                </c:pt>
                <c:pt idx="41">
                  <c:v>1420457</c:v>
                </c:pt>
                <c:pt idx="42">
                  <c:v>1454177</c:v>
                </c:pt>
                <c:pt idx="43">
                  <c:v>1488012</c:v>
                </c:pt>
                <c:pt idx="44">
                  <c:v>1521867</c:v>
                </c:pt>
                <c:pt idx="45">
                  <c:v>1555731</c:v>
                </c:pt>
                <c:pt idx="46">
                  <c:v>1589458</c:v>
                </c:pt>
                <c:pt idx="47">
                  <c:v>1623315</c:v>
                </c:pt>
                <c:pt idx="48">
                  <c:v>1657096</c:v>
                </c:pt>
                <c:pt idx="49">
                  <c:v>1691005</c:v>
                </c:pt>
                <c:pt idx="50">
                  <c:v>1724718</c:v>
                </c:pt>
                <c:pt idx="51">
                  <c:v>1758574</c:v>
                </c:pt>
                <c:pt idx="52">
                  <c:v>1792452.0000000002</c:v>
                </c:pt>
                <c:pt idx="53">
                  <c:v>1826173</c:v>
                </c:pt>
                <c:pt idx="54">
                  <c:v>1860060</c:v>
                </c:pt>
                <c:pt idx="55">
                  <c:v>1893831</c:v>
                </c:pt>
                <c:pt idx="56">
                  <c:v>1927709</c:v>
                </c:pt>
                <c:pt idx="57">
                  <c:v>1961661</c:v>
                </c:pt>
                <c:pt idx="58">
                  <c:v>1995438</c:v>
                </c:pt>
                <c:pt idx="59">
                  <c:v>2029110.0000000002</c:v>
                </c:pt>
                <c:pt idx="60">
                  <c:v>2063133.0000000005</c:v>
                </c:pt>
                <c:pt idx="61">
                  <c:v>2096945</c:v>
                </c:pt>
                <c:pt idx="62">
                  <c:v>2131080</c:v>
                </c:pt>
                <c:pt idx="63">
                  <c:v>2164613</c:v>
                </c:pt>
                <c:pt idx="64">
                  <c:v>2198287</c:v>
                </c:pt>
                <c:pt idx="65">
                  <c:v>2232392</c:v>
                </c:pt>
                <c:pt idx="66">
                  <c:v>2266051</c:v>
                </c:pt>
                <c:pt idx="67">
                  <c:v>2299779</c:v>
                </c:pt>
                <c:pt idx="68">
                  <c:v>2333655.9999999977</c:v>
                </c:pt>
                <c:pt idx="69">
                  <c:v>2367460</c:v>
                </c:pt>
                <c:pt idx="70">
                  <c:v>2401164</c:v>
                </c:pt>
                <c:pt idx="71">
                  <c:v>2434983</c:v>
                </c:pt>
                <c:pt idx="72">
                  <c:v>2469006</c:v>
                </c:pt>
                <c:pt idx="73">
                  <c:v>2502909</c:v>
                </c:pt>
                <c:pt idx="74">
                  <c:v>2536659.9999999977</c:v>
                </c:pt>
                <c:pt idx="75">
                  <c:v>2570503</c:v>
                </c:pt>
                <c:pt idx="76">
                  <c:v>2604097.0000000005</c:v>
                </c:pt>
                <c:pt idx="77">
                  <c:v>2638057.9999999977</c:v>
                </c:pt>
                <c:pt idx="78">
                  <c:v>2671923</c:v>
                </c:pt>
                <c:pt idx="79">
                  <c:v>2705744</c:v>
                </c:pt>
                <c:pt idx="80">
                  <c:v>2739541.9999999977</c:v>
                </c:pt>
                <c:pt idx="81">
                  <c:v>2773379.0000000005</c:v>
                </c:pt>
                <c:pt idx="82">
                  <c:v>2807122</c:v>
                </c:pt>
                <c:pt idx="83">
                  <c:v>2840989</c:v>
                </c:pt>
                <c:pt idx="84">
                  <c:v>2874558.9999999977</c:v>
                </c:pt>
                <c:pt idx="85">
                  <c:v>2908700</c:v>
                </c:pt>
                <c:pt idx="86">
                  <c:v>2942548.9999999977</c:v>
                </c:pt>
                <c:pt idx="87">
                  <c:v>2976323</c:v>
                </c:pt>
                <c:pt idx="88">
                  <c:v>3009947</c:v>
                </c:pt>
                <c:pt idx="89">
                  <c:v>3043962</c:v>
                </c:pt>
                <c:pt idx="90">
                  <c:v>3077460</c:v>
                </c:pt>
                <c:pt idx="91">
                  <c:v>3111657.9999999977</c:v>
                </c:pt>
                <c:pt idx="92">
                  <c:v>3145661</c:v>
                </c:pt>
                <c:pt idx="93">
                  <c:v>3179044.9999999977</c:v>
                </c:pt>
                <c:pt idx="94">
                  <c:v>3212847.9999999977</c:v>
                </c:pt>
                <c:pt idx="95">
                  <c:v>3246693</c:v>
                </c:pt>
                <c:pt idx="96">
                  <c:v>3280561.0000000005</c:v>
                </c:pt>
                <c:pt idx="97">
                  <c:v>3314214</c:v>
                </c:pt>
                <c:pt idx="98">
                  <c:v>3348014.9999999977</c:v>
                </c:pt>
                <c:pt idx="99">
                  <c:v>3381845.9999999977</c:v>
                </c:pt>
                <c:pt idx="100">
                  <c:v>3415639.9999999977</c:v>
                </c:pt>
                <c:pt idx="101">
                  <c:v>3449432</c:v>
                </c:pt>
                <c:pt idx="102">
                  <c:v>3483310.0000000005</c:v>
                </c:pt>
                <c:pt idx="103">
                  <c:v>3517465.9999999977</c:v>
                </c:pt>
                <c:pt idx="104">
                  <c:v>3550893</c:v>
                </c:pt>
                <c:pt idx="105">
                  <c:v>3584704.0000000005</c:v>
                </c:pt>
                <c:pt idx="106">
                  <c:v>3618624</c:v>
                </c:pt>
                <c:pt idx="107">
                  <c:v>3652335</c:v>
                </c:pt>
                <c:pt idx="108">
                  <c:v>3686224</c:v>
                </c:pt>
                <c:pt idx="109">
                  <c:v>3719991.0000000005</c:v>
                </c:pt>
                <c:pt idx="110">
                  <c:v>3753822</c:v>
                </c:pt>
                <c:pt idx="111">
                  <c:v>3787689.0000000005</c:v>
                </c:pt>
                <c:pt idx="112">
                  <c:v>3821437.9999999977</c:v>
                </c:pt>
                <c:pt idx="113">
                  <c:v>3855317.9999999977</c:v>
                </c:pt>
                <c:pt idx="114">
                  <c:v>3889107</c:v>
                </c:pt>
                <c:pt idx="115">
                  <c:v>3922946.9999999977</c:v>
                </c:pt>
                <c:pt idx="116">
                  <c:v>3956774.9999999977</c:v>
                </c:pt>
                <c:pt idx="117">
                  <c:v>3990560</c:v>
                </c:pt>
                <c:pt idx="118">
                  <c:v>4024317.9999999977</c:v>
                </c:pt>
                <c:pt idx="119">
                  <c:v>4058253.0000000005</c:v>
                </c:pt>
                <c:pt idx="120">
                  <c:v>4092008</c:v>
                </c:pt>
                <c:pt idx="121">
                  <c:v>4125869</c:v>
                </c:pt>
                <c:pt idx="122">
                  <c:v>4159662.0000000009</c:v>
                </c:pt>
                <c:pt idx="123">
                  <c:v>4193462.0000000005</c:v>
                </c:pt>
                <c:pt idx="124">
                  <c:v>4227330</c:v>
                </c:pt>
                <c:pt idx="125">
                  <c:v>4261108</c:v>
                </c:pt>
                <c:pt idx="126">
                  <c:v>4294977</c:v>
                </c:pt>
                <c:pt idx="127">
                  <c:v>4328670</c:v>
                </c:pt>
                <c:pt idx="128">
                  <c:v>4362652</c:v>
                </c:pt>
                <c:pt idx="129">
                  <c:v>4396331</c:v>
                </c:pt>
                <c:pt idx="130">
                  <c:v>4430127.0000000009</c:v>
                </c:pt>
                <c:pt idx="131">
                  <c:v>4464022</c:v>
                </c:pt>
                <c:pt idx="132">
                  <c:v>4497829</c:v>
                </c:pt>
                <c:pt idx="133">
                  <c:v>4531663.0000000019</c:v>
                </c:pt>
                <c:pt idx="134">
                  <c:v>4565486</c:v>
                </c:pt>
                <c:pt idx="135">
                  <c:v>4599271.0000000009</c:v>
                </c:pt>
                <c:pt idx="136">
                  <c:v>4633123</c:v>
                </c:pt>
                <c:pt idx="137">
                  <c:v>4666960</c:v>
                </c:pt>
                <c:pt idx="138">
                  <c:v>4700723.0000000009</c:v>
                </c:pt>
                <c:pt idx="139">
                  <c:v>4734641.0000000009</c:v>
                </c:pt>
                <c:pt idx="140">
                  <c:v>4768378</c:v>
                </c:pt>
                <c:pt idx="141">
                  <c:v>4802114</c:v>
                </c:pt>
                <c:pt idx="142">
                  <c:v>4835987</c:v>
                </c:pt>
                <c:pt idx="143">
                  <c:v>4869781</c:v>
                </c:pt>
                <c:pt idx="144">
                  <c:v>4903677.0000000009</c:v>
                </c:pt>
                <c:pt idx="145">
                  <c:v>4937391.0000000009</c:v>
                </c:pt>
                <c:pt idx="146">
                  <c:v>4971351.0000000009</c:v>
                </c:pt>
                <c:pt idx="147">
                  <c:v>5005066</c:v>
                </c:pt>
                <c:pt idx="148">
                  <c:v>5038962.0000000009</c:v>
                </c:pt>
                <c:pt idx="149">
                  <c:v>5072687</c:v>
                </c:pt>
                <c:pt idx="150">
                  <c:v>5106583</c:v>
                </c:pt>
                <c:pt idx="151">
                  <c:v>5140358</c:v>
                </c:pt>
                <c:pt idx="152">
                  <c:v>5174230</c:v>
                </c:pt>
                <c:pt idx="153">
                  <c:v>5207934</c:v>
                </c:pt>
                <c:pt idx="154">
                  <c:v>5241749.0000000009</c:v>
                </c:pt>
                <c:pt idx="155">
                  <c:v>5275641.0000000009</c:v>
                </c:pt>
                <c:pt idx="156">
                  <c:v>5309385</c:v>
                </c:pt>
                <c:pt idx="157">
                  <c:v>5343187</c:v>
                </c:pt>
                <c:pt idx="158">
                  <c:v>5377018</c:v>
                </c:pt>
                <c:pt idx="159">
                  <c:v>5410946</c:v>
                </c:pt>
                <c:pt idx="160">
                  <c:v>5444710</c:v>
                </c:pt>
                <c:pt idx="161">
                  <c:v>5478583</c:v>
                </c:pt>
                <c:pt idx="162">
                  <c:v>5512330</c:v>
                </c:pt>
                <c:pt idx="163">
                  <c:v>5546216</c:v>
                </c:pt>
                <c:pt idx="164">
                  <c:v>5579978.0000000009</c:v>
                </c:pt>
                <c:pt idx="165">
                  <c:v>5613865</c:v>
                </c:pt>
                <c:pt idx="166">
                  <c:v>5647658</c:v>
                </c:pt>
                <c:pt idx="167">
                  <c:v>5681415</c:v>
                </c:pt>
                <c:pt idx="168">
                  <c:v>5715218</c:v>
                </c:pt>
                <c:pt idx="169">
                  <c:v>5749047.0000000009</c:v>
                </c:pt>
                <c:pt idx="170">
                  <c:v>5782860</c:v>
                </c:pt>
                <c:pt idx="171">
                  <c:v>5816748.0000000009</c:v>
                </c:pt>
                <c:pt idx="172">
                  <c:v>5850548</c:v>
                </c:pt>
                <c:pt idx="173">
                  <c:v>5884358</c:v>
                </c:pt>
                <c:pt idx="174">
                  <c:v>5918099.0000000009</c:v>
                </c:pt>
                <c:pt idx="175">
                  <c:v>5952076</c:v>
                </c:pt>
                <c:pt idx="176">
                  <c:v>5985726.0000000009</c:v>
                </c:pt>
                <c:pt idx="177">
                  <c:v>6019560</c:v>
                </c:pt>
                <c:pt idx="178">
                  <c:v>6053404</c:v>
                </c:pt>
                <c:pt idx="179">
                  <c:v>6087227</c:v>
                </c:pt>
                <c:pt idx="180">
                  <c:v>6121051</c:v>
                </c:pt>
                <c:pt idx="181">
                  <c:v>6154811</c:v>
                </c:pt>
                <c:pt idx="182">
                  <c:v>6188657</c:v>
                </c:pt>
                <c:pt idx="183">
                  <c:v>6222461</c:v>
                </c:pt>
                <c:pt idx="184">
                  <c:v>6256275.0000000009</c:v>
                </c:pt>
                <c:pt idx="185">
                  <c:v>6290209.0000000009</c:v>
                </c:pt>
                <c:pt idx="186">
                  <c:v>6323907</c:v>
                </c:pt>
                <c:pt idx="187">
                  <c:v>6357743</c:v>
                </c:pt>
                <c:pt idx="188">
                  <c:v>6391622.0000000009</c:v>
                </c:pt>
                <c:pt idx="189">
                  <c:v>6425357</c:v>
                </c:pt>
                <c:pt idx="190">
                  <c:v>6459299.0000000019</c:v>
                </c:pt>
                <c:pt idx="191">
                  <c:v>6493099.0000000009</c:v>
                </c:pt>
                <c:pt idx="192">
                  <c:v>6526897</c:v>
                </c:pt>
                <c:pt idx="193">
                  <c:v>6560622</c:v>
                </c:pt>
                <c:pt idx="194">
                  <c:v>6594560</c:v>
                </c:pt>
                <c:pt idx="195">
                  <c:v>6628350</c:v>
                </c:pt>
                <c:pt idx="196">
                  <c:v>6662172</c:v>
                </c:pt>
                <c:pt idx="197">
                  <c:v>6695974</c:v>
                </c:pt>
                <c:pt idx="198">
                  <c:v>6729762.0000000009</c:v>
                </c:pt>
                <c:pt idx="199">
                  <c:v>6763555</c:v>
                </c:pt>
                <c:pt idx="200">
                  <c:v>6797361</c:v>
                </c:pt>
                <c:pt idx="201">
                  <c:v>6831267.0000000009</c:v>
                </c:pt>
                <c:pt idx="202">
                  <c:v>6865036</c:v>
                </c:pt>
                <c:pt idx="203">
                  <c:v>6898803</c:v>
                </c:pt>
                <c:pt idx="204">
                  <c:v>6932620.0000000009</c:v>
                </c:pt>
                <c:pt idx="205">
                  <c:v>6966531</c:v>
                </c:pt>
                <c:pt idx="206">
                  <c:v>7000362.0000000009</c:v>
                </c:pt>
                <c:pt idx="207">
                  <c:v>7034084</c:v>
                </c:pt>
                <c:pt idx="208">
                  <c:v>7067889</c:v>
                </c:pt>
                <c:pt idx="209">
                  <c:v>7101779.0000000009</c:v>
                </c:pt>
                <c:pt idx="210">
                  <c:v>7135613</c:v>
                </c:pt>
                <c:pt idx="211">
                  <c:v>7169373</c:v>
                </c:pt>
                <c:pt idx="212">
                  <c:v>7203206.0000000009</c:v>
                </c:pt>
                <c:pt idx="213">
                  <c:v>7237247.0000000009</c:v>
                </c:pt>
                <c:pt idx="214">
                  <c:v>7270885</c:v>
                </c:pt>
                <c:pt idx="215">
                  <c:v>7304711</c:v>
                </c:pt>
                <c:pt idx="216">
                  <c:v>7338533</c:v>
                </c:pt>
                <c:pt idx="217">
                  <c:v>7372271</c:v>
                </c:pt>
                <c:pt idx="218">
                  <c:v>7406069.0000000009</c:v>
                </c:pt>
                <c:pt idx="219">
                  <c:v>7439911</c:v>
                </c:pt>
                <c:pt idx="220">
                  <c:v>7473797.0000000009</c:v>
                </c:pt>
                <c:pt idx="221">
                  <c:v>7507639</c:v>
                </c:pt>
                <c:pt idx="222">
                  <c:v>7541426</c:v>
                </c:pt>
                <c:pt idx="223">
                  <c:v>7575432</c:v>
                </c:pt>
                <c:pt idx="224">
                  <c:v>7609114</c:v>
                </c:pt>
                <c:pt idx="225">
                  <c:v>7642995</c:v>
                </c:pt>
                <c:pt idx="226">
                  <c:v>7676622.0000000009</c:v>
                </c:pt>
                <c:pt idx="227">
                  <c:v>7710439</c:v>
                </c:pt>
                <c:pt idx="228">
                  <c:v>7744325</c:v>
                </c:pt>
                <c:pt idx="229">
                  <c:v>7778179.0000000009</c:v>
                </c:pt>
                <c:pt idx="230">
                  <c:v>7811976</c:v>
                </c:pt>
                <c:pt idx="231">
                  <c:v>7845840</c:v>
                </c:pt>
                <c:pt idx="232">
                  <c:v>7879664.0000000009</c:v>
                </c:pt>
                <c:pt idx="233">
                  <c:v>7913335</c:v>
                </c:pt>
                <c:pt idx="234">
                  <c:v>7947281</c:v>
                </c:pt>
                <c:pt idx="235">
                  <c:v>7981072.0000000009</c:v>
                </c:pt>
                <c:pt idx="236">
                  <c:v>8014788</c:v>
                </c:pt>
                <c:pt idx="237">
                  <c:v>8048655</c:v>
                </c:pt>
                <c:pt idx="238">
                  <c:v>8082553.0000000009</c:v>
                </c:pt>
                <c:pt idx="239">
                  <c:v>8116267</c:v>
                </c:pt>
                <c:pt idx="240">
                  <c:v>8150054.0000000009</c:v>
                </c:pt>
                <c:pt idx="241">
                  <c:v>8183958</c:v>
                </c:pt>
                <c:pt idx="242">
                  <c:v>8217724</c:v>
                </c:pt>
                <c:pt idx="243">
                  <c:v>8251524</c:v>
                </c:pt>
                <c:pt idx="244">
                  <c:v>8285324</c:v>
                </c:pt>
                <c:pt idx="245">
                  <c:v>8319333</c:v>
                </c:pt>
                <c:pt idx="246">
                  <c:v>8353073</c:v>
                </c:pt>
                <c:pt idx="247">
                  <c:v>8386789.0000000019</c:v>
                </c:pt>
                <c:pt idx="248">
                  <c:v>8420700</c:v>
                </c:pt>
                <c:pt idx="249">
                  <c:v>8454522</c:v>
                </c:pt>
                <c:pt idx="250">
                  <c:v>8488262.999999987</c:v>
                </c:pt>
                <c:pt idx="251">
                  <c:v>8522170.999999987</c:v>
                </c:pt>
                <c:pt idx="252">
                  <c:v>8555893.0000000019</c:v>
                </c:pt>
                <c:pt idx="253">
                  <c:v>8589689.0000000019</c:v>
                </c:pt>
                <c:pt idx="254">
                  <c:v>8623553</c:v>
                </c:pt>
                <c:pt idx="255">
                  <c:v>8657436.0000000019</c:v>
                </c:pt>
                <c:pt idx="256">
                  <c:v>8691372.999999987</c:v>
                </c:pt>
                <c:pt idx="257">
                  <c:v>8725010</c:v>
                </c:pt>
                <c:pt idx="258">
                  <c:v>8758856</c:v>
                </c:pt>
                <c:pt idx="259">
                  <c:v>8792586.0000000019</c:v>
                </c:pt>
                <c:pt idx="260">
                  <c:v>8826411</c:v>
                </c:pt>
                <c:pt idx="261">
                  <c:v>8860233</c:v>
                </c:pt>
                <c:pt idx="262">
                  <c:v>8894054</c:v>
                </c:pt>
                <c:pt idx="263">
                  <c:v>8927985</c:v>
                </c:pt>
                <c:pt idx="264">
                  <c:v>8961770</c:v>
                </c:pt>
                <c:pt idx="265">
                  <c:v>8995563</c:v>
                </c:pt>
                <c:pt idx="266">
                  <c:v>9029371.999999987</c:v>
                </c:pt>
                <c:pt idx="267">
                  <c:v>9063194.0000000019</c:v>
                </c:pt>
                <c:pt idx="268">
                  <c:v>9097048</c:v>
                </c:pt>
                <c:pt idx="269">
                  <c:v>9130777.999999987</c:v>
                </c:pt>
                <c:pt idx="270">
                  <c:v>9164753</c:v>
                </c:pt>
                <c:pt idx="271">
                  <c:v>9198406</c:v>
                </c:pt>
                <c:pt idx="272">
                  <c:v>9232224.999999987</c:v>
                </c:pt>
                <c:pt idx="273">
                  <c:v>9266112</c:v>
                </c:pt>
                <c:pt idx="274">
                  <c:v>9299859.999999987</c:v>
                </c:pt>
                <c:pt idx="275">
                  <c:v>9333745</c:v>
                </c:pt>
                <c:pt idx="276">
                  <c:v>9367495.0000000019</c:v>
                </c:pt>
                <c:pt idx="277">
                  <c:v>9401449.0000000019</c:v>
                </c:pt>
                <c:pt idx="278">
                  <c:v>9435167</c:v>
                </c:pt>
                <c:pt idx="279">
                  <c:v>9469033.0000000019</c:v>
                </c:pt>
                <c:pt idx="280">
                  <c:v>9502768</c:v>
                </c:pt>
                <c:pt idx="281">
                  <c:v>9536646.0000000019</c:v>
                </c:pt>
                <c:pt idx="282">
                  <c:v>9570553</c:v>
                </c:pt>
                <c:pt idx="283">
                  <c:v>9604340.999999987</c:v>
                </c:pt>
                <c:pt idx="284">
                  <c:v>9638114.999999987</c:v>
                </c:pt>
                <c:pt idx="285">
                  <c:v>9671916</c:v>
                </c:pt>
                <c:pt idx="286">
                  <c:v>9705738</c:v>
                </c:pt>
                <c:pt idx="287">
                  <c:v>9739516</c:v>
                </c:pt>
                <c:pt idx="288">
                  <c:v>9773420.999999987</c:v>
                </c:pt>
                <c:pt idx="289">
                  <c:v>9807215</c:v>
                </c:pt>
                <c:pt idx="290">
                  <c:v>9840950.999999987</c:v>
                </c:pt>
                <c:pt idx="291">
                  <c:v>9874836.0000000019</c:v>
                </c:pt>
                <c:pt idx="292">
                  <c:v>9908654</c:v>
                </c:pt>
                <c:pt idx="293">
                  <c:v>9942407.0000000019</c:v>
                </c:pt>
                <c:pt idx="294">
                  <c:v>9976327</c:v>
                </c:pt>
                <c:pt idx="295">
                  <c:v>10010079</c:v>
                </c:pt>
                <c:pt idx="296">
                  <c:v>10043867</c:v>
                </c:pt>
                <c:pt idx="297">
                  <c:v>10078174</c:v>
                </c:pt>
                <c:pt idx="298">
                  <c:v>10111570</c:v>
                </c:pt>
              </c:numCache>
            </c:numRef>
          </c:xVal>
          <c:yVal>
            <c:numRef>
              <c:f>FTvsJBB!$B$2:$B$300</c:f>
              <c:numCache>
                <c:formatCode>General</c:formatCode>
                <c:ptCount val="299"/>
                <c:pt idx="0">
                  <c:v>10.386298804780974</c:v>
                </c:pt>
                <c:pt idx="1">
                  <c:v>10.424146718146774</c:v>
                </c:pt>
                <c:pt idx="2">
                  <c:v>10.113650793650798</c:v>
                </c:pt>
                <c:pt idx="3">
                  <c:v>10.048679841897126</c:v>
                </c:pt>
                <c:pt idx="4">
                  <c:v>10.004116279069992</c:v>
                </c:pt>
                <c:pt idx="5">
                  <c:v>9.8818914728682206</c:v>
                </c:pt>
                <c:pt idx="6">
                  <c:v>9.8189806949807004</c:v>
                </c:pt>
                <c:pt idx="7">
                  <c:v>9.7271367187500015</c:v>
                </c:pt>
                <c:pt idx="8">
                  <c:v>9.9286398467433248</c:v>
                </c:pt>
                <c:pt idx="9">
                  <c:v>9.9433206106870191</c:v>
                </c:pt>
                <c:pt idx="10">
                  <c:v>10.049817490494299</c:v>
                </c:pt>
                <c:pt idx="11">
                  <c:v>10.149708333333299</c:v>
                </c:pt>
                <c:pt idx="12">
                  <c:v>9.9490076923077027</c:v>
                </c:pt>
                <c:pt idx="13">
                  <c:v>10.001770992366399</c:v>
                </c:pt>
                <c:pt idx="14">
                  <c:v>9.8145447470817224</c:v>
                </c:pt>
                <c:pt idx="15">
                  <c:v>9.9116756756756779</c:v>
                </c:pt>
                <c:pt idx="16">
                  <c:v>9.8945914396887247</c:v>
                </c:pt>
                <c:pt idx="17">
                  <c:v>9.9794710424710402</c:v>
                </c:pt>
                <c:pt idx="18">
                  <c:v>9.7408787878782963</c:v>
                </c:pt>
                <c:pt idx="19">
                  <c:v>10.566485507246828</c:v>
                </c:pt>
                <c:pt idx="20">
                  <c:v>10.2807546468401</c:v>
                </c:pt>
                <c:pt idx="21">
                  <c:v>9.9015637065636994</c:v>
                </c:pt>
                <c:pt idx="22">
                  <c:v>9.7730891472868198</c:v>
                </c:pt>
                <c:pt idx="23">
                  <c:v>9.8994176245211047</c:v>
                </c:pt>
                <c:pt idx="24">
                  <c:v>9.7504453125000268</c:v>
                </c:pt>
                <c:pt idx="25">
                  <c:v>9.7495447470817105</c:v>
                </c:pt>
                <c:pt idx="26">
                  <c:v>9.7426509803921189</c:v>
                </c:pt>
                <c:pt idx="27">
                  <c:v>9.8355482625484267</c:v>
                </c:pt>
                <c:pt idx="28">
                  <c:v>10.141515037593999</c:v>
                </c:pt>
                <c:pt idx="29">
                  <c:v>9.8525155038761767</c:v>
                </c:pt>
                <c:pt idx="30">
                  <c:v>9.8532984496124101</c:v>
                </c:pt>
                <c:pt idx="31">
                  <c:v>9.9586755725190947</c:v>
                </c:pt>
                <c:pt idx="32">
                  <c:v>9.7842625482625483</c:v>
                </c:pt>
                <c:pt idx="33">
                  <c:v>9.9763840304183748</c:v>
                </c:pt>
                <c:pt idx="34">
                  <c:v>9.7367821011673197</c:v>
                </c:pt>
                <c:pt idx="35">
                  <c:v>9.7213929961089427</c:v>
                </c:pt>
                <c:pt idx="36">
                  <c:v>9.7366108949416468</c:v>
                </c:pt>
                <c:pt idx="37">
                  <c:v>10.0132796934866</c:v>
                </c:pt>
                <c:pt idx="38">
                  <c:v>9.9389230769230679</c:v>
                </c:pt>
                <c:pt idx="39">
                  <c:v>9.9932076923077027</c:v>
                </c:pt>
                <c:pt idx="40">
                  <c:v>10.476386617100742</c:v>
                </c:pt>
                <c:pt idx="41">
                  <c:v>10.0808725868726</c:v>
                </c:pt>
                <c:pt idx="42">
                  <c:v>10.417809701492498</c:v>
                </c:pt>
                <c:pt idx="43">
                  <c:v>9.9984140624999966</c:v>
                </c:pt>
                <c:pt idx="44">
                  <c:v>10.111846153846274</c:v>
                </c:pt>
                <c:pt idx="45">
                  <c:v>10.472507299270465</c:v>
                </c:pt>
                <c:pt idx="46">
                  <c:v>10.546724637681224</c:v>
                </c:pt>
                <c:pt idx="47">
                  <c:v>10.426160000000001</c:v>
                </c:pt>
                <c:pt idx="48">
                  <c:v>10.4218308823529</c:v>
                </c:pt>
                <c:pt idx="49">
                  <c:v>10.374727941176499</c:v>
                </c:pt>
                <c:pt idx="50">
                  <c:v>9.8868505747126747</c:v>
                </c:pt>
                <c:pt idx="51">
                  <c:v>8.8185617021276599</c:v>
                </c:pt>
                <c:pt idx="52">
                  <c:v>8.7663276595744684</c:v>
                </c:pt>
                <c:pt idx="53">
                  <c:v>6.3205185185183046</c:v>
                </c:pt>
                <c:pt idx="54">
                  <c:v>5.1121999999999845</c:v>
                </c:pt>
                <c:pt idx="55">
                  <c:v>8.6685757575757485</c:v>
                </c:pt>
                <c:pt idx="56">
                  <c:v>8.4250456621004606</c:v>
                </c:pt>
                <c:pt idx="57">
                  <c:v>7.2743743016759765</c:v>
                </c:pt>
                <c:pt idx="58">
                  <c:v>3.6309999999999998</c:v>
                </c:pt>
                <c:pt idx="59">
                  <c:v>4.0645111111111065</c:v>
                </c:pt>
                <c:pt idx="60">
                  <c:v>4.3046105263155932</c:v>
                </c:pt>
                <c:pt idx="61">
                  <c:v>4.1536263736263699</c:v>
                </c:pt>
                <c:pt idx="62">
                  <c:v>3.8703214285714402</c:v>
                </c:pt>
                <c:pt idx="63">
                  <c:v>3.7560864197530131</c:v>
                </c:pt>
                <c:pt idx="64">
                  <c:v>3.4618815789474708</c:v>
                </c:pt>
                <c:pt idx="65">
                  <c:v>4.1401647058823503</c:v>
                </c:pt>
                <c:pt idx="66">
                  <c:v>4.3659431818181824</c:v>
                </c:pt>
                <c:pt idx="67">
                  <c:v>4.3235930232558086</c:v>
                </c:pt>
                <c:pt idx="68">
                  <c:v>4.3300309278350246</c:v>
                </c:pt>
                <c:pt idx="69">
                  <c:v>4.4023777777777786</c:v>
                </c:pt>
                <c:pt idx="70">
                  <c:v>3.8886144578313826</c:v>
                </c:pt>
                <c:pt idx="71">
                  <c:v>3.9092317073171494</c:v>
                </c:pt>
                <c:pt idx="72">
                  <c:v>4.08823076923077</c:v>
                </c:pt>
                <c:pt idx="73">
                  <c:v>3.96232183908046</c:v>
                </c:pt>
                <c:pt idx="74">
                  <c:v>3.8469058823529401</c:v>
                </c:pt>
                <c:pt idx="75">
                  <c:v>3.9549195402298798</c:v>
                </c:pt>
                <c:pt idx="76">
                  <c:v>3.6670000000000011</c:v>
                </c:pt>
                <c:pt idx="77">
                  <c:v>3.82427906976744</c:v>
                </c:pt>
                <c:pt idx="78">
                  <c:v>3.7330232558140195</c:v>
                </c:pt>
                <c:pt idx="79">
                  <c:v>4.4093298969072334</c:v>
                </c:pt>
                <c:pt idx="80">
                  <c:v>3.836678160919452</c:v>
                </c:pt>
                <c:pt idx="81">
                  <c:v>3.912088888888809</c:v>
                </c:pt>
                <c:pt idx="82">
                  <c:v>3.5040519480520245</c:v>
                </c:pt>
                <c:pt idx="83">
                  <c:v>4.0198571428571404</c:v>
                </c:pt>
                <c:pt idx="84">
                  <c:v>4.2274823529411796</c:v>
                </c:pt>
                <c:pt idx="85">
                  <c:v>4.0581772151898701</c:v>
                </c:pt>
                <c:pt idx="86">
                  <c:v>4.3968333333333334</c:v>
                </c:pt>
                <c:pt idx="87">
                  <c:v>3.8574878048780477</c:v>
                </c:pt>
                <c:pt idx="88">
                  <c:v>3.9928068181818177</c:v>
                </c:pt>
                <c:pt idx="89">
                  <c:v>4.8507818181817655</c:v>
                </c:pt>
                <c:pt idx="90">
                  <c:v>3.7947088607594912</c:v>
                </c:pt>
                <c:pt idx="91">
                  <c:v>4.0863846153846524</c:v>
                </c:pt>
                <c:pt idx="92">
                  <c:v>4.3048829787233656</c:v>
                </c:pt>
                <c:pt idx="93">
                  <c:v>3.96574390243903</c:v>
                </c:pt>
                <c:pt idx="94">
                  <c:v>4.2334947368421103</c:v>
                </c:pt>
                <c:pt idx="95">
                  <c:v>4.7075135135135087</c:v>
                </c:pt>
                <c:pt idx="96">
                  <c:v>5.7053586206896734</c:v>
                </c:pt>
                <c:pt idx="97">
                  <c:v>6.6862758620689666</c:v>
                </c:pt>
                <c:pt idx="98">
                  <c:v>7.0387513227513434</c:v>
                </c:pt>
                <c:pt idx="99">
                  <c:v>7.9590377358490834</c:v>
                </c:pt>
                <c:pt idx="100">
                  <c:v>8.2985205479452127</c:v>
                </c:pt>
                <c:pt idx="101">
                  <c:v>8.4156071428571497</c:v>
                </c:pt>
                <c:pt idx="102">
                  <c:v>8.177903846153848</c:v>
                </c:pt>
                <c:pt idx="103">
                  <c:v>3.2219838709678017</c:v>
                </c:pt>
                <c:pt idx="104">
                  <c:v>6.1756478873239402</c:v>
                </c:pt>
                <c:pt idx="105">
                  <c:v>9.3266458333333748</c:v>
                </c:pt>
                <c:pt idx="106">
                  <c:v>9.3967085020243228</c:v>
                </c:pt>
                <c:pt idx="107">
                  <c:v>10.0175381679389</c:v>
                </c:pt>
                <c:pt idx="108">
                  <c:v>10.319947565543124</c:v>
                </c:pt>
                <c:pt idx="109">
                  <c:v>9.8814331983805648</c:v>
                </c:pt>
                <c:pt idx="110">
                  <c:v>9.5539686098654695</c:v>
                </c:pt>
                <c:pt idx="111">
                  <c:v>8.6053749999999987</c:v>
                </c:pt>
                <c:pt idx="112">
                  <c:v>7.5481724137932034</c:v>
                </c:pt>
                <c:pt idx="113">
                  <c:v>6.8557806451612846</c:v>
                </c:pt>
                <c:pt idx="114">
                  <c:v>8.0430270270270299</c:v>
                </c:pt>
                <c:pt idx="115">
                  <c:v>9.0624834123225266</c:v>
                </c:pt>
                <c:pt idx="116">
                  <c:v>9.0863849765258546</c:v>
                </c:pt>
                <c:pt idx="117">
                  <c:v>9.4847359307359547</c:v>
                </c:pt>
                <c:pt idx="118">
                  <c:v>9.6746329113924006</c:v>
                </c:pt>
                <c:pt idx="119">
                  <c:v>9.7545925925925907</c:v>
                </c:pt>
                <c:pt idx="120">
                  <c:v>10.089416326530674</c:v>
                </c:pt>
                <c:pt idx="121">
                  <c:v>9.1737130044843003</c:v>
                </c:pt>
                <c:pt idx="122">
                  <c:v>8.3136989795918428</c:v>
                </c:pt>
                <c:pt idx="123">
                  <c:v>8.8971</c:v>
                </c:pt>
                <c:pt idx="124">
                  <c:v>8.6616502463054204</c:v>
                </c:pt>
                <c:pt idx="125">
                  <c:v>8.6732157894736499</c:v>
                </c:pt>
                <c:pt idx="126">
                  <c:v>8.3050653266331604</c:v>
                </c:pt>
                <c:pt idx="127">
                  <c:v>8.6320731707315854</c:v>
                </c:pt>
                <c:pt idx="128">
                  <c:v>7.6628342245987202</c:v>
                </c:pt>
                <c:pt idx="129">
                  <c:v>7.8148429319371697</c:v>
                </c:pt>
                <c:pt idx="130">
                  <c:v>9.3035450643777047</c:v>
                </c:pt>
                <c:pt idx="131">
                  <c:v>8.7900181818178265</c:v>
                </c:pt>
                <c:pt idx="132">
                  <c:v>8.7604311926605494</c:v>
                </c:pt>
                <c:pt idx="133">
                  <c:v>9.0118933333333189</c:v>
                </c:pt>
                <c:pt idx="134">
                  <c:v>9.3172133333333189</c:v>
                </c:pt>
                <c:pt idx="135">
                  <c:v>8.6500682926829366</c:v>
                </c:pt>
                <c:pt idx="136">
                  <c:v>7.8714021739131965</c:v>
                </c:pt>
                <c:pt idx="137">
                  <c:v>8.4655950000000768</c:v>
                </c:pt>
                <c:pt idx="138">
                  <c:v>8.7187718446598854</c:v>
                </c:pt>
                <c:pt idx="139">
                  <c:v>8.8721137440758309</c:v>
                </c:pt>
                <c:pt idx="140">
                  <c:v>8.3415980861243995</c:v>
                </c:pt>
                <c:pt idx="141">
                  <c:v>9.5513899082568781</c:v>
                </c:pt>
                <c:pt idx="142">
                  <c:v>9.5078583690986989</c:v>
                </c:pt>
                <c:pt idx="143">
                  <c:v>8.6406543778801908</c:v>
                </c:pt>
                <c:pt idx="144">
                  <c:v>8.6134976525821507</c:v>
                </c:pt>
                <c:pt idx="145">
                  <c:v>8.8787272727272768</c:v>
                </c:pt>
                <c:pt idx="146">
                  <c:v>8.3374822335028789</c:v>
                </c:pt>
                <c:pt idx="147">
                  <c:v>9.2075391705069247</c:v>
                </c:pt>
                <c:pt idx="148">
                  <c:v>8.7920143540670068</c:v>
                </c:pt>
                <c:pt idx="149">
                  <c:v>8.1735706806282806</c:v>
                </c:pt>
                <c:pt idx="150">
                  <c:v>9.1908532110091716</c:v>
                </c:pt>
                <c:pt idx="151">
                  <c:v>9.4171300448430504</c:v>
                </c:pt>
                <c:pt idx="152">
                  <c:v>8.4513317535544985</c:v>
                </c:pt>
                <c:pt idx="153">
                  <c:v>8.9397654867256691</c:v>
                </c:pt>
                <c:pt idx="154">
                  <c:v>9.3027068965520581</c:v>
                </c:pt>
                <c:pt idx="155">
                  <c:v>9.6190425531914947</c:v>
                </c:pt>
                <c:pt idx="156">
                  <c:v>8.6642180094786685</c:v>
                </c:pt>
                <c:pt idx="157">
                  <c:v>7.7413886010362702</c:v>
                </c:pt>
                <c:pt idx="158">
                  <c:v>8.2501386138614006</c:v>
                </c:pt>
                <c:pt idx="159">
                  <c:v>8.6142401960784181</c:v>
                </c:pt>
                <c:pt idx="160">
                  <c:v>8.1066951871657693</c:v>
                </c:pt>
                <c:pt idx="161">
                  <c:v>8.5584236453202003</c:v>
                </c:pt>
                <c:pt idx="162">
                  <c:v>7.9499148936170201</c:v>
                </c:pt>
                <c:pt idx="163">
                  <c:v>8.3247025641025605</c:v>
                </c:pt>
                <c:pt idx="164">
                  <c:v>9.6867173913043505</c:v>
                </c:pt>
                <c:pt idx="165">
                  <c:v>7.4017158469945397</c:v>
                </c:pt>
                <c:pt idx="166">
                  <c:v>8.9213333333333189</c:v>
                </c:pt>
                <c:pt idx="167">
                  <c:v>9.2464824561403507</c:v>
                </c:pt>
                <c:pt idx="168">
                  <c:v>8.8632009132420748</c:v>
                </c:pt>
                <c:pt idx="169">
                  <c:v>8.7035852534562768</c:v>
                </c:pt>
                <c:pt idx="170">
                  <c:v>8.6626018957346247</c:v>
                </c:pt>
                <c:pt idx="171">
                  <c:v>8.3488177339899998</c:v>
                </c:pt>
                <c:pt idx="172">
                  <c:v>8.4051616161616227</c:v>
                </c:pt>
                <c:pt idx="173">
                  <c:v>8.3633000000000006</c:v>
                </c:pt>
                <c:pt idx="174">
                  <c:v>8.5615853658536647</c:v>
                </c:pt>
                <c:pt idx="175">
                  <c:v>8.6288601036269199</c:v>
                </c:pt>
                <c:pt idx="176">
                  <c:v>8.1699949494949546</c:v>
                </c:pt>
                <c:pt idx="177">
                  <c:v>8.2307910447760619</c:v>
                </c:pt>
                <c:pt idx="178">
                  <c:v>8.7563878504673767</c:v>
                </c:pt>
                <c:pt idx="179">
                  <c:v>8.6818599033816408</c:v>
                </c:pt>
                <c:pt idx="180">
                  <c:v>9.1260454545454603</c:v>
                </c:pt>
                <c:pt idx="181">
                  <c:v>8.2480878048780486</c:v>
                </c:pt>
                <c:pt idx="182">
                  <c:v>8.3047703349282767</c:v>
                </c:pt>
                <c:pt idx="183">
                  <c:v>8.7033932038834987</c:v>
                </c:pt>
                <c:pt idx="184">
                  <c:v>8.4253103448275901</c:v>
                </c:pt>
                <c:pt idx="185">
                  <c:v>8.2934976076555103</c:v>
                </c:pt>
                <c:pt idx="186">
                  <c:v>8.7391588785046697</c:v>
                </c:pt>
                <c:pt idx="187">
                  <c:v>8.7425432692307687</c:v>
                </c:pt>
                <c:pt idx="188">
                  <c:v>9.1526063348420248</c:v>
                </c:pt>
                <c:pt idx="189">
                  <c:v>8.6362307692307159</c:v>
                </c:pt>
                <c:pt idx="190">
                  <c:v>9.3839824561403766</c:v>
                </c:pt>
                <c:pt idx="191">
                  <c:v>9.5741313559322148</c:v>
                </c:pt>
                <c:pt idx="192">
                  <c:v>9.1567570093458048</c:v>
                </c:pt>
                <c:pt idx="193">
                  <c:v>9.5698091286307108</c:v>
                </c:pt>
                <c:pt idx="194">
                  <c:v>8.8814757709251104</c:v>
                </c:pt>
                <c:pt idx="195">
                  <c:v>9.1589531914893687</c:v>
                </c:pt>
                <c:pt idx="196">
                  <c:v>7.6775099999999865</c:v>
                </c:pt>
                <c:pt idx="197">
                  <c:v>8.0713456221198179</c:v>
                </c:pt>
                <c:pt idx="198">
                  <c:v>9.0897572016461048</c:v>
                </c:pt>
                <c:pt idx="199">
                  <c:v>9.0255061728395027</c:v>
                </c:pt>
                <c:pt idx="200">
                  <c:v>8.6612931034482799</c:v>
                </c:pt>
                <c:pt idx="201">
                  <c:v>9.2922400000000014</c:v>
                </c:pt>
                <c:pt idx="202">
                  <c:v>9.2308104838705312</c:v>
                </c:pt>
                <c:pt idx="203">
                  <c:v>5.7057130434782604</c:v>
                </c:pt>
                <c:pt idx="204">
                  <c:v>7.4790449438202424</c:v>
                </c:pt>
                <c:pt idx="205">
                  <c:v>9.1008458333333326</c:v>
                </c:pt>
                <c:pt idx="206">
                  <c:v>9.9838539325842728</c:v>
                </c:pt>
                <c:pt idx="207">
                  <c:v>9.6345098039215689</c:v>
                </c:pt>
                <c:pt idx="208">
                  <c:v>9.9119847908745182</c:v>
                </c:pt>
                <c:pt idx="209">
                  <c:v>9.4002970711297227</c:v>
                </c:pt>
                <c:pt idx="210">
                  <c:v>8.9089579439252446</c:v>
                </c:pt>
                <c:pt idx="211">
                  <c:v>6.6908986486486466</c:v>
                </c:pt>
                <c:pt idx="212">
                  <c:v>6.3458041958042024</c:v>
                </c:pt>
                <c:pt idx="213">
                  <c:v>7.7412802197802204</c:v>
                </c:pt>
                <c:pt idx="214">
                  <c:v>7.2496686046514078</c:v>
                </c:pt>
                <c:pt idx="215">
                  <c:v>8.5487830188679368</c:v>
                </c:pt>
                <c:pt idx="216">
                  <c:v>9.5567574468085201</c:v>
                </c:pt>
                <c:pt idx="217">
                  <c:v>9.7057865612648246</c:v>
                </c:pt>
                <c:pt idx="218">
                  <c:v>9.1385887445887484</c:v>
                </c:pt>
                <c:pt idx="219">
                  <c:v>9.4763958333333367</c:v>
                </c:pt>
                <c:pt idx="220">
                  <c:v>9.4491125541125491</c:v>
                </c:pt>
                <c:pt idx="221">
                  <c:v>8.8478862559245055</c:v>
                </c:pt>
                <c:pt idx="222">
                  <c:v>7.7829482758620614</c:v>
                </c:pt>
                <c:pt idx="223">
                  <c:v>6.7422337662337624</c:v>
                </c:pt>
                <c:pt idx="224">
                  <c:v>7.5017241379310304</c:v>
                </c:pt>
                <c:pt idx="225">
                  <c:v>7.8335440414507786</c:v>
                </c:pt>
                <c:pt idx="226">
                  <c:v>8.3408269230769196</c:v>
                </c:pt>
                <c:pt idx="227">
                  <c:v>9.177848101265818</c:v>
                </c:pt>
                <c:pt idx="228">
                  <c:v>9.0385991189427308</c:v>
                </c:pt>
                <c:pt idx="229">
                  <c:v>8.6723636363636505</c:v>
                </c:pt>
                <c:pt idx="230">
                  <c:v>8.8706666666667768</c:v>
                </c:pt>
                <c:pt idx="231">
                  <c:v>8.6029032258064504</c:v>
                </c:pt>
                <c:pt idx="232">
                  <c:v>8.9236650943396327</c:v>
                </c:pt>
                <c:pt idx="233">
                  <c:v>8.3707055837563527</c:v>
                </c:pt>
                <c:pt idx="234">
                  <c:v>7.9965661375661403</c:v>
                </c:pt>
                <c:pt idx="235">
                  <c:v>8.1525136612021907</c:v>
                </c:pt>
                <c:pt idx="236">
                  <c:v>8.6338536585365482</c:v>
                </c:pt>
                <c:pt idx="237">
                  <c:v>8.4292676767676706</c:v>
                </c:pt>
                <c:pt idx="238">
                  <c:v>8.5884675925926004</c:v>
                </c:pt>
                <c:pt idx="239">
                  <c:v>9.3015042016807268</c:v>
                </c:pt>
                <c:pt idx="240">
                  <c:v>9.5242139917695479</c:v>
                </c:pt>
                <c:pt idx="241">
                  <c:v>9.7638943089431027</c:v>
                </c:pt>
                <c:pt idx="242">
                  <c:v>8.4161024390244048</c:v>
                </c:pt>
                <c:pt idx="243">
                  <c:v>8.1004572864321496</c:v>
                </c:pt>
                <c:pt idx="244">
                  <c:v>7.8604301075268665</c:v>
                </c:pt>
                <c:pt idx="245">
                  <c:v>7.9505026737967865</c:v>
                </c:pt>
                <c:pt idx="246">
                  <c:v>7.4638070175438624</c:v>
                </c:pt>
                <c:pt idx="247">
                  <c:v>8.4188208955223907</c:v>
                </c:pt>
                <c:pt idx="248">
                  <c:v>7.8368124999999997</c:v>
                </c:pt>
                <c:pt idx="249">
                  <c:v>9.1930394736842267</c:v>
                </c:pt>
                <c:pt idx="250">
                  <c:v>8.7808676470587983</c:v>
                </c:pt>
                <c:pt idx="251">
                  <c:v>8.8737324561405266</c:v>
                </c:pt>
                <c:pt idx="252">
                  <c:v>9.2170799999999993</c:v>
                </c:pt>
                <c:pt idx="253">
                  <c:v>8.545043269230769</c:v>
                </c:pt>
                <c:pt idx="254">
                  <c:v>7.7958808290153438</c:v>
                </c:pt>
                <c:pt idx="255">
                  <c:v>7.9552797927462748</c:v>
                </c:pt>
                <c:pt idx="256">
                  <c:v>7.4833965517241534</c:v>
                </c:pt>
                <c:pt idx="257">
                  <c:v>7.7675555555553357</c:v>
                </c:pt>
                <c:pt idx="258">
                  <c:v>8.1192400000000013</c:v>
                </c:pt>
                <c:pt idx="259">
                  <c:v>7.8013926701570799</c:v>
                </c:pt>
                <c:pt idx="260">
                  <c:v>8.2892249999999983</c:v>
                </c:pt>
                <c:pt idx="261">
                  <c:v>8.5107345971564268</c:v>
                </c:pt>
                <c:pt idx="262">
                  <c:v>8.7786486486486517</c:v>
                </c:pt>
                <c:pt idx="263">
                  <c:v>8.6920321100917501</c:v>
                </c:pt>
                <c:pt idx="264">
                  <c:v>8.9187040358744447</c:v>
                </c:pt>
                <c:pt idx="265">
                  <c:v>8.8039859813084167</c:v>
                </c:pt>
                <c:pt idx="266">
                  <c:v>8.001340206185569</c:v>
                </c:pt>
                <c:pt idx="267">
                  <c:v>8.1276446700507599</c:v>
                </c:pt>
                <c:pt idx="268">
                  <c:v>8.1178944444444401</c:v>
                </c:pt>
                <c:pt idx="269">
                  <c:v>6.9435923566878985</c:v>
                </c:pt>
                <c:pt idx="270">
                  <c:v>8.5191557788944685</c:v>
                </c:pt>
                <c:pt idx="271">
                  <c:v>8.1826256157635502</c:v>
                </c:pt>
                <c:pt idx="272">
                  <c:v>7.9413589743589714</c:v>
                </c:pt>
                <c:pt idx="273">
                  <c:v>8.6080284360189481</c:v>
                </c:pt>
                <c:pt idx="274">
                  <c:v>8.7182764976956939</c:v>
                </c:pt>
                <c:pt idx="275">
                  <c:v>8.475178403755848</c:v>
                </c:pt>
                <c:pt idx="276">
                  <c:v>8.9739333333333366</c:v>
                </c:pt>
                <c:pt idx="277">
                  <c:v>8.195945</c:v>
                </c:pt>
                <c:pt idx="278">
                  <c:v>8.0243108808289989</c:v>
                </c:pt>
                <c:pt idx="279">
                  <c:v>7.52535714285714</c:v>
                </c:pt>
                <c:pt idx="280">
                  <c:v>7.4392613636365077</c:v>
                </c:pt>
                <c:pt idx="281">
                  <c:v>7.3313770491803334</c:v>
                </c:pt>
                <c:pt idx="282">
                  <c:v>7.8313197969544124</c:v>
                </c:pt>
                <c:pt idx="283">
                  <c:v>8.6792511848340439</c:v>
                </c:pt>
                <c:pt idx="284">
                  <c:v>8.0792486486486528</c:v>
                </c:pt>
                <c:pt idx="285">
                  <c:v>7.8211874999999846</c:v>
                </c:pt>
                <c:pt idx="286">
                  <c:v>9.1359473684210517</c:v>
                </c:pt>
                <c:pt idx="287">
                  <c:v>9.2606137339055685</c:v>
                </c:pt>
                <c:pt idx="288">
                  <c:v>9.0913318777292567</c:v>
                </c:pt>
                <c:pt idx="289">
                  <c:v>7.5444712041884756</c:v>
                </c:pt>
                <c:pt idx="290">
                  <c:v>6.9217215909090903</c:v>
                </c:pt>
                <c:pt idx="291">
                  <c:v>7.31418378378378</c:v>
                </c:pt>
                <c:pt idx="292">
                  <c:v>7.6514869109947465</c:v>
                </c:pt>
                <c:pt idx="293">
                  <c:v>9.1420762711864505</c:v>
                </c:pt>
                <c:pt idx="294">
                  <c:v>8.8466666666666747</c:v>
                </c:pt>
                <c:pt idx="295">
                  <c:v>9.6942153846152639</c:v>
                </c:pt>
                <c:pt idx="296">
                  <c:v>9.2701619433197102</c:v>
                </c:pt>
                <c:pt idx="297">
                  <c:v>6.0181889763777567</c:v>
                </c:pt>
                <c:pt idx="298">
                  <c:v>5.3430070422535234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FTvsJBB!$F$1</c:f>
              <c:strCache>
                <c:ptCount val="1"/>
                <c:pt idx="0">
                  <c:v>SERVER</c:v>
                </c:pt>
              </c:strCache>
            </c:strRef>
          </c:tx>
          <c:spPr>
            <a:ln w="28575">
              <a:solidFill>
                <a:schemeClr val="accent1"/>
              </a:solidFill>
            </a:ln>
          </c:spPr>
          <c:marker>
            <c:symbol val="none"/>
          </c:marker>
          <c:xVal>
            <c:numRef>
              <c:f>FTvsJBB!$E$2:$E$300</c:f>
              <c:numCache>
                <c:formatCode>General</c:formatCode>
                <c:ptCount val="299"/>
                <c:pt idx="0">
                  <c:v>33514</c:v>
                </c:pt>
                <c:pt idx="1">
                  <c:v>66804</c:v>
                </c:pt>
                <c:pt idx="2">
                  <c:v>100107</c:v>
                </c:pt>
                <c:pt idx="3">
                  <c:v>133359</c:v>
                </c:pt>
                <c:pt idx="4">
                  <c:v>166881</c:v>
                </c:pt>
                <c:pt idx="5">
                  <c:v>200069</c:v>
                </c:pt>
                <c:pt idx="6">
                  <c:v>233406</c:v>
                </c:pt>
                <c:pt idx="7">
                  <c:v>266795</c:v>
                </c:pt>
                <c:pt idx="8">
                  <c:v>300140</c:v>
                </c:pt>
                <c:pt idx="9">
                  <c:v>333498</c:v>
                </c:pt>
                <c:pt idx="10">
                  <c:v>366926</c:v>
                </c:pt>
                <c:pt idx="11">
                  <c:v>400085</c:v>
                </c:pt>
                <c:pt idx="12">
                  <c:v>433599</c:v>
                </c:pt>
                <c:pt idx="13">
                  <c:v>467012</c:v>
                </c:pt>
                <c:pt idx="14">
                  <c:v>500357</c:v>
                </c:pt>
                <c:pt idx="15">
                  <c:v>533592</c:v>
                </c:pt>
                <c:pt idx="16">
                  <c:v>567091</c:v>
                </c:pt>
                <c:pt idx="17">
                  <c:v>600295</c:v>
                </c:pt>
                <c:pt idx="18">
                  <c:v>633625</c:v>
                </c:pt>
                <c:pt idx="19">
                  <c:v>667120</c:v>
                </c:pt>
                <c:pt idx="20">
                  <c:v>700133</c:v>
                </c:pt>
                <c:pt idx="21">
                  <c:v>733888</c:v>
                </c:pt>
                <c:pt idx="22">
                  <c:v>766948</c:v>
                </c:pt>
                <c:pt idx="23">
                  <c:v>800227</c:v>
                </c:pt>
                <c:pt idx="24">
                  <c:v>833460</c:v>
                </c:pt>
                <c:pt idx="25">
                  <c:v>867059</c:v>
                </c:pt>
                <c:pt idx="26">
                  <c:v>900247</c:v>
                </c:pt>
                <c:pt idx="27">
                  <c:v>933525</c:v>
                </c:pt>
                <c:pt idx="28">
                  <c:v>966881</c:v>
                </c:pt>
                <c:pt idx="29">
                  <c:v>1000378.9999999983</c:v>
                </c:pt>
                <c:pt idx="30">
                  <c:v>1033802.9999999983</c:v>
                </c:pt>
                <c:pt idx="31">
                  <c:v>1067159</c:v>
                </c:pt>
                <c:pt idx="32">
                  <c:v>1100296</c:v>
                </c:pt>
                <c:pt idx="33">
                  <c:v>1133649</c:v>
                </c:pt>
                <c:pt idx="34">
                  <c:v>1167157.0000000002</c:v>
                </c:pt>
                <c:pt idx="35">
                  <c:v>1200195</c:v>
                </c:pt>
                <c:pt idx="36">
                  <c:v>1233635</c:v>
                </c:pt>
                <c:pt idx="37">
                  <c:v>1267058</c:v>
                </c:pt>
                <c:pt idx="38">
                  <c:v>1300334</c:v>
                </c:pt>
                <c:pt idx="39">
                  <c:v>1333646</c:v>
                </c:pt>
                <c:pt idx="40">
                  <c:v>1367064</c:v>
                </c:pt>
                <c:pt idx="41">
                  <c:v>1400405</c:v>
                </c:pt>
                <c:pt idx="42">
                  <c:v>1433842</c:v>
                </c:pt>
                <c:pt idx="43">
                  <c:v>1467213</c:v>
                </c:pt>
                <c:pt idx="44">
                  <c:v>1500430</c:v>
                </c:pt>
                <c:pt idx="45">
                  <c:v>1533724</c:v>
                </c:pt>
                <c:pt idx="46">
                  <c:v>1567148</c:v>
                </c:pt>
                <c:pt idx="47">
                  <c:v>1600261</c:v>
                </c:pt>
                <c:pt idx="48">
                  <c:v>1633662</c:v>
                </c:pt>
                <c:pt idx="49">
                  <c:v>1667186</c:v>
                </c:pt>
                <c:pt idx="50">
                  <c:v>1700485</c:v>
                </c:pt>
                <c:pt idx="51">
                  <c:v>1733890</c:v>
                </c:pt>
                <c:pt idx="52">
                  <c:v>1767077</c:v>
                </c:pt>
                <c:pt idx="53">
                  <c:v>1800480</c:v>
                </c:pt>
                <c:pt idx="54">
                  <c:v>1833905</c:v>
                </c:pt>
                <c:pt idx="55">
                  <c:v>1866951</c:v>
                </c:pt>
                <c:pt idx="56">
                  <c:v>1900440.0000000002</c:v>
                </c:pt>
                <c:pt idx="57">
                  <c:v>1933732</c:v>
                </c:pt>
                <c:pt idx="58">
                  <c:v>1967114</c:v>
                </c:pt>
                <c:pt idx="59">
                  <c:v>2000448</c:v>
                </c:pt>
                <c:pt idx="60">
                  <c:v>2033649</c:v>
                </c:pt>
                <c:pt idx="61">
                  <c:v>2067201.0000000002</c:v>
                </c:pt>
                <c:pt idx="62">
                  <c:v>2100402</c:v>
                </c:pt>
                <c:pt idx="63">
                  <c:v>2133812</c:v>
                </c:pt>
                <c:pt idx="64">
                  <c:v>2167048</c:v>
                </c:pt>
                <c:pt idx="65">
                  <c:v>2200569</c:v>
                </c:pt>
                <c:pt idx="66">
                  <c:v>2233684</c:v>
                </c:pt>
                <c:pt idx="67">
                  <c:v>2267093.0000000005</c:v>
                </c:pt>
                <c:pt idx="68">
                  <c:v>2300360</c:v>
                </c:pt>
                <c:pt idx="69">
                  <c:v>2333931</c:v>
                </c:pt>
                <c:pt idx="70">
                  <c:v>2367194.0000000005</c:v>
                </c:pt>
                <c:pt idx="71">
                  <c:v>2400511.0000000005</c:v>
                </c:pt>
                <c:pt idx="72">
                  <c:v>2433761</c:v>
                </c:pt>
                <c:pt idx="73">
                  <c:v>2467041</c:v>
                </c:pt>
                <c:pt idx="74">
                  <c:v>2500667</c:v>
                </c:pt>
                <c:pt idx="75">
                  <c:v>2534217.9999999977</c:v>
                </c:pt>
                <c:pt idx="76">
                  <c:v>2567102</c:v>
                </c:pt>
                <c:pt idx="77">
                  <c:v>2600537.0000000005</c:v>
                </c:pt>
                <c:pt idx="78">
                  <c:v>2634026</c:v>
                </c:pt>
                <c:pt idx="79">
                  <c:v>2667230.0000000005</c:v>
                </c:pt>
                <c:pt idx="80">
                  <c:v>2700725.0000000005</c:v>
                </c:pt>
                <c:pt idx="81">
                  <c:v>2733786.0000000005</c:v>
                </c:pt>
                <c:pt idx="82">
                  <c:v>2767145</c:v>
                </c:pt>
                <c:pt idx="83">
                  <c:v>2800624.9999999977</c:v>
                </c:pt>
                <c:pt idx="84">
                  <c:v>2834087.9999999977</c:v>
                </c:pt>
                <c:pt idx="85">
                  <c:v>2867119</c:v>
                </c:pt>
                <c:pt idx="86">
                  <c:v>2900711.0000000005</c:v>
                </c:pt>
                <c:pt idx="87">
                  <c:v>2934067.9999999977</c:v>
                </c:pt>
                <c:pt idx="88">
                  <c:v>2967470</c:v>
                </c:pt>
                <c:pt idx="89">
                  <c:v>3000474</c:v>
                </c:pt>
                <c:pt idx="90">
                  <c:v>3034040.9999999977</c:v>
                </c:pt>
                <c:pt idx="91">
                  <c:v>3067403</c:v>
                </c:pt>
                <c:pt idx="92">
                  <c:v>3100727.0000000005</c:v>
                </c:pt>
                <c:pt idx="93">
                  <c:v>3133904.0000000005</c:v>
                </c:pt>
                <c:pt idx="94">
                  <c:v>3167365</c:v>
                </c:pt>
                <c:pt idx="95">
                  <c:v>3200641</c:v>
                </c:pt>
                <c:pt idx="96">
                  <c:v>3233980.0000000005</c:v>
                </c:pt>
                <c:pt idx="97">
                  <c:v>3267500.0000000005</c:v>
                </c:pt>
                <c:pt idx="98">
                  <c:v>3300664</c:v>
                </c:pt>
                <c:pt idx="99">
                  <c:v>3334073.9999999977</c:v>
                </c:pt>
                <c:pt idx="100">
                  <c:v>3367365</c:v>
                </c:pt>
                <c:pt idx="101">
                  <c:v>3401010</c:v>
                </c:pt>
                <c:pt idx="102">
                  <c:v>3433922</c:v>
                </c:pt>
                <c:pt idx="103">
                  <c:v>3467208</c:v>
                </c:pt>
                <c:pt idx="104">
                  <c:v>3500688</c:v>
                </c:pt>
                <c:pt idx="105">
                  <c:v>3534127.0000000005</c:v>
                </c:pt>
                <c:pt idx="106">
                  <c:v>3567270</c:v>
                </c:pt>
                <c:pt idx="107">
                  <c:v>3600810</c:v>
                </c:pt>
                <c:pt idx="108">
                  <c:v>3634132</c:v>
                </c:pt>
                <c:pt idx="109">
                  <c:v>3667369.0000000005</c:v>
                </c:pt>
                <c:pt idx="110">
                  <c:v>3700852</c:v>
                </c:pt>
                <c:pt idx="111">
                  <c:v>3734167.0000000005</c:v>
                </c:pt>
                <c:pt idx="112">
                  <c:v>3767254.0000000005</c:v>
                </c:pt>
                <c:pt idx="113">
                  <c:v>3800715</c:v>
                </c:pt>
                <c:pt idx="114">
                  <c:v>3833931</c:v>
                </c:pt>
                <c:pt idx="115">
                  <c:v>3867461.9999999977</c:v>
                </c:pt>
                <c:pt idx="116">
                  <c:v>3900855.9999999977</c:v>
                </c:pt>
                <c:pt idx="117">
                  <c:v>3934129</c:v>
                </c:pt>
                <c:pt idx="118">
                  <c:v>3967386.0000000005</c:v>
                </c:pt>
                <c:pt idx="119">
                  <c:v>4000779.0000000005</c:v>
                </c:pt>
                <c:pt idx="120">
                  <c:v>4034307</c:v>
                </c:pt>
                <c:pt idx="121">
                  <c:v>4067335.9999999977</c:v>
                </c:pt>
                <c:pt idx="122">
                  <c:v>4100970.9999999977</c:v>
                </c:pt>
                <c:pt idx="123">
                  <c:v>4134088.9999999977</c:v>
                </c:pt>
                <c:pt idx="124">
                  <c:v>4167305.9999999977</c:v>
                </c:pt>
                <c:pt idx="125">
                  <c:v>4200664.0000000009</c:v>
                </c:pt>
                <c:pt idx="126">
                  <c:v>4234017</c:v>
                </c:pt>
                <c:pt idx="127">
                  <c:v>4267501</c:v>
                </c:pt>
                <c:pt idx="128">
                  <c:v>4300728</c:v>
                </c:pt>
                <c:pt idx="129">
                  <c:v>4334263.0000000009</c:v>
                </c:pt>
                <c:pt idx="130">
                  <c:v>4367345</c:v>
                </c:pt>
                <c:pt idx="131">
                  <c:v>4400681.0000000009</c:v>
                </c:pt>
                <c:pt idx="132">
                  <c:v>4434018</c:v>
                </c:pt>
                <c:pt idx="133">
                  <c:v>4467392</c:v>
                </c:pt>
                <c:pt idx="134">
                  <c:v>4500870</c:v>
                </c:pt>
                <c:pt idx="135">
                  <c:v>4534379</c:v>
                </c:pt>
                <c:pt idx="136">
                  <c:v>4567715</c:v>
                </c:pt>
                <c:pt idx="137">
                  <c:v>4600862</c:v>
                </c:pt>
                <c:pt idx="138">
                  <c:v>4634352</c:v>
                </c:pt>
                <c:pt idx="139">
                  <c:v>4667606</c:v>
                </c:pt>
                <c:pt idx="140">
                  <c:v>4700810</c:v>
                </c:pt>
                <c:pt idx="141">
                  <c:v>4734340</c:v>
                </c:pt>
                <c:pt idx="142">
                  <c:v>4767564</c:v>
                </c:pt>
                <c:pt idx="143">
                  <c:v>4801026</c:v>
                </c:pt>
                <c:pt idx="144">
                  <c:v>4834114</c:v>
                </c:pt>
                <c:pt idx="145">
                  <c:v>4867537</c:v>
                </c:pt>
                <c:pt idx="146">
                  <c:v>4900906</c:v>
                </c:pt>
                <c:pt idx="147">
                  <c:v>4934253.0000000009</c:v>
                </c:pt>
                <c:pt idx="148">
                  <c:v>4967503</c:v>
                </c:pt>
                <c:pt idx="149">
                  <c:v>5000819</c:v>
                </c:pt>
                <c:pt idx="150">
                  <c:v>5034484</c:v>
                </c:pt>
                <c:pt idx="151">
                  <c:v>5067782</c:v>
                </c:pt>
                <c:pt idx="152">
                  <c:v>5100921</c:v>
                </c:pt>
                <c:pt idx="153">
                  <c:v>5134414</c:v>
                </c:pt>
                <c:pt idx="154">
                  <c:v>5167508</c:v>
                </c:pt>
                <c:pt idx="155">
                  <c:v>5201013.0000000009</c:v>
                </c:pt>
                <c:pt idx="156">
                  <c:v>5234285</c:v>
                </c:pt>
                <c:pt idx="157">
                  <c:v>5267552</c:v>
                </c:pt>
                <c:pt idx="158">
                  <c:v>5300994</c:v>
                </c:pt>
                <c:pt idx="159">
                  <c:v>5334210</c:v>
                </c:pt>
                <c:pt idx="160">
                  <c:v>5367909</c:v>
                </c:pt>
                <c:pt idx="161">
                  <c:v>5401207.0000000009</c:v>
                </c:pt>
                <c:pt idx="162">
                  <c:v>5434442.0000000009</c:v>
                </c:pt>
                <c:pt idx="163">
                  <c:v>5467747</c:v>
                </c:pt>
                <c:pt idx="164">
                  <c:v>5501000</c:v>
                </c:pt>
                <c:pt idx="165">
                  <c:v>5534208</c:v>
                </c:pt>
                <c:pt idx="166">
                  <c:v>5567822</c:v>
                </c:pt>
                <c:pt idx="167">
                  <c:v>5601171</c:v>
                </c:pt>
                <c:pt idx="168">
                  <c:v>5634555</c:v>
                </c:pt>
                <c:pt idx="169">
                  <c:v>5667620</c:v>
                </c:pt>
                <c:pt idx="170">
                  <c:v>5700892.0000000009</c:v>
                </c:pt>
                <c:pt idx="171">
                  <c:v>5734553</c:v>
                </c:pt>
                <c:pt idx="172">
                  <c:v>5767888</c:v>
                </c:pt>
                <c:pt idx="173">
                  <c:v>5801106</c:v>
                </c:pt>
                <c:pt idx="174">
                  <c:v>5834324</c:v>
                </c:pt>
                <c:pt idx="175">
                  <c:v>5867727</c:v>
                </c:pt>
                <c:pt idx="176">
                  <c:v>5900939</c:v>
                </c:pt>
                <c:pt idx="177">
                  <c:v>5934524</c:v>
                </c:pt>
                <c:pt idx="178">
                  <c:v>5967682</c:v>
                </c:pt>
                <c:pt idx="179">
                  <c:v>6001197</c:v>
                </c:pt>
                <c:pt idx="180">
                  <c:v>6034449</c:v>
                </c:pt>
                <c:pt idx="181">
                  <c:v>6067872</c:v>
                </c:pt>
                <c:pt idx="182">
                  <c:v>6101140</c:v>
                </c:pt>
                <c:pt idx="183">
                  <c:v>6134529</c:v>
                </c:pt>
                <c:pt idx="184">
                  <c:v>6167681</c:v>
                </c:pt>
                <c:pt idx="185">
                  <c:v>6201113</c:v>
                </c:pt>
                <c:pt idx="186">
                  <c:v>6234353.0000000009</c:v>
                </c:pt>
                <c:pt idx="187">
                  <c:v>6267909</c:v>
                </c:pt>
                <c:pt idx="188">
                  <c:v>6301182</c:v>
                </c:pt>
                <c:pt idx="189">
                  <c:v>6334500</c:v>
                </c:pt>
                <c:pt idx="190">
                  <c:v>6367785</c:v>
                </c:pt>
                <c:pt idx="191">
                  <c:v>6401289.0000000009</c:v>
                </c:pt>
                <c:pt idx="192">
                  <c:v>6434549.0000000009</c:v>
                </c:pt>
                <c:pt idx="193">
                  <c:v>6467845</c:v>
                </c:pt>
                <c:pt idx="194">
                  <c:v>6501217.0000000009</c:v>
                </c:pt>
                <c:pt idx="195">
                  <c:v>6534543</c:v>
                </c:pt>
                <c:pt idx="196">
                  <c:v>6567890</c:v>
                </c:pt>
                <c:pt idx="197">
                  <c:v>6601235</c:v>
                </c:pt>
                <c:pt idx="198">
                  <c:v>6634579</c:v>
                </c:pt>
                <c:pt idx="199">
                  <c:v>6668044</c:v>
                </c:pt>
                <c:pt idx="200">
                  <c:v>6701038.0000000009</c:v>
                </c:pt>
                <c:pt idx="201">
                  <c:v>6734484</c:v>
                </c:pt>
                <c:pt idx="202">
                  <c:v>6767775</c:v>
                </c:pt>
                <c:pt idx="203">
                  <c:v>6801108</c:v>
                </c:pt>
                <c:pt idx="204">
                  <c:v>6834635</c:v>
                </c:pt>
                <c:pt idx="205">
                  <c:v>6867944</c:v>
                </c:pt>
                <c:pt idx="206">
                  <c:v>6901127.0000000009</c:v>
                </c:pt>
                <c:pt idx="207">
                  <c:v>6934494</c:v>
                </c:pt>
                <c:pt idx="208">
                  <c:v>6967970</c:v>
                </c:pt>
                <c:pt idx="209">
                  <c:v>7001410</c:v>
                </c:pt>
                <c:pt idx="210">
                  <c:v>7034539</c:v>
                </c:pt>
                <c:pt idx="211">
                  <c:v>7067988</c:v>
                </c:pt>
                <c:pt idx="212">
                  <c:v>7101312</c:v>
                </c:pt>
                <c:pt idx="213">
                  <c:v>7134463</c:v>
                </c:pt>
                <c:pt idx="214">
                  <c:v>7167899</c:v>
                </c:pt>
                <c:pt idx="215">
                  <c:v>7201410</c:v>
                </c:pt>
                <c:pt idx="216">
                  <c:v>7234548</c:v>
                </c:pt>
                <c:pt idx="217">
                  <c:v>7268168</c:v>
                </c:pt>
                <c:pt idx="218">
                  <c:v>7301117</c:v>
                </c:pt>
                <c:pt idx="219">
                  <c:v>7334492</c:v>
                </c:pt>
                <c:pt idx="220">
                  <c:v>7368163</c:v>
                </c:pt>
                <c:pt idx="221">
                  <c:v>7401305.0000000009</c:v>
                </c:pt>
                <c:pt idx="222">
                  <c:v>7434494</c:v>
                </c:pt>
                <c:pt idx="223">
                  <c:v>7467952</c:v>
                </c:pt>
                <c:pt idx="224">
                  <c:v>7501220.0000000009</c:v>
                </c:pt>
                <c:pt idx="225">
                  <c:v>7534652</c:v>
                </c:pt>
                <c:pt idx="226">
                  <c:v>7568059</c:v>
                </c:pt>
                <c:pt idx="227">
                  <c:v>7601202.0000000009</c:v>
                </c:pt>
                <c:pt idx="228">
                  <c:v>7634615</c:v>
                </c:pt>
                <c:pt idx="229">
                  <c:v>7668239</c:v>
                </c:pt>
                <c:pt idx="230">
                  <c:v>7701385</c:v>
                </c:pt>
                <c:pt idx="231">
                  <c:v>7734645</c:v>
                </c:pt>
                <c:pt idx="232">
                  <c:v>7767979</c:v>
                </c:pt>
                <c:pt idx="233">
                  <c:v>7801354</c:v>
                </c:pt>
                <c:pt idx="234">
                  <c:v>7834815</c:v>
                </c:pt>
                <c:pt idx="235">
                  <c:v>7867888</c:v>
                </c:pt>
                <c:pt idx="236">
                  <c:v>7901440.0000000009</c:v>
                </c:pt>
                <c:pt idx="237">
                  <c:v>7934640.0000000009</c:v>
                </c:pt>
                <c:pt idx="238">
                  <c:v>7968183</c:v>
                </c:pt>
                <c:pt idx="239">
                  <c:v>8001579</c:v>
                </c:pt>
                <c:pt idx="240">
                  <c:v>8034796</c:v>
                </c:pt>
                <c:pt idx="241">
                  <c:v>8067986.0000000009</c:v>
                </c:pt>
                <c:pt idx="242">
                  <c:v>8101574</c:v>
                </c:pt>
                <c:pt idx="243">
                  <c:v>8134893</c:v>
                </c:pt>
                <c:pt idx="244">
                  <c:v>8167957</c:v>
                </c:pt>
                <c:pt idx="245">
                  <c:v>8201337</c:v>
                </c:pt>
                <c:pt idx="246">
                  <c:v>8234670</c:v>
                </c:pt>
                <c:pt idx="247">
                  <c:v>8268130</c:v>
                </c:pt>
                <c:pt idx="248">
                  <c:v>8301629</c:v>
                </c:pt>
                <c:pt idx="249">
                  <c:v>8334828</c:v>
                </c:pt>
                <c:pt idx="250">
                  <c:v>8368200</c:v>
                </c:pt>
                <c:pt idx="251">
                  <c:v>8401482.0000000019</c:v>
                </c:pt>
                <c:pt idx="252">
                  <c:v>8434850</c:v>
                </c:pt>
                <c:pt idx="253">
                  <c:v>8468048</c:v>
                </c:pt>
                <c:pt idx="254">
                  <c:v>8501654</c:v>
                </c:pt>
                <c:pt idx="255">
                  <c:v>8534960.999999987</c:v>
                </c:pt>
                <c:pt idx="256">
                  <c:v>8568121.999999987</c:v>
                </c:pt>
                <c:pt idx="257">
                  <c:v>8601354.999999987</c:v>
                </c:pt>
                <c:pt idx="258">
                  <c:v>8634702.999999987</c:v>
                </c:pt>
                <c:pt idx="259">
                  <c:v>8668047.999999987</c:v>
                </c:pt>
                <c:pt idx="260">
                  <c:v>8701526</c:v>
                </c:pt>
                <c:pt idx="261">
                  <c:v>8734814.999999987</c:v>
                </c:pt>
                <c:pt idx="262">
                  <c:v>8768036</c:v>
                </c:pt>
                <c:pt idx="263">
                  <c:v>8801608</c:v>
                </c:pt>
                <c:pt idx="264">
                  <c:v>8835244.0000000019</c:v>
                </c:pt>
                <c:pt idx="265">
                  <c:v>8868054</c:v>
                </c:pt>
                <c:pt idx="266">
                  <c:v>8901677.999999987</c:v>
                </c:pt>
                <c:pt idx="267">
                  <c:v>8934714.999999987</c:v>
                </c:pt>
                <c:pt idx="268">
                  <c:v>8968103</c:v>
                </c:pt>
                <c:pt idx="269">
                  <c:v>9001503</c:v>
                </c:pt>
                <c:pt idx="270">
                  <c:v>9034880</c:v>
                </c:pt>
                <c:pt idx="271">
                  <c:v>9068110.999999987</c:v>
                </c:pt>
                <c:pt idx="272">
                  <c:v>9101397.999999987</c:v>
                </c:pt>
                <c:pt idx="273">
                  <c:v>9134873.999999987</c:v>
                </c:pt>
                <c:pt idx="274">
                  <c:v>9168268.999999987</c:v>
                </c:pt>
                <c:pt idx="275">
                  <c:v>9201564.999999987</c:v>
                </c:pt>
                <c:pt idx="276">
                  <c:v>9234880.999999987</c:v>
                </c:pt>
                <c:pt idx="277">
                  <c:v>9268467.999999987</c:v>
                </c:pt>
                <c:pt idx="278">
                  <c:v>9301612</c:v>
                </c:pt>
                <c:pt idx="279">
                  <c:v>9335045</c:v>
                </c:pt>
                <c:pt idx="280">
                  <c:v>9368253</c:v>
                </c:pt>
                <c:pt idx="281">
                  <c:v>9401712</c:v>
                </c:pt>
                <c:pt idx="282">
                  <c:v>9434838</c:v>
                </c:pt>
                <c:pt idx="283">
                  <c:v>9468246</c:v>
                </c:pt>
                <c:pt idx="284">
                  <c:v>9501490</c:v>
                </c:pt>
                <c:pt idx="285">
                  <c:v>9534844.999999987</c:v>
                </c:pt>
                <c:pt idx="286">
                  <c:v>9568411</c:v>
                </c:pt>
                <c:pt idx="287">
                  <c:v>9601797</c:v>
                </c:pt>
                <c:pt idx="288">
                  <c:v>9634818.999999987</c:v>
                </c:pt>
                <c:pt idx="289">
                  <c:v>9668152</c:v>
                </c:pt>
                <c:pt idx="290">
                  <c:v>9701922.999999987</c:v>
                </c:pt>
                <c:pt idx="291">
                  <c:v>9735247</c:v>
                </c:pt>
                <c:pt idx="292">
                  <c:v>9768569.999999987</c:v>
                </c:pt>
                <c:pt idx="293">
                  <c:v>9801741</c:v>
                </c:pt>
                <c:pt idx="294">
                  <c:v>9835227</c:v>
                </c:pt>
                <c:pt idx="295">
                  <c:v>9868317.999999987</c:v>
                </c:pt>
                <c:pt idx="296">
                  <c:v>9901833</c:v>
                </c:pt>
                <c:pt idx="297">
                  <c:v>9935180</c:v>
                </c:pt>
                <c:pt idx="298">
                  <c:v>9968238</c:v>
                </c:pt>
              </c:numCache>
            </c:numRef>
          </c:xVal>
          <c:yVal>
            <c:numRef>
              <c:f>FTvsJBB!$F$2:$F$300</c:f>
              <c:numCache>
                <c:formatCode>General</c:formatCode>
                <c:ptCount val="299"/>
                <c:pt idx="0">
                  <c:v>4.5531308411213756</c:v>
                </c:pt>
                <c:pt idx="1">
                  <c:v>3.9039148936170212</c:v>
                </c:pt>
                <c:pt idx="2">
                  <c:v>3.9339354838709677</c:v>
                </c:pt>
                <c:pt idx="3">
                  <c:v>3.8879247311828684</c:v>
                </c:pt>
                <c:pt idx="4">
                  <c:v>3.89791489361702</c:v>
                </c:pt>
                <c:pt idx="5">
                  <c:v>3.649</c:v>
                </c:pt>
                <c:pt idx="6">
                  <c:v>3.8562150537633628</c:v>
                </c:pt>
                <c:pt idx="7">
                  <c:v>3.9519684210526167</c:v>
                </c:pt>
                <c:pt idx="8">
                  <c:v>3.5853488372092968</c:v>
                </c:pt>
                <c:pt idx="9">
                  <c:v>3.7914175824176426</c:v>
                </c:pt>
                <c:pt idx="10">
                  <c:v>4.1593367346938814</c:v>
                </c:pt>
                <c:pt idx="11">
                  <c:v>3.7942087912087867</c:v>
                </c:pt>
                <c:pt idx="12">
                  <c:v>4.0414895833334024</c:v>
                </c:pt>
                <c:pt idx="13">
                  <c:v>3.8229450549450377</c:v>
                </c:pt>
                <c:pt idx="14">
                  <c:v>3.9287978723405095</c:v>
                </c:pt>
                <c:pt idx="15">
                  <c:v>3.9863473684210602</c:v>
                </c:pt>
                <c:pt idx="16">
                  <c:v>3.8986666666666667</c:v>
                </c:pt>
                <c:pt idx="17">
                  <c:v>3.6134651162790568</c:v>
                </c:pt>
                <c:pt idx="18">
                  <c:v>3.7517555555555502</c:v>
                </c:pt>
                <c:pt idx="19">
                  <c:v>4.2704752475247476</c:v>
                </c:pt>
                <c:pt idx="20">
                  <c:v>3.9263870967741998</c:v>
                </c:pt>
                <c:pt idx="21">
                  <c:v>3.8494301075268798</c:v>
                </c:pt>
                <c:pt idx="22">
                  <c:v>4.8578108108106655</c:v>
                </c:pt>
                <c:pt idx="23">
                  <c:v>3.6517528089887588</c:v>
                </c:pt>
                <c:pt idx="24">
                  <c:v>4.0053917525773324</c:v>
                </c:pt>
                <c:pt idx="25">
                  <c:v>3.7378586956521667</c:v>
                </c:pt>
                <c:pt idx="26">
                  <c:v>3.90008510638298</c:v>
                </c:pt>
                <c:pt idx="27">
                  <c:v>3.7182666666666702</c:v>
                </c:pt>
                <c:pt idx="28">
                  <c:v>3.4827619047619001</c:v>
                </c:pt>
                <c:pt idx="29">
                  <c:v>3.9673645833333402</c:v>
                </c:pt>
                <c:pt idx="30">
                  <c:v>4.0326494845362948</c:v>
                </c:pt>
                <c:pt idx="31">
                  <c:v>4.0179166666663813</c:v>
                </c:pt>
                <c:pt idx="32">
                  <c:v>3.8893191489361802</c:v>
                </c:pt>
                <c:pt idx="33">
                  <c:v>3.8116086956520938</c:v>
                </c:pt>
                <c:pt idx="34">
                  <c:v>3.7750769230769197</c:v>
                </c:pt>
                <c:pt idx="35">
                  <c:v>3.9983749999999998</c:v>
                </c:pt>
                <c:pt idx="36">
                  <c:v>3.6158539325841872</c:v>
                </c:pt>
                <c:pt idx="37">
                  <c:v>3.8850752688172001</c:v>
                </c:pt>
                <c:pt idx="38">
                  <c:v>3.8124999999999174</c:v>
                </c:pt>
                <c:pt idx="39">
                  <c:v>3.5486511627907</c:v>
                </c:pt>
                <c:pt idx="40">
                  <c:v>3.8732258064516101</c:v>
                </c:pt>
                <c:pt idx="41">
                  <c:v>3.8703225806451598</c:v>
                </c:pt>
                <c:pt idx="42">
                  <c:v>3.8358260869565197</c:v>
                </c:pt>
                <c:pt idx="43">
                  <c:v>3.4706071428571401</c:v>
                </c:pt>
                <c:pt idx="44">
                  <c:v>3.9021505376344101</c:v>
                </c:pt>
                <c:pt idx="45">
                  <c:v>3.5887093023255812</c:v>
                </c:pt>
                <c:pt idx="46">
                  <c:v>3.8681847826087012</c:v>
                </c:pt>
                <c:pt idx="47">
                  <c:v>3.8709239130434767</c:v>
                </c:pt>
                <c:pt idx="48">
                  <c:v>4.3818834951457024</c:v>
                </c:pt>
                <c:pt idx="49">
                  <c:v>3.8256373626374329</c:v>
                </c:pt>
                <c:pt idx="50">
                  <c:v>3.7910543478260812</c:v>
                </c:pt>
                <c:pt idx="51">
                  <c:v>3.7977500000000002</c:v>
                </c:pt>
                <c:pt idx="52">
                  <c:v>3.9201263157894712</c:v>
                </c:pt>
                <c:pt idx="53">
                  <c:v>3.90582978723404</c:v>
                </c:pt>
                <c:pt idx="54">
                  <c:v>3.79721978021978</c:v>
                </c:pt>
                <c:pt idx="55">
                  <c:v>3.7376111111111112</c:v>
                </c:pt>
                <c:pt idx="56">
                  <c:v>3.8446702127659602</c:v>
                </c:pt>
                <c:pt idx="57">
                  <c:v>3.59970930232558</c:v>
                </c:pt>
                <c:pt idx="58">
                  <c:v>3.7192808988764012</c:v>
                </c:pt>
                <c:pt idx="59">
                  <c:v>3.7600869565217412</c:v>
                </c:pt>
                <c:pt idx="60">
                  <c:v>3.7600111111111212</c:v>
                </c:pt>
                <c:pt idx="61">
                  <c:v>3.7699780219780199</c:v>
                </c:pt>
                <c:pt idx="62">
                  <c:v>3.7775824175824817</c:v>
                </c:pt>
                <c:pt idx="63">
                  <c:v>4.0109793814433123</c:v>
                </c:pt>
                <c:pt idx="64">
                  <c:v>3.9507659574468077</c:v>
                </c:pt>
                <c:pt idx="65">
                  <c:v>3.86047311827957</c:v>
                </c:pt>
                <c:pt idx="66">
                  <c:v>3.6255632183908002</c:v>
                </c:pt>
                <c:pt idx="67">
                  <c:v>4.0802121212122024</c:v>
                </c:pt>
                <c:pt idx="68">
                  <c:v>4.0069166666666245</c:v>
                </c:pt>
                <c:pt idx="69">
                  <c:v>4.1270909090908665</c:v>
                </c:pt>
                <c:pt idx="70">
                  <c:v>4.1598686868686903</c:v>
                </c:pt>
                <c:pt idx="71">
                  <c:v>4.0765051546391824</c:v>
                </c:pt>
                <c:pt idx="72">
                  <c:v>4.1712200000000124</c:v>
                </c:pt>
                <c:pt idx="73">
                  <c:v>4.2596176470588203</c:v>
                </c:pt>
                <c:pt idx="74">
                  <c:v>3.6711999999999998</c:v>
                </c:pt>
                <c:pt idx="75">
                  <c:v>4.8940357142856765</c:v>
                </c:pt>
                <c:pt idx="76">
                  <c:v>4.2150294117647134</c:v>
                </c:pt>
                <c:pt idx="77">
                  <c:v>3.9016170212765999</c:v>
                </c:pt>
                <c:pt idx="78">
                  <c:v>3.5782022471910202</c:v>
                </c:pt>
                <c:pt idx="79">
                  <c:v>3.97536458333333</c:v>
                </c:pt>
                <c:pt idx="80">
                  <c:v>3.7336813186814197</c:v>
                </c:pt>
                <c:pt idx="81">
                  <c:v>3.6191363636363612</c:v>
                </c:pt>
                <c:pt idx="82">
                  <c:v>3.5600229885057502</c:v>
                </c:pt>
                <c:pt idx="83">
                  <c:v>3.7908681318680522</c:v>
                </c:pt>
                <c:pt idx="84">
                  <c:v>3.8545319148936197</c:v>
                </c:pt>
                <c:pt idx="85">
                  <c:v>4.0783469387755096</c:v>
                </c:pt>
                <c:pt idx="86">
                  <c:v>3.7640543478261712</c:v>
                </c:pt>
                <c:pt idx="87">
                  <c:v>3.8387065217391267</c:v>
                </c:pt>
                <c:pt idx="88">
                  <c:v>3.5727356321839077</c:v>
                </c:pt>
                <c:pt idx="89">
                  <c:v>3.6886477272727412</c:v>
                </c:pt>
                <c:pt idx="90">
                  <c:v>3.9418105263157877</c:v>
                </c:pt>
                <c:pt idx="91">
                  <c:v>3.8158021978021228</c:v>
                </c:pt>
                <c:pt idx="92">
                  <c:v>3.8427391304347767</c:v>
                </c:pt>
                <c:pt idx="93">
                  <c:v>3.6839775280899887</c:v>
                </c:pt>
                <c:pt idx="94">
                  <c:v>3.7562444444444387</c:v>
                </c:pt>
                <c:pt idx="95">
                  <c:v>3.8770537634408577</c:v>
                </c:pt>
                <c:pt idx="96">
                  <c:v>3.9124255319148005</c:v>
                </c:pt>
                <c:pt idx="97">
                  <c:v>3.9522446808510567</c:v>
                </c:pt>
                <c:pt idx="98">
                  <c:v>3.8492282608695598</c:v>
                </c:pt>
                <c:pt idx="99">
                  <c:v>3.7970659340659267</c:v>
                </c:pt>
                <c:pt idx="100">
                  <c:v>3.9764270833333177</c:v>
                </c:pt>
                <c:pt idx="101">
                  <c:v>4.6190841121495376</c:v>
                </c:pt>
                <c:pt idx="102">
                  <c:v>4.1340306122448975</c:v>
                </c:pt>
                <c:pt idx="103">
                  <c:v>4.1209399999999645</c:v>
                </c:pt>
                <c:pt idx="104">
                  <c:v>4.1099494949494924</c:v>
                </c:pt>
                <c:pt idx="105">
                  <c:v>3.8410537634408577</c:v>
                </c:pt>
                <c:pt idx="106">
                  <c:v>3.9550851063829797</c:v>
                </c:pt>
                <c:pt idx="107">
                  <c:v>3.9576875</c:v>
                </c:pt>
                <c:pt idx="108">
                  <c:v>3.5849186046511599</c:v>
                </c:pt>
                <c:pt idx="109">
                  <c:v>3.6874719101124329</c:v>
                </c:pt>
                <c:pt idx="110">
                  <c:v>3.8830319148936199</c:v>
                </c:pt>
                <c:pt idx="111">
                  <c:v>3.8807741935483877</c:v>
                </c:pt>
                <c:pt idx="112">
                  <c:v>3.69445977011494</c:v>
                </c:pt>
                <c:pt idx="113">
                  <c:v>3.8399347826087</c:v>
                </c:pt>
                <c:pt idx="114">
                  <c:v>3.6583563218390798</c:v>
                </c:pt>
                <c:pt idx="115">
                  <c:v>3.7607912087913649</c:v>
                </c:pt>
                <c:pt idx="116">
                  <c:v>3.7883626373626402</c:v>
                </c:pt>
                <c:pt idx="117">
                  <c:v>3.7098295454545602</c:v>
                </c:pt>
                <c:pt idx="118">
                  <c:v>3.5799651162790567</c:v>
                </c:pt>
                <c:pt idx="119">
                  <c:v>4.0399484536082504</c:v>
                </c:pt>
                <c:pt idx="120">
                  <c:v>3.7825760869565412</c:v>
                </c:pt>
                <c:pt idx="121">
                  <c:v>3.4980602409638597</c:v>
                </c:pt>
                <c:pt idx="122">
                  <c:v>3.9989166666666702</c:v>
                </c:pt>
                <c:pt idx="123">
                  <c:v>4.0190842105261755</c:v>
                </c:pt>
                <c:pt idx="124">
                  <c:v>4.2165099999999995</c:v>
                </c:pt>
                <c:pt idx="125">
                  <c:v>4.0081354166666685</c:v>
                </c:pt>
                <c:pt idx="126">
                  <c:v>4.0462268041237124</c:v>
                </c:pt>
                <c:pt idx="127">
                  <c:v>4.3329603960396001</c:v>
                </c:pt>
                <c:pt idx="128">
                  <c:v>3.8792608695652167</c:v>
                </c:pt>
                <c:pt idx="129">
                  <c:v>3.6868777777777852</c:v>
                </c:pt>
                <c:pt idx="130">
                  <c:v>4.1421299999999945</c:v>
                </c:pt>
                <c:pt idx="131">
                  <c:v>3.5263720930231792</c:v>
                </c:pt>
                <c:pt idx="132">
                  <c:v>3.9733645833333302</c:v>
                </c:pt>
                <c:pt idx="133">
                  <c:v>3.9398736842104967</c:v>
                </c:pt>
                <c:pt idx="134">
                  <c:v>3.6942111111111102</c:v>
                </c:pt>
                <c:pt idx="135">
                  <c:v>3.8356195652173901</c:v>
                </c:pt>
                <c:pt idx="136">
                  <c:v>3.6946966292134777</c:v>
                </c:pt>
                <c:pt idx="137">
                  <c:v>3.86493548387097</c:v>
                </c:pt>
                <c:pt idx="138">
                  <c:v>4.0566185567010296</c:v>
                </c:pt>
                <c:pt idx="139">
                  <c:v>3.6023218390804601</c:v>
                </c:pt>
                <c:pt idx="140">
                  <c:v>4.0382708333333523</c:v>
                </c:pt>
                <c:pt idx="141">
                  <c:v>3.8635053763440901</c:v>
                </c:pt>
                <c:pt idx="142">
                  <c:v>3.98836842105263</c:v>
                </c:pt>
                <c:pt idx="143">
                  <c:v>4.0257835051546413</c:v>
                </c:pt>
                <c:pt idx="144">
                  <c:v>3.9146881720429989</c:v>
                </c:pt>
                <c:pt idx="145">
                  <c:v>3.904797872340505</c:v>
                </c:pt>
                <c:pt idx="146">
                  <c:v>3.9349368421052602</c:v>
                </c:pt>
                <c:pt idx="147">
                  <c:v>3.6299310344827602</c:v>
                </c:pt>
                <c:pt idx="148">
                  <c:v>3.7161222222222201</c:v>
                </c:pt>
                <c:pt idx="149">
                  <c:v>3.4448333333333268</c:v>
                </c:pt>
                <c:pt idx="150">
                  <c:v>3.5865454545454467</c:v>
                </c:pt>
                <c:pt idx="151">
                  <c:v>3.7567472527472612</c:v>
                </c:pt>
                <c:pt idx="152">
                  <c:v>3.9161914893616987</c:v>
                </c:pt>
                <c:pt idx="153">
                  <c:v>4.2558947368421096</c:v>
                </c:pt>
                <c:pt idx="154">
                  <c:v>3.8728043478260901</c:v>
                </c:pt>
                <c:pt idx="155">
                  <c:v>3.8977578947368388</c:v>
                </c:pt>
                <c:pt idx="156">
                  <c:v>3.8397978723404402</c:v>
                </c:pt>
                <c:pt idx="157">
                  <c:v>3.7559222222222202</c:v>
                </c:pt>
                <c:pt idx="158">
                  <c:v>3.7965913978494612</c:v>
                </c:pt>
                <c:pt idx="159">
                  <c:v>3.6796067415730302</c:v>
                </c:pt>
                <c:pt idx="160">
                  <c:v>4.0854200000000001</c:v>
                </c:pt>
                <c:pt idx="161">
                  <c:v>3.7405714285715201</c:v>
                </c:pt>
                <c:pt idx="162">
                  <c:v>3.8693085106382967</c:v>
                </c:pt>
                <c:pt idx="163">
                  <c:v>3.6734545454545602</c:v>
                </c:pt>
                <c:pt idx="164">
                  <c:v>3.9020752688172</c:v>
                </c:pt>
                <c:pt idx="165">
                  <c:v>3.88170967741936</c:v>
                </c:pt>
                <c:pt idx="166">
                  <c:v>4.0906262626262446</c:v>
                </c:pt>
                <c:pt idx="167">
                  <c:v>4.0608453608247386</c:v>
                </c:pt>
                <c:pt idx="168">
                  <c:v>4.1135612244897866</c:v>
                </c:pt>
                <c:pt idx="169">
                  <c:v>3.5646941176470612</c:v>
                </c:pt>
                <c:pt idx="170">
                  <c:v>3.9403263157894712</c:v>
                </c:pt>
                <c:pt idx="171">
                  <c:v>3.9343191489361802</c:v>
                </c:pt>
                <c:pt idx="172">
                  <c:v>3.8416021505376277</c:v>
                </c:pt>
                <c:pt idx="173">
                  <c:v>4.1418585858585901</c:v>
                </c:pt>
                <c:pt idx="174">
                  <c:v>3.632758620689569</c:v>
                </c:pt>
                <c:pt idx="175">
                  <c:v>3.9074680851063799</c:v>
                </c:pt>
                <c:pt idx="176">
                  <c:v>3.9601473684211133</c:v>
                </c:pt>
                <c:pt idx="177">
                  <c:v>3.8179130434782587</c:v>
                </c:pt>
                <c:pt idx="178">
                  <c:v>4.1078163265304024</c:v>
                </c:pt>
                <c:pt idx="179">
                  <c:v>5.1673359999998745</c:v>
                </c:pt>
                <c:pt idx="180">
                  <c:v>3.9400104166666701</c:v>
                </c:pt>
                <c:pt idx="181">
                  <c:v>4.3737889908256902</c:v>
                </c:pt>
                <c:pt idx="182">
                  <c:v>4.1136764705882296</c:v>
                </c:pt>
                <c:pt idx="183">
                  <c:v>3.8342947368421112</c:v>
                </c:pt>
                <c:pt idx="184">
                  <c:v>4.1814077669902856</c:v>
                </c:pt>
                <c:pt idx="185">
                  <c:v>4.1929223300970646</c:v>
                </c:pt>
                <c:pt idx="186">
                  <c:v>4.3438584905660402</c:v>
                </c:pt>
                <c:pt idx="187">
                  <c:v>4.0048888888888845</c:v>
                </c:pt>
                <c:pt idx="188">
                  <c:v>4.0124226804123824</c:v>
                </c:pt>
                <c:pt idx="189">
                  <c:v>4.2436666666666714</c:v>
                </c:pt>
                <c:pt idx="190">
                  <c:v>4.1862941176470603</c:v>
                </c:pt>
                <c:pt idx="191">
                  <c:v>4.2387115384615397</c:v>
                </c:pt>
                <c:pt idx="192">
                  <c:v>4.3571962616821747</c:v>
                </c:pt>
                <c:pt idx="193">
                  <c:v>4.4670833333333304</c:v>
                </c:pt>
                <c:pt idx="194">
                  <c:v>4.5326090909092134</c:v>
                </c:pt>
                <c:pt idx="195">
                  <c:v>4.1926078431372256</c:v>
                </c:pt>
                <c:pt idx="196">
                  <c:v>4.2951619047619003</c:v>
                </c:pt>
                <c:pt idx="197">
                  <c:v>3.9230515463917612</c:v>
                </c:pt>
                <c:pt idx="198">
                  <c:v>3.8758854166665824</c:v>
                </c:pt>
                <c:pt idx="199">
                  <c:v>3.9428556701029978</c:v>
                </c:pt>
                <c:pt idx="200">
                  <c:v>4.1814653465346501</c:v>
                </c:pt>
                <c:pt idx="201">
                  <c:v>4.0836700000000024</c:v>
                </c:pt>
                <c:pt idx="202">
                  <c:v>4.1631470588235295</c:v>
                </c:pt>
                <c:pt idx="203">
                  <c:v>4.4781100917432024</c:v>
                </c:pt>
                <c:pt idx="204">
                  <c:v>4.2590384615384602</c:v>
                </c:pt>
                <c:pt idx="205">
                  <c:v>4.7953103448275787</c:v>
                </c:pt>
                <c:pt idx="206">
                  <c:v>4.5622429906542123</c:v>
                </c:pt>
                <c:pt idx="207">
                  <c:v>4.4574504504504446</c:v>
                </c:pt>
                <c:pt idx="208">
                  <c:v>4.0736568627451</c:v>
                </c:pt>
                <c:pt idx="209">
                  <c:v>4.128514851484864</c:v>
                </c:pt>
                <c:pt idx="210">
                  <c:v>3.6396853932583531</c:v>
                </c:pt>
                <c:pt idx="211">
                  <c:v>3.7531075268817857</c:v>
                </c:pt>
                <c:pt idx="212">
                  <c:v>3.8457526881720399</c:v>
                </c:pt>
                <c:pt idx="213">
                  <c:v>3.6621704545454512</c:v>
                </c:pt>
                <c:pt idx="214">
                  <c:v>3.7310549450549502</c:v>
                </c:pt>
                <c:pt idx="215">
                  <c:v>4.0602020202020324</c:v>
                </c:pt>
                <c:pt idx="216">
                  <c:v>3.5274117647058802</c:v>
                </c:pt>
                <c:pt idx="217">
                  <c:v>3.7312307692307702</c:v>
                </c:pt>
                <c:pt idx="218">
                  <c:v>3.7186666666666701</c:v>
                </c:pt>
                <c:pt idx="219">
                  <c:v>3.8195274725274801</c:v>
                </c:pt>
                <c:pt idx="220">
                  <c:v>3.6724382022471902</c:v>
                </c:pt>
                <c:pt idx="221">
                  <c:v>3.7016704545454502</c:v>
                </c:pt>
                <c:pt idx="222">
                  <c:v>3.8401195652174644</c:v>
                </c:pt>
                <c:pt idx="223">
                  <c:v>3.7844835164835202</c:v>
                </c:pt>
                <c:pt idx="224">
                  <c:v>3.8013846153846198</c:v>
                </c:pt>
                <c:pt idx="225">
                  <c:v>3.9175531914893598</c:v>
                </c:pt>
                <c:pt idx="226">
                  <c:v>3.7629560439560401</c:v>
                </c:pt>
                <c:pt idx="227">
                  <c:v>3.6273139534883811</c:v>
                </c:pt>
                <c:pt idx="228">
                  <c:v>3.4507228915662598</c:v>
                </c:pt>
                <c:pt idx="229">
                  <c:v>3.64575</c:v>
                </c:pt>
                <c:pt idx="230">
                  <c:v>3.3965243902438567</c:v>
                </c:pt>
                <c:pt idx="231">
                  <c:v>3.8529239130433992</c:v>
                </c:pt>
                <c:pt idx="232">
                  <c:v>4.5209126213591846</c:v>
                </c:pt>
                <c:pt idx="233">
                  <c:v>4.0419191919192023</c:v>
                </c:pt>
                <c:pt idx="234">
                  <c:v>3.9767010309278397</c:v>
                </c:pt>
                <c:pt idx="235">
                  <c:v>3.9459166666666712</c:v>
                </c:pt>
                <c:pt idx="236">
                  <c:v>3.8454680851063787</c:v>
                </c:pt>
                <c:pt idx="237">
                  <c:v>3.8385376344085977</c:v>
                </c:pt>
                <c:pt idx="238">
                  <c:v>3.6612471910112268</c:v>
                </c:pt>
                <c:pt idx="239">
                  <c:v>3.719131868131988</c:v>
                </c:pt>
                <c:pt idx="240">
                  <c:v>3.5690117647058801</c:v>
                </c:pt>
                <c:pt idx="241">
                  <c:v>3.8975698924731197</c:v>
                </c:pt>
                <c:pt idx="242">
                  <c:v>4.0977499999999996</c:v>
                </c:pt>
                <c:pt idx="243">
                  <c:v>4.1049387755101865</c:v>
                </c:pt>
                <c:pt idx="244">
                  <c:v>4.0094526315789496</c:v>
                </c:pt>
                <c:pt idx="245">
                  <c:v>3.5592093023255797</c:v>
                </c:pt>
                <c:pt idx="246">
                  <c:v>3.9099361702127702</c:v>
                </c:pt>
                <c:pt idx="247">
                  <c:v>3.6376590909090867</c:v>
                </c:pt>
                <c:pt idx="248">
                  <c:v>3.6609550561797799</c:v>
                </c:pt>
                <c:pt idx="249">
                  <c:v>3.7440449438202301</c:v>
                </c:pt>
                <c:pt idx="250">
                  <c:v>3.71142696629214</c:v>
                </c:pt>
                <c:pt idx="251">
                  <c:v>3.53048235294118</c:v>
                </c:pt>
                <c:pt idx="252">
                  <c:v>3.609551724138</c:v>
                </c:pt>
                <c:pt idx="253">
                  <c:v>3.7943555555555601</c:v>
                </c:pt>
                <c:pt idx="254">
                  <c:v>3.6078620689655212</c:v>
                </c:pt>
                <c:pt idx="255">
                  <c:v>3.6121379310344799</c:v>
                </c:pt>
                <c:pt idx="256">
                  <c:v>3.6572298850574811</c:v>
                </c:pt>
                <c:pt idx="257">
                  <c:v>4.2696732673267297</c:v>
                </c:pt>
                <c:pt idx="258">
                  <c:v>4.9335862068965346</c:v>
                </c:pt>
                <c:pt idx="259">
                  <c:v>3.8465108695652197</c:v>
                </c:pt>
                <c:pt idx="260">
                  <c:v>3.1982077922078012</c:v>
                </c:pt>
                <c:pt idx="261">
                  <c:v>3.1462933333333267</c:v>
                </c:pt>
                <c:pt idx="262">
                  <c:v>2.94804411764706</c:v>
                </c:pt>
                <c:pt idx="263">
                  <c:v>2.8580735294117567</c:v>
                </c:pt>
                <c:pt idx="264">
                  <c:v>2.7573076923077604</c:v>
                </c:pt>
                <c:pt idx="265">
                  <c:v>2.754</c:v>
                </c:pt>
                <c:pt idx="266">
                  <c:v>2.8498059701491618</c:v>
                </c:pt>
                <c:pt idx="267">
                  <c:v>2.8702878787878801</c:v>
                </c:pt>
                <c:pt idx="268">
                  <c:v>2.57738333333333</c:v>
                </c:pt>
                <c:pt idx="269">
                  <c:v>2.8428970588235312</c:v>
                </c:pt>
                <c:pt idx="270">
                  <c:v>2.906808823529329</c:v>
                </c:pt>
                <c:pt idx="271">
                  <c:v>2.8039242424243267</c:v>
                </c:pt>
                <c:pt idx="272">
                  <c:v>2.8755147058824226</c:v>
                </c:pt>
                <c:pt idx="273">
                  <c:v>2.64858064516139</c:v>
                </c:pt>
                <c:pt idx="274">
                  <c:v>3.1525675675676212</c:v>
                </c:pt>
                <c:pt idx="275">
                  <c:v>2.9858550724637567</c:v>
                </c:pt>
                <c:pt idx="276">
                  <c:v>3.1130972222222808</c:v>
                </c:pt>
                <c:pt idx="277">
                  <c:v>2.7647538461538512</c:v>
                </c:pt>
                <c:pt idx="278">
                  <c:v>2.9147499999999567</c:v>
                </c:pt>
                <c:pt idx="279">
                  <c:v>3.2042533333333267</c:v>
                </c:pt>
                <c:pt idx="280">
                  <c:v>2.9485970149254292</c:v>
                </c:pt>
                <c:pt idx="281">
                  <c:v>3.0843239436620444</c:v>
                </c:pt>
                <c:pt idx="282">
                  <c:v>3.0986571428571401</c:v>
                </c:pt>
                <c:pt idx="283">
                  <c:v>3.7740864197530777</c:v>
                </c:pt>
                <c:pt idx="284">
                  <c:v>3.1209428571428601</c:v>
                </c:pt>
                <c:pt idx="285">
                  <c:v>2.7208571428572017</c:v>
                </c:pt>
                <c:pt idx="286">
                  <c:v>2.96357352941176</c:v>
                </c:pt>
                <c:pt idx="287">
                  <c:v>2.7630468750000001</c:v>
                </c:pt>
                <c:pt idx="288">
                  <c:v>2.9392686567164197</c:v>
                </c:pt>
                <c:pt idx="289">
                  <c:v>2.41341071428571</c:v>
                </c:pt>
                <c:pt idx="290">
                  <c:v>2.267092592592681</c:v>
                </c:pt>
                <c:pt idx="291">
                  <c:v>2.3352545454545477</c:v>
                </c:pt>
                <c:pt idx="292">
                  <c:v>2.6304677419355529</c:v>
                </c:pt>
                <c:pt idx="293">
                  <c:v>2.8746818181818199</c:v>
                </c:pt>
                <c:pt idx="294">
                  <c:v>2.9299130434782588</c:v>
                </c:pt>
                <c:pt idx="295">
                  <c:v>3.4167662337661566</c:v>
                </c:pt>
                <c:pt idx="296">
                  <c:v>2.542084745762784</c:v>
                </c:pt>
                <c:pt idx="297">
                  <c:v>2.8807462686567202</c:v>
                </c:pt>
                <c:pt idx="298">
                  <c:v>2.8194531249998991</c:v>
                </c:pt>
              </c:numCache>
            </c:numRef>
          </c:yVal>
          <c:smooth val="1"/>
        </c:ser>
        <c:axId val="71856128"/>
        <c:axId val="71858048"/>
      </c:scatterChart>
      <c:valAx>
        <c:axId val="71856128"/>
        <c:scaling>
          <c:orientation val="minMax"/>
          <c:max val="10000000"/>
        </c:scaling>
        <c:axPos val="b"/>
        <c:title>
          <c:tx>
            <c:rich>
              <a:bodyPr/>
              <a:lstStyle/>
              <a:p>
                <a:pPr>
                  <a:defRPr sz="900" b="1"/>
                </a:pPr>
                <a:r>
                  <a:rPr lang="en-US" sz="900" b="1"/>
                  <a:t>Execution Cycle</a:t>
                </a:r>
              </a:p>
            </c:rich>
          </c:tx>
          <c:layout/>
        </c:title>
        <c:numFmt formatCode="0.E+00" sourceLinked="0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71858048"/>
        <c:crosses val="autoZero"/>
        <c:crossBetween val="midCat"/>
      </c:valAx>
      <c:valAx>
        <c:axId val="71858048"/>
        <c:scaling>
          <c:orientation val="minMax"/>
        </c:scaling>
        <c:axPos val="l"/>
        <c:majorGridlines>
          <c:spPr>
            <a:ln w="28575"/>
          </c:spPr>
        </c:majorGridlines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es-ES" sz="900" dirty="0"/>
                  <a:t>Network </a:t>
                </a:r>
                <a:r>
                  <a:rPr lang="es-ES" sz="900" dirty="0" err="1"/>
                  <a:t>Throughput</a:t>
                </a:r>
                <a:r>
                  <a:rPr lang="es-ES" sz="900" dirty="0"/>
                  <a:t> (</a:t>
                </a:r>
                <a:r>
                  <a:rPr lang="es-ES" sz="900" dirty="0" err="1"/>
                  <a:t>flits</a:t>
                </a:r>
                <a:r>
                  <a:rPr lang="es-ES" sz="900" dirty="0"/>
                  <a:t>/</a:t>
                </a:r>
                <a:r>
                  <a:rPr lang="es-ES" sz="900" dirty="0" err="1"/>
                  <a:t>cycle</a:t>
                </a:r>
                <a:r>
                  <a:rPr lang="es-ES" sz="900" dirty="0"/>
                  <a:t>)</a:t>
                </a:r>
              </a:p>
              <a:p>
                <a:pPr>
                  <a:defRPr sz="800"/>
                </a:pPr>
                <a:endParaRPr lang="es-ES" sz="8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71856128"/>
        <c:crosses val="autoZero"/>
        <c:crossBetween val="midCat"/>
      </c:valAx>
      <c:spPr>
        <a:noFill/>
        <a:ln w="19050">
          <a:solidFill>
            <a:schemeClr val="tx1">
              <a:lumMod val="65000"/>
              <a:lumOff val="3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25213218189219"/>
          <c:y val="4.4023788165719814E-2"/>
          <c:w val="0.48120110568002999"/>
          <c:h val="9.1698993322041289E-2"/>
        </c:manualLayout>
      </c:layout>
      <c:txPr>
        <a:bodyPr/>
        <a:lstStyle/>
        <a:p>
          <a:pPr>
            <a:defRPr sz="900" b="1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600">
          <a:latin typeface="+mn-lt"/>
          <a:cs typeface="Times New Roman" pitchFamily="18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hart>
    <c:plotArea>
      <c:layout>
        <c:manualLayout>
          <c:layoutTarget val="inner"/>
          <c:xMode val="edge"/>
          <c:yMode val="edge"/>
          <c:x val="0.10968876179109482"/>
          <c:y val="2.6654914404356515E-2"/>
          <c:w val="0.87073822965048653"/>
          <c:h val="0.8254237288135593"/>
        </c:manualLayout>
      </c:layout>
      <c:scatterChart>
        <c:scatterStyle val="lineMarker"/>
        <c:ser>
          <c:idx val="2"/>
          <c:order val="0"/>
          <c:tx>
            <c:strRef>
              <c:f>DATA!$A$29</c:f>
              <c:strCache>
                <c:ptCount val="1"/>
                <c:pt idx="0">
                  <c:v>Unicast based</c:v>
                </c:pt>
              </c:strCache>
            </c:strRef>
          </c:tx>
          <c:xVal>
            <c:numRef>
              <c:f>DATA!$B$31:$B$38</c:f>
              <c:numCache>
                <c:formatCode>General</c:formatCode>
                <c:ptCount val="8"/>
                <c:pt idx="0">
                  <c:v>0</c:v>
                </c:pt>
                <c:pt idx="1">
                  <c:v>7.2000000000000133E-2</c:v>
                </c:pt>
                <c:pt idx="2">
                  <c:v>0.36000000000000032</c:v>
                </c:pt>
                <c:pt idx="3">
                  <c:v>0.43200000000000038</c:v>
                </c:pt>
                <c:pt idx="4">
                  <c:v>0.50400000000000011</c:v>
                </c:pt>
                <c:pt idx="5">
                  <c:v>0.57600000000000062</c:v>
                </c:pt>
                <c:pt idx="6">
                  <c:v>0.64800000000000624</c:v>
                </c:pt>
                <c:pt idx="7">
                  <c:v>0.72000000000000064</c:v>
                </c:pt>
              </c:numCache>
            </c:numRef>
          </c:xVal>
          <c:yVal>
            <c:numRef>
              <c:f>DATA!$C$31:$C$38</c:f>
              <c:numCache>
                <c:formatCode>General</c:formatCode>
                <c:ptCount val="8"/>
                <c:pt idx="0">
                  <c:v>201.34</c:v>
                </c:pt>
                <c:pt idx="1">
                  <c:v>201.34</c:v>
                </c:pt>
                <c:pt idx="2">
                  <c:v>374.8</c:v>
                </c:pt>
                <c:pt idx="3">
                  <c:v>487.21</c:v>
                </c:pt>
                <c:pt idx="4">
                  <c:v>663.6</c:v>
                </c:pt>
                <c:pt idx="5">
                  <c:v>1041.93</c:v>
                </c:pt>
                <c:pt idx="6">
                  <c:v>1792</c:v>
                </c:pt>
                <c:pt idx="7">
                  <c:v>3954.1</c:v>
                </c:pt>
              </c:numCache>
            </c:numRef>
          </c:yVal>
        </c:ser>
        <c:ser>
          <c:idx val="1"/>
          <c:order val="1"/>
          <c:tx>
            <c:strRef>
              <c:f>DATA!$A$15</c:f>
              <c:strCache>
                <c:ptCount val="1"/>
                <c:pt idx="0">
                  <c:v>Tree-Based Multicast</c:v>
                </c:pt>
              </c:strCache>
            </c:strRef>
          </c:tx>
          <c:xVal>
            <c:numRef>
              <c:f>DATA!$B$17:$B$27</c:f>
              <c:numCache>
                <c:formatCode>General</c:formatCode>
                <c:ptCount val="11"/>
                <c:pt idx="0">
                  <c:v>0</c:v>
                </c:pt>
                <c:pt idx="1">
                  <c:v>7.2000000000000133E-2</c:v>
                </c:pt>
                <c:pt idx="2">
                  <c:v>0.36000000000000032</c:v>
                </c:pt>
                <c:pt idx="3">
                  <c:v>0.72000000000000064</c:v>
                </c:pt>
                <c:pt idx="4">
                  <c:v>0.75600000000000644</c:v>
                </c:pt>
                <c:pt idx="5">
                  <c:v>0.79200000000000004</c:v>
                </c:pt>
                <c:pt idx="6">
                  <c:v>0.82800000000000062</c:v>
                </c:pt>
                <c:pt idx="7">
                  <c:v>0.86400000000000265</c:v>
                </c:pt>
                <c:pt idx="8">
                  <c:v>0.88200000000000134</c:v>
                </c:pt>
                <c:pt idx="9">
                  <c:v>0.90000000000000013</c:v>
                </c:pt>
                <c:pt idx="10">
                  <c:v>0.93600000000000005</c:v>
                </c:pt>
              </c:numCache>
            </c:numRef>
          </c:xVal>
          <c:yVal>
            <c:numRef>
              <c:f>DATA!$C$17:$C$27</c:f>
              <c:numCache>
                <c:formatCode>General</c:formatCode>
                <c:ptCount val="11"/>
                <c:pt idx="0">
                  <c:v>66.52</c:v>
                </c:pt>
                <c:pt idx="1">
                  <c:v>66.52</c:v>
                </c:pt>
                <c:pt idx="2">
                  <c:v>73.84</c:v>
                </c:pt>
                <c:pt idx="3">
                  <c:v>118.25</c:v>
                </c:pt>
                <c:pt idx="4">
                  <c:v>160</c:v>
                </c:pt>
                <c:pt idx="5">
                  <c:v>250</c:v>
                </c:pt>
                <c:pt idx="6">
                  <c:v>500</c:v>
                </c:pt>
                <c:pt idx="7">
                  <c:v>3030.77</c:v>
                </c:pt>
                <c:pt idx="8">
                  <c:v>1908.49</c:v>
                </c:pt>
                <c:pt idx="9">
                  <c:v>2889.38</c:v>
                </c:pt>
                <c:pt idx="10">
                  <c:v>5032.33</c:v>
                </c:pt>
              </c:numCache>
            </c:numRef>
          </c:yVal>
        </c:ser>
        <c:ser>
          <c:idx val="0"/>
          <c:order val="2"/>
          <c:tx>
            <c:strRef>
              <c:f>DATA!$A$1</c:f>
              <c:strCache>
                <c:ptCount val="1"/>
                <c:pt idx="0">
                  <c:v>Path-Based Multicast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DATA!$B$3:$B$13</c:f>
              <c:numCache>
                <c:formatCode>General</c:formatCode>
                <c:ptCount val="11"/>
                <c:pt idx="0">
                  <c:v>0</c:v>
                </c:pt>
                <c:pt idx="1">
                  <c:v>7.2000000000000133E-2</c:v>
                </c:pt>
                <c:pt idx="2">
                  <c:v>0.36000000000000032</c:v>
                </c:pt>
                <c:pt idx="3">
                  <c:v>0.72000000000000064</c:v>
                </c:pt>
                <c:pt idx="4">
                  <c:v>0.75600000000000644</c:v>
                </c:pt>
                <c:pt idx="5">
                  <c:v>0.79200000000000004</c:v>
                </c:pt>
                <c:pt idx="6">
                  <c:v>0.82800000000000062</c:v>
                </c:pt>
                <c:pt idx="7">
                  <c:v>0.86400000000000265</c:v>
                </c:pt>
                <c:pt idx="8">
                  <c:v>0.88200000000000134</c:v>
                </c:pt>
                <c:pt idx="9">
                  <c:v>0.90000000000000013</c:v>
                </c:pt>
                <c:pt idx="10">
                  <c:v>0.93600000000000005</c:v>
                </c:pt>
              </c:numCache>
            </c:numRef>
          </c:xVal>
          <c:yVal>
            <c:numRef>
              <c:f>DATA!$C$3:$C$13</c:f>
              <c:numCache>
                <c:formatCode>General</c:formatCode>
                <c:ptCount val="11"/>
                <c:pt idx="0">
                  <c:v>136.56</c:v>
                </c:pt>
                <c:pt idx="1">
                  <c:v>136.56</c:v>
                </c:pt>
                <c:pt idx="2">
                  <c:v>161</c:v>
                </c:pt>
                <c:pt idx="3">
                  <c:v>238.8</c:v>
                </c:pt>
                <c:pt idx="4">
                  <c:v>268.70999999999964</c:v>
                </c:pt>
                <c:pt idx="5">
                  <c:v>293.45</c:v>
                </c:pt>
                <c:pt idx="6">
                  <c:v>360.09</c:v>
                </c:pt>
                <c:pt idx="7">
                  <c:v>451.21999999999969</c:v>
                </c:pt>
                <c:pt idx="8">
                  <c:v>524.19000000000005</c:v>
                </c:pt>
                <c:pt idx="9">
                  <c:v>763.9</c:v>
                </c:pt>
                <c:pt idx="10">
                  <c:v>1227.28</c:v>
                </c:pt>
              </c:numCache>
            </c:numRef>
          </c:yVal>
        </c:ser>
        <c:axId val="71576576"/>
        <c:axId val="71608960"/>
      </c:scatterChart>
      <c:valAx>
        <c:axId val="71576576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 algn="ctr" rtl="0">
                  <a:defRPr lang="en-US" sz="2000" b="1" i="0" u="none" strike="noStrike" kern="1200" baseline="0" noProof="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+mn-cs"/>
                  </a:defRPr>
                </a:pPr>
                <a:r>
                  <a:rPr lang="en-US" sz="2000" b="1" i="0" u="none" strike="noStrike" kern="1200" baseline="0" noProof="0" dirty="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+mn-cs"/>
                  </a:rPr>
                  <a:t>Applied </a:t>
                </a:r>
                <a:r>
                  <a:rPr lang="en-US" sz="2000" b="1" i="0" u="none" strike="noStrike" kern="1200" baseline="0" noProof="0" dirty="0" smtClean="0">
                    <a:solidFill>
                      <a:schemeClr val="tx1"/>
                    </a:solidFill>
                    <a:latin typeface="Calibri" pitchFamily="34" charset="0"/>
                    <a:ea typeface="+mn-ea"/>
                    <a:cs typeface="+mn-cs"/>
                  </a:rPr>
                  <a:t>Load (flits/cycle/router)</a:t>
                </a:r>
                <a:endParaRPr lang="en-US" sz="2000" b="1" i="0" u="none" strike="noStrike" kern="1200" baseline="0" noProof="0" dirty="0">
                  <a:solidFill>
                    <a:schemeClr val="tx1"/>
                  </a:solidFill>
                  <a:latin typeface="Calibri" pitchFamily="34" charset="0"/>
                  <a:ea typeface="+mn-ea"/>
                  <a:cs typeface="+mn-cs"/>
                </a:endParaRPr>
              </a:p>
            </c:rich>
          </c:tx>
          <c:layout>
            <c:manualLayout>
              <c:xMode val="edge"/>
              <c:yMode val="edge"/>
              <c:x val="0.29286303688060539"/>
              <c:y val="0.91220139460179461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71608960"/>
        <c:crosses val="autoZero"/>
        <c:crossBetween val="midCat"/>
      </c:valAx>
      <c:valAx>
        <c:axId val="71608960"/>
        <c:scaling>
          <c:orientation val="minMax"/>
          <c:max val="1000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lang="en-US" sz="2000" noProof="0">
                    <a:latin typeface="Calibri" pitchFamily="34" charset="0"/>
                  </a:defRPr>
                </a:pPr>
                <a:r>
                  <a:rPr lang="en-US" sz="2000" noProof="0" dirty="0">
                    <a:latin typeface="Calibri" pitchFamily="34" charset="0"/>
                  </a:rPr>
                  <a:t>Average </a:t>
                </a:r>
                <a:r>
                  <a:rPr lang="en-US" sz="2000" noProof="0" dirty="0" smtClean="0">
                    <a:latin typeface="Calibri" pitchFamily="34" charset="0"/>
                  </a:rPr>
                  <a:t>Latency (cycles) </a:t>
                </a:r>
                <a:endParaRPr lang="en-US" sz="2000" noProof="0" dirty="0">
                  <a:latin typeface="Calibri" pitchFamily="34" charset="0"/>
                </a:endParaRPr>
              </a:p>
            </c:rich>
          </c:tx>
          <c:layout>
            <c:manualLayout>
              <c:xMode val="edge"/>
              <c:yMode val="edge"/>
              <c:x val="9.4182831941744445E-4"/>
              <c:y val="0.15626258471422627"/>
            </c:manualLayout>
          </c:layout>
        </c:title>
        <c:numFmt formatCode="General" sourceLinked="1"/>
        <c:tickLblPos val="nextTo"/>
        <c:txPr>
          <a:bodyPr rot="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71576576"/>
        <c:crosses val="autoZero"/>
        <c:crossBetween val="midCat"/>
      </c:valAx>
      <c:spPr>
        <a:noFill/>
        <a:ln w="25400" cap="flat" cmpd="sng" algn="ctr">
          <a:solidFill>
            <a:schemeClr val="tx1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12213617829021545"/>
          <c:y val="7.1962236063775872E-2"/>
          <c:w val="0.27655291278869382"/>
          <c:h val="0.1849446323454087"/>
        </c:manualLayout>
      </c:layout>
      <c:spPr>
        <a:solidFill>
          <a:schemeClr val="lt1"/>
        </a:solidFill>
        <a:ln w="25400" cap="flat" cmpd="sng" algn="ctr">
          <a:solidFill>
            <a:schemeClr val="tx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4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0937777844004979E-2"/>
          <c:y val="2.3163531721513902E-2"/>
          <c:w val="0.89816964440934399"/>
          <c:h val="0.88283140310961483"/>
        </c:manualLayout>
      </c:layout>
      <c:scatterChart>
        <c:scatterStyle val="lineMarker"/>
        <c:ser>
          <c:idx val="0"/>
          <c:order val="0"/>
          <c:tx>
            <c:v>VCTM-REAL</c:v>
          </c:tx>
          <c:spPr>
            <a:ln w="19050"/>
          </c:spPr>
          <c:marker>
            <c:symbol val="diamond"/>
            <c:size val="5"/>
          </c:marker>
          <c:xVal>
            <c:numRef>
              <c:f>'T44-RAND'!$A$48:$A$78</c:f>
              <c:numCache>
                <c:formatCode>General</c:formatCode>
                <c:ptCount val="31"/>
                <c:pt idx="0">
                  <c:v>0</c:v>
                </c:pt>
                <c:pt idx="1">
                  <c:v>3.6100000000000014E-2</c:v>
                </c:pt>
                <c:pt idx="2">
                  <c:v>7.2200000000000014E-2</c:v>
                </c:pt>
                <c:pt idx="3">
                  <c:v>0.10830000000000002</c:v>
                </c:pt>
                <c:pt idx="4">
                  <c:v>0.14440000000000044</c:v>
                </c:pt>
                <c:pt idx="5">
                  <c:v>0.18050000000000024</c:v>
                </c:pt>
                <c:pt idx="6">
                  <c:v>0.21660000000000001</c:v>
                </c:pt>
                <c:pt idx="7">
                  <c:v>0.25269999999999998</c:v>
                </c:pt>
                <c:pt idx="8">
                  <c:v>0.28880000000000317</c:v>
                </c:pt>
                <c:pt idx="9">
                  <c:v>0.32490000000000385</c:v>
                </c:pt>
                <c:pt idx="10">
                  <c:v>0.36100000000000032</c:v>
                </c:pt>
                <c:pt idx="11">
                  <c:v>0.39710000000000345</c:v>
                </c:pt>
                <c:pt idx="12">
                  <c:v>0.43320000000000008</c:v>
                </c:pt>
                <c:pt idx="13">
                  <c:v>0.46930000000000038</c:v>
                </c:pt>
                <c:pt idx="14">
                  <c:v>0.50539999999999996</c:v>
                </c:pt>
                <c:pt idx="15">
                  <c:v>0.54149999999999998</c:v>
                </c:pt>
                <c:pt idx="16">
                  <c:v>0.57760000000000655</c:v>
                </c:pt>
                <c:pt idx="17">
                  <c:v>0.61370000000000691</c:v>
                </c:pt>
                <c:pt idx="18">
                  <c:v>0.6498000000000077</c:v>
                </c:pt>
                <c:pt idx="19">
                  <c:v>0.68590000000000062</c:v>
                </c:pt>
                <c:pt idx="20">
                  <c:v>0.72200000000000164</c:v>
                </c:pt>
                <c:pt idx="21">
                  <c:v>0.75810000000000632</c:v>
                </c:pt>
                <c:pt idx="22">
                  <c:v>0.79420000000000002</c:v>
                </c:pt>
                <c:pt idx="23">
                  <c:v>0.83030000000000004</c:v>
                </c:pt>
                <c:pt idx="24">
                  <c:v>0.86640000000000061</c:v>
                </c:pt>
                <c:pt idx="25">
                  <c:v>0.90249999999999997</c:v>
                </c:pt>
                <c:pt idx="26">
                  <c:v>0.93860000000000265</c:v>
                </c:pt>
                <c:pt idx="27">
                  <c:v>0.97470000000000689</c:v>
                </c:pt>
              </c:numCache>
            </c:numRef>
          </c:xVal>
          <c:yVal>
            <c:numRef>
              <c:f>'T44-RAND'!$L$48:$L$78</c:f>
              <c:numCache>
                <c:formatCode>General</c:formatCode>
                <c:ptCount val="31"/>
                <c:pt idx="0">
                  <c:v>12.027900000000001</c:v>
                </c:pt>
                <c:pt idx="1">
                  <c:v>12.027900000000001</c:v>
                </c:pt>
                <c:pt idx="2">
                  <c:v>12.4209</c:v>
                </c:pt>
                <c:pt idx="3">
                  <c:v>12.778099999999998</c:v>
                </c:pt>
                <c:pt idx="4">
                  <c:v>13.239100000000001</c:v>
                </c:pt>
                <c:pt idx="5">
                  <c:v>13.6807</c:v>
                </c:pt>
                <c:pt idx="6">
                  <c:v>14.219100000000001</c:v>
                </c:pt>
                <c:pt idx="7">
                  <c:v>14.9109</c:v>
                </c:pt>
                <c:pt idx="8">
                  <c:v>15.5451</c:v>
                </c:pt>
                <c:pt idx="9">
                  <c:v>16.395</c:v>
                </c:pt>
                <c:pt idx="10">
                  <c:v>17.289199999999752</c:v>
                </c:pt>
                <c:pt idx="11">
                  <c:v>18.459</c:v>
                </c:pt>
                <c:pt idx="12">
                  <c:v>19.7531</c:v>
                </c:pt>
                <c:pt idx="13">
                  <c:v>21.577200000000001</c:v>
                </c:pt>
                <c:pt idx="14">
                  <c:v>23.731100000000001</c:v>
                </c:pt>
                <c:pt idx="15">
                  <c:v>26.38549999999972</c:v>
                </c:pt>
                <c:pt idx="16">
                  <c:v>30.568299999999734</c:v>
                </c:pt>
                <c:pt idx="17">
                  <c:v>35.870599999999996</c:v>
                </c:pt>
                <c:pt idx="18">
                  <c:v>45.043400000000005</c:v>
                </c:pt>
                <c:pt idx="19">
                  <c:v>65.777100000000004</c:v>
                </c:pt>
                <c:pt idx="20">
                  <c:v>1584.21</c:v>
                </c:pt>
                <c:pt idx="21">
                  <c:v>4570.84</c:v>
                </c:pt>
                <c:pt idx="22">
                  <c:v>6101.57</c:v>
                </c:pt>
                <c:pt idx="23">
                  <c:v>8647.51</c:v>
                </c:pt>
                <c:pt idx="24">
                  <c:v>10005.299999999987</c:v>
                </c:pt>
                <c:pt idx="25">
                  <c:v>11671.1</c:v>
                </c:pt>
                <c:pt idx="26">
                  <c:v>13100.4</c:v>
                </c:pt>
                <c:pt idx="27">
                  <c:v>14546.9</c:v>
                </c:pt>
              </c:numCache>
            </c:numRef>
          </c:yVal>
        </c:ser>
        <c:ser>
          <c:idx val="1"/>
          <c:order val="1"/>
          <c:tx>
            <c:v>VCTM-UNL</c:v>
          </c:tx>
          <c:spPr>
            <a:ln w="19050"/>
          </c:spPr>
          <c:marker>
            <c:symbol val="square"/>
            <c:size val="5"/>
          </c:marker>
          <c:xVal>
            <c:numRef>
              <c:f>'T44-RAND'!$A$48:$A$78</c:f>
              <c:numCache>
                <c:formatCode>General</c:formatCode>
                <c:ptCount val="31"/>
                <c:pt idx="0">
                  <c:v>0</c:v>
                </c:pt>
                <c:pt idx="1">
                  <c:v>3.6100000000000014E-2</c:v>
                </c:pt>
                <c:pt idx="2">
                  <c:v>7.2200000000000014E-2</c:v>
                </c:pt>
                <c:pt idx="3">
                  <c:v>0.10830000000000002</c:v>
                </c:pt>
                <c:pt idx="4">
                  <c:v>0.14440000000000044</c:v>
                </c:pt>
                <c:pt idx="5">
                  <c:v>0.18050000000000024</c:v>
                </c:pt>
                <c:pt idx="6">
                  <c:v>0.21660000000000001</c:v>
                </c:pt>
                <c:pt idx="7">
                  <c:v>0.25269999999999998</c:v>
                </c:pt>
                <c:pt idx="8">
                  <c:v>0.28880000000000317</c:v>
                </c:pt>
                <c:pt idx="9">
                  <c:v>0.32490000000000385</c:v>
                </c:pt>
                <c:pt idx="10">
                  <c:v>0.36100000000000032</c:v>
                </c:pt>
                <c:pt idx="11">
                  <c:v>0.39710000000000345</c:v>
                </c:pt>
                <c:pt idx="12">
                  <c:v>0.43320000000000008</c:v>
                </c:pt>
                <c:pt idx="13">
                  <c:v>0.46930000000000038</c:v>
                </c:pt>
                <c:pt idx="14">
                  <c:v>0.50539999999999996</c:v>
                </c:pt>
                <c:pt idx="15">
                  <c:v>0.54149999999999998</c:v>
                </c:pt>
                <c:pt idx="16">
                  <c:v>0.57760000000000655</c:v>
                </c:pt>
                <c:pt idx="17">
                  <c:v>0.61370000000000691</c:v>
                </c:pt>
                <c:pt idx="18">
                  <c:v>0.6498000000000077</c:v>
                </c:pt>
                <c:pt idx="19">
                  <c:v>0.68590000000000062</c:v>
                </c:pt>
                <c:pt idx="20">
                  <c:v>0.72200000000000164</c:v>
                </c:pt>
                <c:pt idx="21">
                  <c:v>0.75810000000000632</c:v>
                </c:pt>
                <c:pt idx="22">
                  <c:v>0.79420000000000002</c:v>
                </c:pt>
                <c:pt idx="23">
                  <c:v>0.83030000000000004</c:v>
                </c:pt>
                <c:pt idx="24">
                  <c:v>0.86640000000000061</c:v>
                </c:pt>
                <c:pt idx="25">
                  <c:v>0.90249999999999997</c:v>
                </c:pt>
                <c:pt idx="26">
                  <c:v>0.93860000000000265</c:v>
                </c:pt>
                <c:pt idx="27">
                  <c:v>0.97470000000000689</c:v>
                </c:pt>
              </c:numCache>
            </c:numRef>
          </c:xVal>
          <c:yVal>
            <c:numRef>
              <c:f>'T44-RAND'!$I$48:$I$78</c:f>
              <c:numCache>
                <c:formatCode>General</c:formatCode>
                <c:ptCount val="31"/>
                <c:pt idx="0">
                  <c:v>12.017900000000001</c:v>
                </c:pt>
                <c:pt idx="1">
                  <c:v>12.017900000000001</c:v>
                </c:pt>
                <c:pt idx="2">
                  <c:v>12.4133</c:v>
                </c:pt>
                <c:pt idx="3">
                  <c:v>12.784899999999999</c:v>
                </c:pt>
                <c:pt idx="4">
                  <c:v>13.214799999999999</c:v>
                </c:pt>
                <c:pt idx="5">
                  <c:v>13.721699999999998</c:v>
                </c:pt>
                <c:pt idx="6">
                  <c:v>14.222900000000001</c:v>
                </c:pt>
                <c:pt idx="7">
                  <c:v>14.932400000000024</c:v>
                </c:pt>
                <c:pt idx="8">
                  <c:v>15.5297</c:v>
                </c:pt>
                <c:pt idx="9">
                  <c:v>16.4011</c:v>
                </c:pt>
                <c:pt idx="10">
                  <c:v>17.3261</c:v>
                </c:pt>
                <c:pt idx="11">
                  <c:v>18.438699999999738</c:v>
                </c:pt>
                <c:pt idx="12">
                  <c:v>19.860399999999789</c:v>
                </c:pt>
                <c:pt idx="13">
                  <c:v>21.424399999999792</c:v>
                </c:pt>
                <c:pt idx="14">
                  <c:v>23.791999999999987</c:v>
                </c:pt>
                <c:pt idx="15">
                  <c:v>26.53740000000003</c:v>
                </c:pt>
                <c:pt idx="16">
                  <c:v>30.585999999999789</c:v>
                </c:pt>
                <c:pt idx="17">
                  <c:v>37.102100000000213</c:v>
                </c:pt>
                <c:pt idx="18">
                  <c:v>49.389599999999994</c:v>
                </c:pt>
                <c:pt idx="19">
                  <c:v>275.53699999999623</c:v>
                </c:pt>
                <c:pt idx="20">
                  <c:v>2083.59</c:v>
                </c:pt>
                <c:pt idx="21">
                  <c:v>4056.62</c:v>
                </c:pt>
                <c:pt idx="22">
                  <c:v>5859.1200000000044</c:v>
                </c:pt>
                <c:pt idx="23">
                  <c:v>7722.23</c:v>
                </c:pt>
                <c:pt idx="24">
                  <c:v>9709.8499999998803</c:v>
                </c:pt>
                <c:pt idx="25">
                  <c:v>11265.3</c:v>
                </c:pt>
                <c:pt idx="26">
                  <c:v>12742.9</c:v>
                </c:pt>
                <c:pt idx="27">
                  <c:v>14047.5</c:v>
                </c:pt>
              </c:numCache>
            </c:numRef>
          </c:yVal>
        </c:ser>
        <c:ser>
          <c:idx val="2"/>
          <c:order val="2"/>
          <c:tx>
            <c:v>CHIPPER-REAL</c:v>
          </c:tx>
          <c:spPr>
            <a:ln w="19050"/>
          </c:spPr>
          <c:marker>
            <c:symbol val="triangle"/>
            <c:size val="5"/>
          </c:marker>
          <c:xVal>
            <c:numRef>
              <c:f>'T44-RAND'!$A$48:$A$78</c:f>
              <c:numCache>
                <c:formatCode>General</c:formatCode>
                <c:ptCount val="31"/>
                <c:pt idx="0">
                  <c:v>0</c:v>
                </c:pt>
                <c:pt idx="1">
                  <c:v>3.6100000000000014E-2</c:v>
                </c:pt>
                <c:pt idx="2">
                  <c:v>7.2200000000000014E-2</c:v>
                </c:pt>
                <c:pt idx="3">
                  <c:v>0.10830000000000002</c:v>
                </c:pt>
                <c:pt idx="4">
                  <c:v>0.14440000000000044</c:v>
                </c:pt>
                <c:pt idx="5">
                  <c:v>0.18050000000000024</c:v>
                </c:pt>
                <c:pt idx="6">
                  <c:v>0.21660000000000001</c:v>
                </c:pt>
                <c:pt idx="7">
                  <c:v>0.25269999999999998</c:v>
                </c:pt>
                <c:pt idx="8">
                  <c:v>0.28880000000000317</c:v>
                </c:pt>
                <c:pt idx="9">
                  <c:v>0.32490000000000385</c:v>
                </c:pt>
                <c:pt idx="10">
                  <c:v>0.36100000000000032</c:v>
                </c:pt>
                <c:pt idx="11">
                  <c:v>0.39710000000000345</c:v>
                </c:pt>
                <c:pt idx="12">
                  <c:v>0.43320000000000008</c:v>
                </c:pt>
                <c:pt idx="13">
                  <c:v>0.46930000000000038</c:v>
                </c:pt>
                <c:pt idx="14">
                  <c:v>0.50539999999999996</c:v>
                </c:pt>
                <c:pt idx="15">
                  <c:v>0.54149999999999998</c:v>
                </c:pt>
                <c:pt idx="16">
                  <c:v>0.57760000000000655</c:v>
                </c:pt>
                <c:pt idx="17">
                  <c:v>0.61370000000000691</c:v>
                </c:pt>
                <c:pt idx="18">
                  <c:v>0.6498000000000077</c:v>
                </c:pt>
                <c:pt idx="19">
                  <c:v>0.68590000000000062</c:v>
                </c:pt>
                <c:pt idx="20">
                  <c:v>0.72200000000000164</c:v>
                </c:pt>
                <c:pt idx="21">
                  <c:v>0.75810000000000632</c:v>
                </c:pt>
                <c:pt idx="22">
                  <c:v>0.79420000000000002</c:v>
                </c:pt>
                <c:pt idx="23">
                  <c:v>0.83030000000000004</c:v>
                </c:pt>
                <c:pt idx="24">
                  <c:v>0.86640000000000061</c:v>
                </c:pt>
                <c:pt idx="25">
                  <c:v>0.90249999999999997</c:v>
                </c:pt>
                <c:pt idx="26">
                  <c:v>0.93860000000000265</c:v>
                </c:pt>
                <c:pt idx="27">
                  <c:v>0.97470000000000689</c:v>
                </c:pt>
              </c:numCache>
            </c:numRef>
          </c:xVal>
          <c:yVal>
            <c:numRef>
              <c:f>'T44-RAND'!$F$48:$F$78</c:f>
              <c:numCache>
                <c:formatCode>General</c:formatCode>
                <c:ptCount val="31"/>
                <c:pt idx="0">
                  <c:v>40.012800000000006</c:v>
                </c:pt>
                <c:pt idx="1">
                  <c:v>40.012800000000006</c:v>
                </c:pt>
                <c:pt idx="2">
                  <c:v>41.440100000000001</c:v>
                </c:pt>
                <c:pt idx="3">
                  <c:v>43.185700000000011</c:v>
                </c:pt>
                <c:pt idx="4">
                  <c:v>46.343699999999998</c:v>
                </c:pt>
                <c:pt idx="5">
                  <c:v>47.469500000000011</c:v>
                </c:pt>
                <c:pt idx="6">
                  <c:v>50.119200000000006</c:v>
                </c:pt>
                <c:pt idx="7">
                  <c:v>54.5015</c:v>
                </c:pt>
                <c:pt idx="8">
                  <c:v>60.604200000000006</c:v>
                </c:pt>
                <c:pt idx="9">
                  <c:v>69.830699999999993</c:v>
                </c:pt>
                <c:pt idx="10">
                  <c:v>92.88039999999998</c:v>
                </c:pt>
                <c:pt idx="11">
                  <c:v>147.24499999999998</c:v>
                </c:pt>
                <c:pt idx="12">
                  <c:v>2138.5700000000002</c:v>
                </c:pt>
                <c:pt idx="13">
                  <c:v>5045.78</c:v>
                </c:pt>
                <c:pt idx="14">
                  <c:v>8634.5599999998685</c:v>
                </c:pt>
                <c:pt idx="15">
                  <c:v>10868.9</c:v>
                </c:pt>
                <c:pt idx="16">
                  <c:v>13375.2</c:v>
                </c:pt>
                <c:pt idx="17">
                  <c:v>15256.9</c:v>
                </c:pt>
                <c:pt idx="18">
                  <c:v>17688.900000000001</c:v>
                </c:pt>
                <c:pt idx="19">
                  <c:v>19463.3</c:v>
                </c:pt>
                <c:pt idx="20">
                  <c:v>20345.5</c:v>
                </c:pt>
                <c:pt idx="21">
                  <c:v>21986.7</c:v>
                </c:pt>
                <c:pt idx="22">
                  <c:v>23332.400000000001</c:v>
                </c:pt>
                <c:pt idx="23">
                  <c:v>24617.7</c:v>
                </c:pt>
                <c:pt idx="24">
                  <c:v>25340.9</c:v>
                </c:pt>
                <c:pt idx="25">
                  <c:v>26490</c:v>
                </c:pt>
                <c:pt idx="26">
                  <c:v>27354.7</c:v>
                </c:pt>
                <c:pt idx="27">
                  <c:v>28021.3</c:v>
                </c:pt>
              </c:numCache>
            </c:numRef>
          </c:yVal>
        </c:ser>
        <c:ser>
          <c:idx val="3"/>
          <c:order val="3"/>
          <c:tx>
            <c:v>CHIPPER-UNL</c:v>
          </c:tx>
          <c:spPr>
            <a:ln w="19050"/>
          </c:spPr>
          <c:marker>
            <c:symbol val="x"/>
            <c:size val="5"/>
          </c:marker>
          <c:xVal>
            <c:numRef>
              <c:f>'T44-RAND'!$A$48:$A$78</c:f>
              <c:numCache>
                <c:formatCode>General</c:formatCode>
                <c:ptCount val="31"/>
                <c:pt idx="0">
                  <c:v>0</c:v>
                </c:pt>
                <c:pt idx="1">
                  <c:v>3.6100000000000014E-2</c:v>
                </c:pt>
                <c:pt idx="2">
                  <c:v>7.2200000000000014E-2</c:v>
                </c:pt>
                <c:pt idx="3">
                  <c:v>0.10830000000000002</c:v>
                </c:pt>
                <c:pt idx="4">
                  <c:v>0.14440000000000044</c:v>
                </c:pt>
                <c:pt idx="5">
                  <c:v>0.18050000000000024</c:v>
                </c:pt>
                <c:pt idx="6">
                  <c:v>0.21660000000000001</c:v>
                </c:pt>
                <c:pt idx="7">
                  <c:v>0.25269999999999998</c:v>
                </c:pt>
                <c:pt idx="8">
                  <c:v>0.28880000000000317</c:v>
                </c:pt>
                <c:pt idx="9">
                  <c:v>0.32490000000000385</c:v>
                </c:pt>
                <c:pt idx="10">
                  <c:v>0.36100000000000032</c:v>
                </c:pt>
                <c:pt idx="11">
                  <c:v>0.39710000000000345</c:v>
                </c:pt>
                <c:pt idx="12">
                  <c:v>0.43320000000000008</c:v>
                </c:pt>
                <c:pt idx="13">
                  <c:v>0.46930000000000038</c:v>
                </c:pt>
                <c:pt idx="14">
                  <c:v>0.50539999999999996</c:v>
                </c:pt>
                <c:pt idx="15">
                  <c:v>0.54149999999999998</c:v>
                </c:pt>
                <c:pt idx="16">
                  <c:v>0.57760000000000655</c:v>
                </c:pt>
                <c:pt idx="17">
                  <c:v>0.61370000000000691</c:v>
                </c:pt>
                <c:pt idx="18">
                  <c:v>0.6498000000000077</c:v>
                </c:pt>
                <c:pt idx="19">
                  <c:v>0.68590000000000062</c:v>
                </c:pt>
                <c:pt idx="20">
                  <c:v>0.72200000000000164</c:v>
                </c:pt>
                <c:pt idx="21">
                  <c:v>0.75810000000000632</c:v>
                </c:pt>
                <c:pt idx="22">
                  <c:v>0.79420000000000002</c:v>
                </c:pt>
                <c:pt idx="23">
                  <c:v>0.83030000000000004</c:v>
                </c:pt>
                <c:pt idx="24">
                  <c:v>0.86640000000000061</c:v>
                </c:pt>
                <c:pt idx="25">
                  <c:v>0.90249999999999997</c:v>
                </c:pt>
                <c:pt idx="26">
                  <c:v>0.93860000000000265</c:v>
                </c:pt>
                <c:pt idx="27">
                  <c:v>0.97470000000000689</c:v>
                </c:pt>
              </c:numCache>
            </c:numRef>
          </c:xVal>
          <c:yVal>
            <c:numRef>
              <c:f>'T44-RAND'!$C$48:$C$78</c:f>
              <c:numCache>
                <c:formatCode>General</c:formatCode>
                <c:ptCount val="31"/>
                <c:pt idx="0">
                  <c:v>13.157400000000004</c:v>
                </c:pt>
                <c:pt idx="1">
                  <c:v>13.157400000000004</c:v>
                </c:pt>
                <c:pt idx="2">
                  <c:v>13.395300000000002</c:v>
                </c:pt>
                <c:pt idx="3">
                  <c:v>13.748299999999997</c:v>
                </c:pt>
                <c:pt idx="4">
                  <c:v>14.124299999999998</c:v>
                </c:pt>
                <c:pt idx="5">
                  <c:v>14.5693</c:v>
                </c:pt>
                <c:pt idx="6">
                  <c:v>15.041199999999998</c:v>
                </c:pt>
                <c:pt idx="7">
                  <c:v>15.603</c:v>
                </c:pt>
                <c:pt idx="8">
                  <c:v>16.230699999999889</c:v>
                </c:pt>
                <c:pt idx="9">
                  <c:v>16.8993</c:v>
                </c:pt>
                <c:pt idx="10">
                  <c:v>17.739900000000031</c:v>
                </c:pt>
                <c:pt idx="11">
                  <c:v>18.982499999999611</c:v>
                </c:pt>
                <c:pt idx="12">
                  <c:v>20.5166</c:v>
                </c:pt>
                <c:pt idx="13">
                  <c:v>23.567999999999987</c:v>
                </c:pt>
                <c:pt idx="14">
                  <c:v>30.369699999999838</c:v>
                </c:pt>
                <c:pt idx="15">
                  <c:v>73.736100000000022</c:v>
                </c:pt>
                <c:pt idx="16">
                  <c:v>2617.38</c:v>
                </c:pt>
                <c:pt idx="17">
                  <c:v>5147.4399999999996</c:v>
                </c:pt>
                <c:pt idx="18">
                  <c:v>7746.31</c:v>
                </c:pt>
                <c:pt idx="19">
                  <c:v>9916.92</c:v>
                </c:pt>
                <c:pt idx="20">
                  <c:v>12031.7</c:v>
                </c:pt>
                <c:pt idx="21">
                  <c:v>13704.2</c:v>
                </c:pt>
                <c:pt idx="22">
                  <c:v>15478.4</c:v>
                </c:pt>
                <c:pt idx="23">
                  <c:v>16999.400000000001</c:v>
                </c:pt>
                <c:pt idx="24">
                  <c:v>18408.8</c:v>
                </c:pt>
                <c:pt idx="25">
                  <c:v>19684.900000000001</c:v>
                </c:pt>
                <c:pt idx="26">
                  <c:v>20867.099999999897</c:v>
                </c:pt>
                <c:pt idx="27">
                  <c:v>21903.1</c:v>
                </c:pt>
              </c:numCache>
            </c:numRef>
          </c:yVal>
        </c:ser>
        <c:ser>
          <c:idx val="4"/>
          <c:order val="4"/>
          <c:tx>
            <c:v>ROTARY</c:v>
          </c:tx>
          <c:spPr>
            <a:ln w="19050"/>
          </c:spPr>
          <c:marker>
            <c:symbol val="star"/>
            <c:size val="5"/>
          </c:marker>
          <c:xVal>
            <c:numRef>
              <c:f>'T44-RAND'!$A$48:$A$78</c:f>
              <c:numCache>
                <c:formatCode>General</c:formatCode>
                <c:ptCount val="31"/>
                <c:pt idx="0">
                  <c:v>0</c:v>
                </c:pt>
                <c:pt idx="1">
                  <c:v>3.6100000000000014E-2</c:v>
                </c:pt>
                <c:pt idx="2">
                  <c:v>7.2200000000000014E-2</c:v>
                </c:pt>
                <c:pt idx="3">
                  <c:v>0.10830000000000002</c:v>
                </c:pt>
                <c:pt idx="4">
                  <c:v>0.14440000000000044</c:v>
                </c:pt>
                <c:pt idx="5">
                  <c:v>0.18050000000000024</c:v>
                </c:pt>
                <c:pt idx="6">
                  <c:v>0.21660000000000001</c:v>
                </c:pt>
                <c:pt idx="7">
                  <c:v>0.25269999999999998</c:v>
                </c:pt>
                <c:pt idx="8">
                  <c:v>0.28880000000000317</c:v>
                </c:pt>
                <c:pt idx="9">
                  <c:v>0.32490000000000385</c:v>
                </c:pt>
                <c:pt idx="10">
                  <c:v>0.36100000000000032</c:v>
                </c:pt>
                <c:pt idx="11">
                  <c:v>0.39710000000000345</c:v>
                </c:pt>
                <c:pt idx="12">
                  <c:v>0.43320000000000008</c:v>
                </c:pt>
                <c:pt idx="13">
                  <c:v>0.46930000000000038</c:v>
                </c:pt>
                <c:pt idx="14">
                  <c:v>0.50539999999999996</c:v>
                </c:pt>
                <c:pt idx="15">
                  <c:v>0.54149999999999998</c:v>
                </c:pt>
                <c:pt idx="16">
                  <c:v>0.57760000000000655</c:v>
                </c:pt>
                <c:pt idx="17">
                  <c:v>0.61370000000000691</c:v>
                </c:pt>
                <c:pt idx="18">
                  <c:v>0.6498000000000077</c:v>
                </c:pt>
                <c:pt idx="19">
                  <c:v>0.68590000000000062</c:v>
                </c:pt>
                <c:pt idx="20">
                  <c:v>0.72200000000000164</c:v>
                </c:pt>
                <c:pt idx="21">
                  <c:v>0.75810000000000632</c:v>
                </c:pt>
                <c:pt idx="22">
                  <c:v>0.79420000000000002</c:v>
                </c:pt>
                <c:pt idx="23">
                  <c:v>0.83030000000000004</c:v>
                </c:pt>
                <c:pt idx="24">
                  <c:v>0.86640000000000061</c:v>
                </c:pt>
                <c:pt idx="25">
                  <c:v>0.90249999999999997</c:v>
                </c:pt>
                <c:pt idx="26">
                  <c:v>0.93860000000000265</c:v>
                </c:pt>
                <c:pt idx="27">
                  <c:v>0.97470000000000689</c:v>
                </c:pt>
              </c:numCache>
            </c:numRef>
          </c:xVal>
          <c:yVal>
            <c:numRef>
              <c:f>'T44-RAND'!$O$48:$O$78</c:f>
              <c:numCache>
                <c:formatCode>General</c:formatCode>
                <c:ptCount val="31"/>
                <c:pt idx="0">
                  <c:v>16.0167</c:v>
                </c:pt>
                <c:pt idx="1">
                  <c:v>16.0167</c:v>
                </c:pt>
                <c:pt idx="2">
                  <c:v>16.170500000000001</c:v>
                </c:pt>
                <c:pt idx="3">
                  <c:v>16.304400000000001</c:v>
                </c:pt>
                <c:pt idx="4">
                  <c:v>16.465499999999633</c:v>
                </c:pt>
                <c:pt idx="5">
                  <c:v>16.621800000000135</c:v>
                </c:pt>
                <c:pt idx="6">
                  <c:v>16.791</c:v>
                </c:pt>
                <c:pt idx="7">
                  <c:v>16.989899999999889</c:v>
                </c:pt>
                <c:pt idx="8">
                  <c:v>17.196300000000001</c:v>
                </c:pt>
                <c:pt idx="9">
                  <c:v>17.40529999999972</c:v>
                </c:pt>
                <c:pt idx="10">
                  <c:v>17.646100000000001</c:v>
                </c:pt>
                <c:pt idx="11">
                  <c:v>17.903399999999763</c:v>
                </c:pt>
                <c:pt idx="12">
                  <c:v>18.161900000000031</c:v>
                </c:pt>
                <c:pt idx="13">
                  <c:v>18.452299999999752</c:v>
                </c:pt>
                <c:pt idx="14">
                  <c:v>18.784499999999763</c:v>
                </c:pt>
                <c:pt idx="15">
                  <c:v>19.1632</c:v>
                </c:pt>
                <c:pt idx="16">
                  <c:v>19.554600000000001</c:v>
                </c:pt>
                <c:pt idx="17">
                  <c:v>20.004300000000001</c:v>
                </c:pt>
                <c:pt idx="18">
                  <c:v>20.552199999999889</c:v>
                </c:pt>
                <c:pt idx="19">
                  <c:v>21.143999999999988</c:v>
                </c:pt>
                <c:pt idx="20">
                  <c:v>21.918199999999889</c:v>
                </c:pt>
                <c:pt idx="21">
                  <c:v>22.915499999999831</c:v>
                </c:pt>
                <c:pt idx="22">
                  <c:v>24.1859</c:v>
                </c:pt>
                <c:pt idx="23">
                  <c:v>26.26049999999972</c:v>
                </c:pt>
                <c:pt idx="24">
                  <c:v>29.847300000000001</c:v>
                </c:pt>
                <c:pt idx="25">
                  <c:v>38.510100000000001</c:v>
                </c:pt>
                <c:pt idx="26">
                  <c:v>96.0274</c:v>
                </c:pt>
                <c:pt idx="27">
                  <c:v>904.47799999999938</c:v>
                </c:pt>
              </c:numCache>
            </c:numRef>
          </c:yVal>
        </c:ser>
        <c:ser>
          <c:idx val="5"/>
          <c:order val="5"/>
          <c:tx>
            <c:v>LIGERO</c:v>
          </c:tx>
          <c:spPr>
            <a:ln w="38100">
              <a:solidFill>
                <a:srgbClr val="F0AD00"/>
              </a:solidFill>
            </a:ln>
            <a:effectLst>
              <a:outerShdw blurRad="39000" dist="254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rgbClr val="F0AD00">
                      <a:shade val="47500"/>
                      <a:satMod val="137000"/>
                    </a:srgbClr>
                  </a:gs>
                  <a:gs pos="55000">
                    <a:srgbClr val="F0AD00">
                      <a:shade val="69000"/>
                      <a:satMod val="137000"/>
                    </a:srgbClr>
                  </a:gs>
                  <a:gs pos="100000">
                    <a:srgbClr val="F0AD00">
                      <a:shade val="98000"/>
                      <a:satMod val="137000"/>
                    </a:srgbClr>
                  </a:gs>
                </a:gsLst>
                <a:lin ang="16200000" scaled="0"/>
              </a:gradFill>
              <a:ln w="38100">
                <a:solidFill>
                  <a:srgbClr val="F0AD00"/>
                </a:solidFill>
              </a:ln>
              <a:effectLst>
                <a:outerShdw blurRad="39000" dist="254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1800000"/>
                </a:lightRig>
              </a:scene3d>
              <a:sp3d prstMaterial="matte">
                <a:bevelT h="20000"/>
              </a:sp3d>
            </c:spPr>
          </c:marker>
          <c:xVal>
            <c:numRef>
              <c:f>'T44-RAND'!$A$48:$A$78</c:f>
              <c:numCache>
                <c:formatCode>General</c:formatCode>
                <c:ptCount val="31"/>
                <c:pt idx="0">
                  <c:v>0</c:v>
                </c:pt>
                <c:pt idx="1">
                  <c:v>3.6100000000000014E-2</c:v>
                </c:pt>
                <c:pt idx="2">
                  <c:v>7.2200000000000014E-2</c:v>
                </c:pt>
                <c:pt idx="3">
                  <c:v>0.10830000000000002</c:v>
                </c:pt>
                <c:pt idx="4">
                  <c:v>0.14440000000000044</c:v>
                </c:pt>
                <c:pt idx="5">
                  <c:v>0.18050000000000024</c:v>
                </c:pt>
                <c:pt idx="6">
                  <c:v>0.21660000000000001</c:v>
                </c:pt>
                <c:pt idx="7">
                  <c:v>0.25269999999999998</c:v>
                </c:pt>
                <c:pt idx="8">
                  <c:v>0.28880000000000317</c:v>
                </c:pt>
                <c:pt idx="9">
                  <c:v>0.32490000000000385</c:v>
                </c:pt>
                <c:pt idx="10">
                  <c:v>0.36100000000000032</c:v>
                </c:pt>
                <c:pt idx="11">
                  <c:v>0.39710000000000345</c:v>
                </c:pt>
                <c:pt idx="12">
                  <c:v>0.43320000000000008</c:v>
                </c:pt>
                <c:pt idx="13">
                  <c:v>0.46930000000000038</c:v>
                </c:pt>
                <c:pt idx="14">
                  <c:v>0.50539999999999996</c:v>
                </c:pt>
                <c:pt idx="15">
                  <c:v>0.54149999999999998</c:v>
                </c:pt>
                <c:pt idx="16">
                  <c:v>0.57760000000000655</c:v>
                </c:pt>
                <c:pt idx="17">
                  <c:v>0.61370000000000691</c:v>
                </c:pt>
                <c:pt idx="18">
                  <c:v>0.6498000000000077</c:v>
                </c:pt>
                <c:pt idx="19">
                  <c:v>0.68590000000000062</c:v>
                </c:pt>
                <c:pt idx="20">
                  <c:v>0.72200000000000164</c:v>
                </c:pt>
                <c:pt idx="21">
                  <c:v>0.75810000000000632</c:v>
                </c:pt>
                <c:pt idx="22">
                  <c:v>0.79420000000000002</c:v>
                </c:pt>
                <c:pt idx="23">
                  <c:v>0.83030000000000004</c:v>
                </c:pt>
                <c:pt idx="24">
                  <c:v>0.86640000000000061</c:v>
                </c:pt>
                <c:pt idx="25">
                  <c:v>0.90249999999999997</c:v>
                </c:pt>
                <c:pt idx="26">
                  <c:v>0.93860000000000265</c:v>
                </c:pt>
                <c:pt idx="27">
                  <c:v>0.97470000000000689</c:v>
                </c:pt>
              </c:numCache>
            </c:numRef>
          </c:xVal>
          <c:yVal>
            <c:numRef>
              <c:f>'T44-RAND'!$R$48:$R$78</c:f>
              <c:numCache>
                <c:formatCode>General</c:formatCode>
                <c:ptCount val="31"/>
                <c:pt idx="0">
                  <c:v>11.2957</c:v>
                </c:pt>
                <c:pt idx="1">
                  <c:v>11.2957</c:v>
                </c:pt>
                <c:pt idx="2">
                  <c:v>11.432400000000024</c:v>
                </c:pt>
                <c:pt idx="3">
                  <c:v>11.5909</c:v>
                </c:pt>
                <c:pt idx="4">
                  <c:v>11.7158</c:v>
                </c:pt>
                <c:pt idx="5">
                  <c:v>11.9086</c:v>
                </c:pt>
                <c:pt idx="6">
                  <c:v>12.076700000000002</c:v>
                </c:pt>
                <c:pt idx="7">
                  <c:v>12.327500000000002</c:v>
                </c:pt>
                <c:pt idx="8">
                  <c:v>12.563000000000002</c:v>
                </c:pt>
                <c:pt idx="9">
                  <c:v>12.860000000000024</c:v>
                </c:pt>
                <c:pt idx="10">
                  <c:v>13.1958</c:v>
                </c:pt>
                <c:pt idx="11">
                  <c:v>13.6076</c:v>
                </c:pt>
                <c:pt idx="12">
                  <c:v>14.093</c:v>
                </c:pt>
                <c:pt idx="13">
                  <c:v>14.615400000000022</c:v>
                </c:pt>
                <c:pt idx="14">
                  <c:v>15.2501</c:v>
                </c:pt>
                <c:pt idx="15">
                  <c:v>16.147300000000001</c:v>
                </c:pt>
                <c:pt idx="16">
                  <c:v>17.371400000000001</c:v>
                </c:pt>
                <c:pt idx="17">
                  <c:v>19.008800000000001</c:v>
                </c:pt>
                <c:pt idx="18">
                  <c:v>21.33310000000003</c:v>
                </c:pt>
                <c:pt idx="19">
                  <c:v>25.4099</c:v>
                </c:pt>
                <c:pt idx="20">
                  <c:v>33.1449</c:v>
                </c:pt>
                <c:pt idx="21">
                  <c:v>54.457899999999995</c:v>
                </c:pt>
                <c:pt idx="22">
                  <c:v>310.41799999999893</c:v>
                </c:pt>
                <c:pt idx="23">
                  <c:v>1897.3</c:v>
                </c:pt>
                <c:pt idx="24">
                  <c:v>3788.34</c:v>
                </c:pt>
                <c:pt idx="25">
                  <c:v>5725.52</c:v>
                </c:pt>
                <c:pt idx="26">
                  <c:v>7376.38</c:v>
                </c:pt>
                <c:pt idx="27">
                  <c:v>8877.2300000000068</c:v>
                </c:pt>
              </c:numCache>
            </c:numRef>
          </c:yVal>
        </c:ser>
        <c:axId val="72433664"/>
        <c:axId val="72435968"/>
      </c:scatterChart>
      <c:valAx>
        <c:axId val="72433664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Applied Load (flits/cycle/router)</a:t>
                </a:r>
              </a:p>
            </c:rich>
          </c:tx>
        </c:title>
        <c:numFmt formatCode="General" sourceLinked="1"/>
        <c:tickLblPos val="nextTo"/>
        <c:crossAx val="72435968"/>
        <c:crosses val="autoZero"/>
        <c:crossBetween val="midCat"/>
      </c:valAx>
      <c:valAx>
        <c:axId val="72435968"/>
        <c:scaling>
          <c:orientation val="minMax"/>
          <c:max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/>
                  <a:t>Total Latency (cycles)</a:t>
                </a:r>
              </a:p>
            </c:rich>
          </c:tx>
          <c:layout>
            <c:manualLayout>
              <c:xMode val="edge"/>
              <c:yMode val="edge"/>
              <c:x val="3.0864197530864257E-3"/>
              <c:y val="0.41829689957252258"/>
            </c:manualLayout>
          </c:layout>
        </c:title>
        <c:numFmt formatCode="General" sourceLinked="1"/>
        <c:tickLblPos val="nextTo"/>
        <c:crossAx val="72433664"/>
        <c:crosses val="autoZero"/>
        <c:crossBetween val="midCat"/>
        <c:majorUnit val="10"/>
      </c:valAx>
      <c:spPr>
        <a:ln>
          <a:solidFill>
            <a:schemeClr val="tx1"/>
          </a:solidFill>
        </a:ln>
      </c:spPr>
    </c:plotArea>
    <c:legend>
      <c:legendPos val="l"/>
      <c:legendEntry>
        <c:idx val="5"/>
        <c:txPr>
          <a:bodyPr/>
          <a:lstStyle/>
          <a:p>
            <a:pPr>
              <a:defRPr b="1"/>
            </a:pPr>
            <a:endParaRPr lang="en-US"/>
          </a:p>
        </c:txPr>
      </c:legendEntry>
      <c:layout>
        <c:manualLayout>
          <c:xMode val="edge"/>
          <c:yMode val="edge"/>
          <c:x val="0.10339506172839506"/>
          <c:y val="4.2552110636136134E-2"/>
          <c:w val="0.15524691358024742"/>
          <c:h val="0.31784218462053948"/>
        </c:manualLayout>
      </c:layout>
      <c:overlay val="1"/>
      <c:spPr>
        <a:solidFill>
          <a:sysClr val="window" lastClr="FFFFFF"/>
        </a:solidFill>
      </c:spPr>
    </c:legend>
    <c:plotVisOnly val="1"/>
    <c:dispBlanksAs val="gap"/>
  </c:chart>
  <c:spPr>
    <a:ln>
      <a:noFill/>
    </a:ln>
  </c:spPr>
  <c:txPr>
    <a:bodyPr/>
    <a:lstStyle/>
    <a:p>
      <a:pPr>
        <a:defRPr sz="11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755657120147045E-2"/>
          <c:y val="4.5794981848697548E-2"/>
          <c:w val="0.88991102610596351"/>
          <c:h val="0.79064198386601181"/>
        </c:manualLayout>
      </c:layout>
      <c:barChart>
        <c:barDir val="col"/>
        <c:grouping val="clustered"/>
        <c:ser>
          <c:idx val="0"/>
          <c:order val="0"/>
          <c:tx>
            <c:strRef>
              <c:f>'TOKEN-B'!$A$113</c:f>
              <c:strCache>
                <c:ptCount val="1"/>
                <c:pt idx="0">
                  <c:v>VCTM-REAL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errBars>
            <c:errBarType val="both"/>
            <c:errValType val="cust"/>
            <c:noEndCap val="1"/>
            <c:plus>
              <c:numRef>
                <c:f>'TOKEN-B'!$B$103:$N$103</c:f>
                <c:numCache>
                  <c:formatCode>General</c:formatCode>
                  <c:ptCount val="13"/>
                  <c:pt idx="0">
                    <c:v>1.2600000000000005E-2</c:v>
                  </c:pt>
                  <c:pt idx="1">
                    <c:v>3.1800000000000002E-2</c:v>
                  </c:pt>
                  <c:pt idx="2">
                    <c:v>3.570000000000001E-2</c:v>
                  </c:pt>
                  <c:pt idx="3">
                    <c:v>5.0000000000000034E-4</c:v>
                  </c:pt>
                  <c:pt idx="5">
                    <c:v>2.9000000000000011E-3</c:v>
                  </c:pt>
                  <c:pt idx="6">
                    <c:v>2.7000000000000383E-3</c:v>
                  </c:pt>
                  <c:pt idx="7">
                    <c:v>2.0000000000000052E-4</c:v>
                  </c:pt>
                  <c:pt idx="8">
                    <c:v>3.0000000000000404E-4</c:v>
                  </c:pt>
                  <c:pt idx="10">
                    <c:v>3.0000000000000404E-4</c:v>
                  </c:pt>
                  <c:pt idx="11">
                    <c:v>3.0000000000000404E-4</c:v>
                  </c:pt>
                  <c:pt idx="12">
                    <c:v>1.9200000000000144E-2</c:v>
                  </c:pt>
                </c:numCache>
              </c:numRef>
            </c:plus>
            <c:minus>
              <c:numRef>
                <c:f>'TOKEN-B'!$B$103:$N$103</c:f>
                <c:numCache>
                  <c:formatCode>General</c:formatCode>
                  <c:ptCount val="13"/>
                  <c:pt idx="0">
                    <c:v>1.2600000000000005E-2</c:v>
                  </c:pt>
                  <c:pt idx="1">
                    <c:v>3.1800000000000002E-2</c:v>
                  </c:pt>
                  <c:pt idx="2">
                    <c:v>3.570000000000001E-2</c:v>
                  </c:pt>
                  <c:pt idx="3">
                    <c:v>5.0000000000000034E-4</c:v>
                  </c:pt>
                  <c:pt idx="5">
                    <c:v>2.9000000000000011E-3</c:v>
                  </c:pt>
                  <c:pt idx="6">
                    <c:v>2.7000000000000383E-3</c:v>
                  </c:pt>
                  <c:pt idx="7">
                    <c:v>2.0000000000000052E-4</c:v>
                  </c:pt>
                  <c:pt idx="8">
                    <c:v>3.0000000000000404E-4</c:v>
                  </c:pt>
                  <c:pt idx="10">
                    <c:v>3.0000000000000404E-4</c:v>
                  </c:pt>
                  <c:pt idx="11">
                    <c:v>3.0000000000000404E-4</c:v>
                  </c:pt>
                  <c:pt idx="12">
                    <c:v>1.9200000000000144E-2</c:v>
                  </c:pt>
                </c:numCache>
              </c:numRef>
            </c:minus>
            <c:spPr>
              <a:ln w="12700"/>
            </c:spPr>
          </c:errBars>
          <c:cat>
            <c:strRef>
              <c:f>'TOKEN-B'!$B$111:$P$112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'TOKEN-B'!$B$113:$P$113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'TOKEN-B'!$A$114</c:f>
              <c:strCache>
                <c:ptCount val="1"/>
                <c:pt idx="0">
                  <c:v>VCTM-UNL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solidFill>
                <a:prstClr val="black"/>
              </a:solidFill>
            </a:ln>
          </c:spPr>
          <c:errBars>
            <c:errBarType val="both"/>
            <c:errValType val="cust"/>
            <c:noEndCap val="1"/>
            <c:plus>
              <c:numRef>
                <c:f>'TOKEN-B'!$B$104:$N$104</c:f>
                <c:numCache>
                  <c:formatCode>General</c:formatCode>
                  <c:ptCount val="13"/>
                  <c:pt idx="0">
                    <c:v>1.8900000000000135E-2</c:v>
                  </c:pt>
                  <c:pt idx="1">
                    <c:v>4.0200000000000007E-2</c:v>
                  </c:pt>
                  <c:pt idx="2">
                    <c:v>4.1100000000000005E-2</c:v>
                  </c:pt>
                  <c:pt idx="3">
                    <c:v>9.0000000000000247E-4</c:v>
                  </c:pt>
                  <c:pt idx="5">
                    <c:v>4.9000000000000675E-3</c:v>
                  </c:pt>
                  <c:pt idx="6">
                    <c:v>2.7000000000000383E-3</c:v>
                  </c:pt>
                  <c:pt idx="7">
                    <c:v>2.0000000000000052E-4</c:v>
                  </c:pt>
                  <c:pt idx="8">
                    <c:v>3.0000000000000404E-4</c:v>
                  </c:pt>
                  <c:pt idx="10">
                    <c:v>3.0000000000000404E-4</c:v>
                  </c:pt>
                  <c:pt idx="11">
                    <c:v>3.0000000000000404E-4</c:v>
                  </c:pt>
                  <c:pt idx="12">
                    <c:v>1.9200000000000144E-2</c:v>
                  </c:pt>
                </c:numCache>
              </c:numRef>
            </c:plus>
            <c:minus>
              <c:numRef>
                <c:f>'TOKEN-B'!$B$104:$N$104</c:f>
                <c:numCache>
                  <c:formatCode>General</c:formatCode>
                  <c:ptCount val="13"/>
                  <c:pt idx="0">
                    <c:v>1.8900000000000135E-2</c:v>
                  </c:pt>
                  <c:pt idx="1">
                    <c:v>4.0200000000000007E-2</c:v>
                  </c:pt>
                  <c:pt idx="2">
                    <c:v>4.1100000000000005E-2</c:v>
                  </c:pt>
                  <c:pt idx="3">
                    <c:v>9.0000000000000247E-4</c:v>
                  </c:pt>
                  <c:pt idx="5">
                    <c:v>4.9000000000000675E-3</c:v>
                  </c:pt>
                  <c:pt idx="6">
                    <c:v>2.7000000000000383E-3</c:v>
                  </c:pt>
                  <c:pt idx="7">
                    <c:v>2.0000000000000052E-4</c:v>
                  </c:pt>
                  <c:pt idx="8">
                    <c:v>3.0000000000000404E-4</c:v>
                  </c:pt>
                  <c:pt idx="10">
                    <c:v>3.0000000000000404E-4</c:v>
                  </c:pt>
                  <c:pt idx="11">
                    <c:v>3.0000000000000404E-4</c:v>
                  </c:pt>
                  <c:pt idx="12">
                    <c:v>1.9200000000000144E-2</c:v>
                  </c:pt>
                </c:numCache>
              </c:numRef>
            </c:minus>
            <c:spPr>
              <a:ln w="12700"/>
            </c:spPr>
          </c:errBars>
          <c:cat>
            <c:strRef>
              <c:f>'TOKEN-B'!$B$111:$P$112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'TOKEN-B'!$B$114:$P$114</c:f>
              <c:numCache>
                <c:formatCode>General</c:formatCode>
                <c:ptCount val="15"/>
                <c:pt idx="0">
                  <c:v>0.9756000000000068</c:v>
                </c:pt>
                <c:pt idx="1">
                  <c:v>0.97860000000000713</c:v>
                </c:pt>
                <c:pt idx="2">
                  <c:v>0.995</c:v>
                </c:pt>
                <c:pt idx="3">
                  <c:v>0.99199999999999999</c:v>
                </c:pt>
                <c:pt idx="5">
                  <c:v>0.93770000000000164</c:v>
                </c:pt>
                <c:pt idx="6">
                  <c:v>1</c:v>
                </c:pt>
                <c:pt idx="7">
                  <c:v>0.98409999999999997</c:v>
                </c:pt>
                <c:pt idx="8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'TOKEN-B'!$A$115</c:f>
              <c:strCache>
                <c:ptCount val="1"/>
                <c:pt idx="0">
                  <c:v>CHIPPER-REAL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prstClr val="black"/>
              </a:solidFill>
            </a:ln>
          </c:spPr>
          <c:dLbls>
            <c:dLbl>
              <c:idx val="0"/>
              <c:layout>
                <c:manualLayout>
                  <c:x val="1.7657962465454508E-2"/>
                  <c:y val="2.446222222222222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0181380078949252E-2"/>
                  <c:y val="2.5103333333333342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7657962465454508E-2"/>
                  <c:y val="2.5103333333333342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7657962465454508E-2"/>
                  <c:y val="2.5103333333333342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1.7657962465454556E-2"/>
                  <c:y val="1.8047777777777781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7657962465454508E-2"/>
                  <c:y val="2.5103333333333342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1.7657962465454508E-2"/>
                  <c:y val="2.5103333333333342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1.7657962465454508E-2"/>
                  <c:y val="2.5103333333333342E-2"/>
                </c:manualLayout>
              </c:layout>
              <c:dLblPos val="outEnd"/>
              <c:showVal val="1"/>
            </c:dLbl>
            <c:dLbl>
              <c:idx val="10"/>
              <c:layout>
                <c:manualLayout>
                  <c:x val="1.7657763771154238E-2"/>
                  <c:y val="2.5103333333333342E-2"/>
                </c:manualLayout>
              </c:layout>
              <c:dLblPos val="outEnd"/>
              <c:showVal val="1"/>
            </c:dLbl>
            <c:dLbl>
              <c:idx val="11"/>
              <c:layout>
                <c:manualLayout>
                  <c:x val="1.5132557908957178E-2"/>
                  <c:y val="2.5103333333333342E-2"/>
                </c:manualLayout>
              </c:layout>
              <c:dLblPos val="outEnd"/>
              <c:showVal val="1"/>
            </c:dLbl>
            <c:dLbl>
              <c:idx val="12"/>
              <c:layout>
                <c:manualLayout>
                  <c:x val="1.7657962465454508E-2"/>
                  <c:y val="2.5103333333333342E-2"/>
                </c:manualLayout>
              </c:layout>
              <c:dLblPos val="outEnd"/>
              <c:showVal val="1"/>
            </c:dLbl>
            <c:dLbl>
              <c:idx val="14"/>
              <c:layout>
                <c:manualLayout>
                  <c:x val="1.7657962465454508E-2"/>
                  <c:y val="2.5103333333333342E-2"/>
                </c:manualLayout>
              </c:layout>
              <c:dLblPos val="outEnd"/>
              <c:showVal val="1"/>
            </c:dLbl>
            <c:numFmt formatCode="#,##0.00" sourceLinked="0"/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Base"/>
            <c:showVal val="1"/>
          </c:dLbls>
          <c:errBars>
            <c:errBarType val="both"/>
            <c:errValType val="cust"/>
            <c:plus>
              <c:numRef>
                <c:f>'TOKEN-D'!$B$105:$N$105</c:f>
                <c:numCache>
                  <c:formatCode>General</c:formatCode>
                  <c:ptCount val="13"/>
                  <c:pt idx="0">
                    <c:v>3.6000000000000398E-3</c:v>
                  </c:pt>
                  <c:pt idx="1">
                    <c:v>1.9000000000000235E-2</c:v>
                  </c:pt>
                  <c:pt idx="2">
                    <c:v>3.6900000000000002E-2</c:v>
                  </c:pt>
                  <c:pt idx="3">
                    <c:v>5.0000000000000034E-4</c:v>
                  </c:pt>
                  <c:pt idx="5">
                    <c:v>1.3100000000000021E-2</c:v>
                  </c:pt>
                  <c:pt idx="6">
                    <c:v>1.2100000000000001E-2</c:v>
                  </c:pt>
                  <c:pt idx="7">
                    <c:v>5.3000000000000113E-3</c:v>
                  </c:pt>
                  <c:pt idx="8">
                    <c:v>1.2000000000000003E-3</c:v>
                  </c:pt>
                  <c:pt idx="10">
                    <c:v>4.0000000000000034E-4</c:v>
                  </c:pt>
                  <c:pt idx="11">
                    <c:v>4.0000000000000034E-4</c:v>
                  </c:pt>
                  <c:pt idx="12">
                    <c:v>7.0000000000000812E-4</c:v>
                  </c:pt>
                </c:numCache>
              </c:numRef>
            </c:plus>
            <c:minus>
              <c:numRef>
                <c:f>'TOKEN-D'!$B$105:$N$105</c:f>
                <c:numCache>
                  <c:formatCode>General</c:formatCode>
                  <c:ptCount val="13"/>
                  <c:pt idx="0">
                    <c:v>3.6000000000000398E-3</c:v>
                  </c:pt>
                  <c:pt idx="1">
                    <c:v>1.9000000000000235E-2</c:v>
                  </c:pt>
                  <c:pt idx="2">
                    <c:v>3.6900000000000002E-2</c:v>
                  </c:pt>
                  <c:pt idx="3">
                    <c:v>5.0000000000000034E-4</c:v>
                  </c:pt>
                  <c:pt idx="5">
                    <c:v>1.3100000000000021E-2</c:v>
                  </c:pt>
                  <c:pt idx="6">
                    <c:v>1.2100000000000001E-2</c:v>
                  </c:pt>
                  <c:pt idx="7">
                    <c:v>5.3000000000000113E-3</c:v>
                  </c:pt>
                  <c:pt idx="8">
                    <c:v>1.2000000000000003E-3</c:v>
                  </c:pt>
                  <c:pt idx="10">
                    <c:v>4.0000000000000034E-4</c:v>
                  </c:pt>
                  <c:pt idx="11">
                    <c:v>4.0000000000000034E-4</c:v>
                  </c:pt>
                  <c:pt idx="12">
                    <c:v>7.0000000000000812E-4</c:v>
                  </c:pt>
                </c:numCache>
              </c:numRef>
            </c:minus>
          </c:errBars>
          <c:cat>
            <c:strRef>
              <c:f>'TOKEN-B'!$B$111:$P$112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'TOKEN-B'!$B$115:$P$115</c:f>
              <c:numCache>
                <c:formatCode>General</c:formatCode>
                <c:ptCount val="15"/>
                <c:pt idx="0">
                  <c:v>1.9121000000000001</c:v>
                </c:pt>
                <c:pt idx="1">
                  <c:v>4.3141999999999845</c:v>
                </c:pt>
                <c:pt idx="2">
                  <c:v>3.0775999999999999</c:v>
                </c:pt>
                <c:pt idx="3">
                  <c:v>1.7310999999999852</c:v>
                </c:pt>
                <c:pt idx="5">
                  <c:v>5.806</c:v>
                </c:pt>
                <c:pt idx="6">
                  <c:v>5.5029999999999966</c:v>
                </c:pt>
                <c:pt idx="7">
                  <c:v>2.6423000000000001</c:v>
                </c:pt>
                <c:pt idx="8">
                  <c:v>3.1591</c:v>
                </c:pt>
                <c:pt idx="10">
                  <c:v>2.0393999999999997</c:v>
                </c:pt>
                <c:pt idx="11">
                  <c:v>1.9909000000000001</c:v>
                </c:pt>
                <c:pt idx="12">
                  <c:v>1.5445</c:v>
                </c:pt>
                <c:pt idx="14">
                  <c:v>2.7694373658119318</c:v>
                </c:pt>
              </c:numCache>
            </c:numRef>
          </c:val>
        </c:ser>
        <c:ser>
          <c:idx val="3"/>
          <c:order val="3"/>
          <c:tx>
            <c:strRef>
              <c:f>'TOKEN-B'!$A$116</c:f>
              <c:strCache>
                <c:ptCount val="1"/>
                <c:pt idx="0">
                  <c:v>CHIPPER-UNL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prstClr val="black"/>
              </a:solidFill>
            </a:ln>
          </c:spPr>
          <c:errBars>
            <c:errBarType val="both"/>
            <c:errValType val="cust"/>
            <c:noEndCap val="1"/>
            <c:plus>
              <c:numRef>
                <c:f>'TOKEN-B'!$B$106:$N$106</c:f>
                <c:numCache>
                  <c:formatCode>General</c:formatCode>
                  <c:ptCount val="13"/>
                  <c:pt idx="0">
                    <c:v>7.5000000000000648E-3</c:v>
                  </c:pt>
                  <c:pt idx="1">
                    <c:v>3.1200000000000012E-2</c:v>
                  </c:pt>
                  <c:pt idx="2">
                    <c:v>3.0300000000000011E-2</c:v>
                  </c:pt>
                  <c:pt idx="3">
                    <c:v>7.0000000000000812E-4</c:v>
                  </c:pt>
                  <c:pt idx="5">
                    <c:v>1.2000000000000003E-3</c:v>
                  </c:pt>
                  <c:pt idx="6">
                    <c:v>3.5000000000000235E-3</c:v>
                  </c:pt>
                  <c:pt idx="7">
                    <c:v>5.0000000000000034E-4</c:v>
                  </c:pt>
                  <c:pt idx="8">
                    <c:v>3.0000000000000252E-3</c:v>
                  </c:pt>
                  <c:pt idx="10">
                    <c:v>1.1000000000000111E-3</c:v>
                  </c:pt>
                  <c:pt idx="11">
                    <c:v>2.0000000000000052E-3</c:v>
                  </c:pt>
                  <c:pt idx="12">
                    <c:v>8.0000000000000227E-3</c:v>
                  </c:pt>
                </c:numCache>
              </c:numRef>
            </c:plus>
            <c:minus>
              <c:numRef>
                <c:f>'TOKEN-B'!$B$106:$N$106</c:f>
                <c:numCache>
                  <c:formatCode>General</c:formatCode>
                  <c:ptCount val="13"/>
                  <c:pt idx="0">
                    <c:v>7.5000000000000648E-3</c:v>
                  </c:pt>
                  <c:pt idx="1">
                    <c:v>3.1200000000000012E-2</c:v>
                  </c:pt>
                  <c:pt idx="2">
                    <c:v>3.0300000000000011E-2</c:v>
                  </c:pt>
                  <c:pt idx="3">
                    <c:v>7.0000000000000812E-4</c:v>
                  </c:pt>
                  <c:pt idx="5">
                    <c:v>1.2000000000000003E-3</c:v>
                  </c:pt>
                  <c:pt idx="6">
                    <c:v>3.5000000000000235E-3</c:v>
                  </c:pt>
                  <c:pt idx="7">
                    <c:v>5.0000000000000034E-4</c:v>
                  </c:pt>
                  <c:pt idx="8">
                    <c:v>3.0000000000000252E-3</c:v>
                  </c:pt>
                  <c:pt idx="10">
                    <c:v>1.1000000000000111E-3</c:v>
                  </c:pt>
                  <c:pt idx="11">
                    <c:v>2.0000000000000052E-3</c:v>
                  </c:pt>
                  <c:pt idx="12">
                    <c:v>8.0000000000000227E-3</c:v>
                  </c:pt>
                </c:numCache>
              </c:numRef>
            </c:minus>
            <c:spPr>
              <a:ln w="12700"/>
            </c:spPr>
          </c:errBars>
          <c:cat>
            <c:strRef>
              <c:f>'TOKEN-B'!$B$111:$P$112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'TOKEN-B'!$B$116:$P$116</c:f>
              <c:numCache>
                <c:formatCode>General</c:formatCode>
                <c:ptCount val="15"/>
                <c:pt idx="0">
                  <c:v>0.97680000000000633</c:v>
                </c:pt>
                <c:pt idx="1">
                  <c:v>1.095</c:v>
                </c:pt>
                <c:pt idx="2">
                  <c:v>1.0620000000000001</c:v>
                </c:pt>
                <c:pt idx="3">
                  <c:v>0.98029999999999951</c:v>
                </c:pt>
                <c:pt idx="5">
                  <c:v>1.0911</c:v>
                </c:pt>
                <c:pt idx="6">
                  <c:v>1.0685</c:v>
                </c:pt>
                <c:pt idx="7">
                  <c:v>1.0185</c:v>
                </c:pt>
                <c:pt idx="8">
                  <c:v>1.1435</c:v>
                </c:pt>
                <c:pt idx="10">
                  <c:v>1.0429999999999886</c:v>
                </c:pt>
                <c:pt idx="11">
                  <c:v>1.0645</c:v>
                </c:pt>
                <c:pt idx="12">
                  <c:v>1.0632999999999866</c:v>
                </c:pt>
                <c:pt idx="14">
                  <c:v>1.0540835430195661</c:v>
                </c:pt>
              </c:numCache>
            </c:numRef>
          </c:val>
        </c:ser>
        <c:ser>
          <c:idx val="4"/>
          <c:order val="4"/>
          <c:tx>
            <c:strRef>
              <c:f>'TOKEN-B'!$A$117</c:f>
              <c:strCache>
                <c:ptCount val="1"/>
                <c:pt idx="0">
                  <c:v>MRR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prstClr val="black"/>
              </a:solidFill>
            </a:ln>
          </c:spPr>
          <c:errBars>
            <c:errBarType val="both"/>
            <c:errValType val="cust"/>
            <c:noEndCap val="1"/>
            <c:plus>
              <c:numRef>
                <c:f>'TOKEN-B'!$B$107:$N$107</c:f>
                <c:numCache>
                  <c:formatCode>General</c:formatCode>
                  <c:ptCount val="13"/>
                  <c:pt idx="0">
                    <c:v>7.8000000000000534E-3</c:v>
                  </c:pt>
                  <c:pt idx="1">
                    <c:v>3.670000000000001E-2</c:v>
                  </c:pt>
                  <c:pt idx="2">
                    <c:v>1.3300000000000098E-2</c:v>
                  </c:pt>
                  <c:pt idx="3">
                    <c:v>8.0000000000000264E-4</c:v>
                  </c:pt>
                  <c:pt idx="5">
                    <c:v>1.7000000000000081E-3</c:v>
                  </c:pt>
                  <c:pt idx="6">
                    <c:v>1.1000000000000111E-3</c:v>
                  </c:pt>
                  <c:pt idx="7">
                    <c:v>9.0000000000000247E-4</c:v>
                  </c:pt>
                  <c:pt idx="8">
                    <c:v>1.0000000000000041E-3</c:v>
                  </c:pt>
                  <c:pt idx="10">
                    <c:v>1.0000000000000041E-3</c:v>
                  </c:pt>
                  <c:pt idx="11">
                    <c:v>1.0000000000000041E-3</c:v>
                  </c:pt>
                  <c:pt idx="12">
                    <c:v>2.2000000000000348E-3</c:v>
                  </c:pt>
                </c:numCache>
              </c:numRef>
            </c:plus>
            <c:minus>
              <c:numRef>
                <c:f>'TOKEN-B'!$B$107:$N$107</c:f>
                <c:numCache>
                  <c:formatCode>General</c:formatCode>
                  <c:ptCount val="13"/>
                  <c:pt idx="0">
                    <c:v>7.8000000000000534E-3</c:v>
                  </c:pt>
                  <c:pt idx="1">
                    <c:v>3.670000000000001E-2</c:v>
                  </c:pt>
                  <c:pt idx="2">
                    <c:v>1.3300000000000098E-2</c:v>
                  </c:pt>
                  <c:pt idx="3">
                    <c:v>8.0000000000000264E-4</c:v>
                  </c:pt>
                  <c:pt idx="5">
                    <c:v>1.7000000000000081E-3</c:v>
                  </c:pt>
                  <c:pt idx="6">
                    <c:v>1.1000000000000111E-3</c:v>
                  </c:pt>
                  <c:pt idx="7">
                    <c:v>9.0000000000000247E-4</c:v>
                  </c:pt>
                  <c:pt idx="8">
                    <c:v>1.0000000000000041E-3</c:v>
                  </c:pt>
                  <c:pt idx="10">
                    <c:v>1.0000000000000041E-3</c:v>
                  </c:pt>
                  <c:pt idx="11">
                    <c:v>1.0000000000000041E-3</c:v>
                  </c:pt>
                  <c:pt idx="12">
                    <c:v>2.2000000000000348E-3</c:v>
                  </c:pt>
                </c:numCache>
              </c:numRef>
            </c:minus>
            <c:spPr>
              <a:ln w="12700"/>
            </c:spPr>
          </c:errBars>
          <c:cat>
            <c:strRef>
              <c:f>'TOKEN-B'!$B$111:$P$112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'TOKEN-B'!$B$117:$P$117</c:f>
              <c:numCache>
                <c:formatCode>General</c:formatCode>
                <c:ptCount val="15"/>
                <c:pt idx="0">
                  <c:v>0.89800000000000002</c:v>
                </c:pt>
                <c:pt idx="1">
                  <c:v>0.91339999999999999</c:v>
                </c:pt>
                <c:pt idx="2">
                  <c:v>0.9869</c:v>
                </c:pt>
                <c:pt idx="3">
                  <c:v>0.96410000000000162</c:v>
                </c:pt>
                <c:pt idx="5">
                  <c:v>0.62240000000000162</c:v>
                </c:pt>
                <c:pt idx="6">
                  <c:v>0.75360000000000749</c:v>
                </c:pt>
                <c:pt idx="7">
                  <c:v>0.9294</c:v>
                </c:pt>
                <c:pt idx="8">
                  <c:v>0.82140000000000002</c:v>
                </c:pt>
                <c:pt idx="10">
                  <c:v>1.02</c:v>
                </c:pt>
                <c:pt idx="11">
                  <c:v>1.01</c:v>
                </c:pt>
                <c:pt idx="12">
                  <c:v>1.0647</c:v>
                </c:pt>
                <c:pt idx="14">
                  <c:v>0.89807698127263225</c:v>
                </c:pt>
              </c:numCache>
            </c:numRef>
          </c:val>
        </c:ser>
        <c:ser>
          <c:idx val="5"/>
          <c:order val="5"/>
          <c:tx>
            <c:strRef>
              <c:f>'TOKEN-B'!$A$118</c:f>
              <c:strCache>
                <c:ptCount val="1"/>
                <c:pt idx="0">
                  <c:v>LIGERO</c:v>
                </c:pt>
              </c:strCache>
            </c:strRef>
          </c:tx>
          <c:spPr>
            <a:gradFill rotWithShape="1">
              <a:gsLst>
                <a:gs pos="0">
                  <a:srgbClr val="F0AD00">
                    <a:shade val="51000"/>
                    <a:satMod val="130000"/>
                  </a:srgbClr>
                </a:gs>
                <a:gs pos="80000">
                  <a:srgbClr val="F0AD00">
                    <a:shade val="93000"/>
                    <a:satMod val="130000"/>
                  </a:srgbClr>
                </a:gs>
                <a:gs pos="100000">
                  <a:srgbClr val="F0AD00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errBars>
            <c:errBarType val="both"/>
            <c:errValType val="cust"/>
            <c:noEndCap val="1"/>
            <c:plus>
              <c:numRef>
                <c:f>'TOKEN-B'!$B$108:$N$108</c:f>
                <c:numCache>
                  <c:formatCode>General</c:formatCode>
                  <c:ptCount val="13"/>
                  <c:pt idx="0">
                    <c:v>1.5900000000000063E-2</c:v>
                  </c:pt>
                  <c:pt idx="1">
                    <c:v>2.2400000000000305E-2</c:v>
                  </c:pt>
                  <c:pt idx="2">
                    <c:v>1.7400000000000009E-2</c:v>
                  </c:pt>
                  <c:pt idx="3">
                    <c:v>4.9000000000000675E-3</c:v>
                  </c:pt>
                  <c:pt idx="5">
                    <c:v>1.1000000000000102E-2</c:v>
                  </c:pt>
                  <c:pt idx="6">
                    <c:v>2.7000000000000383E-3</c:v>
                  </c:pt>
                  <c:pt idx="7">
                    <c:v>6.000000000000071E-4</c:v>
                  </c:pt>
                  <c:pt idx="8">
                    <c:v>2.1000000000000012E-3</c:v>
                  </c:pt>
                  <c:pt idx="10">
                    <c:v>2.1000000000000012E-3</c:v>
                  </c:pt>
                  <c:pt idx="11">
                    <c:v>2.1000000000000012E-3</c:v>
                  </c:pt>
                  <c:pt idx="12">
                    <c:v>9.8000000000000708E-3</c:v>
                  </c:pt>
                </c:numCache>
              </c:numRef>
            </c:plus>
            <c:minus>
              <c:numRef>
                <c:f>'TOKEN-B'!$B$108:$N$108</c:f>
                <c:numCache>
                  <c:formatCode>General</c:formatCode>
                  <c:ptCount val="13"/>
                  <c:pt idx="0">
                    <c:v>1.5900000000000063E-2</c:v>
                  </c:pt>
                  <c:pt idx="1">
                    <c:v>2.2400000000000305E-2</c:v>
                  </c:pt>
                  <c:pt idx="2">
                    <c:v>1.7400000000000009E-2</c:v>
                  </c:pt>
                  <c:pt idx="3">
                    <c:v>4.9000000000000675E-3</c:v>
                  </c:pt>
                  <c:pt idx="5">
                    <c:v>1.1000000000000102E-2</c:v>
                  </c:pt>
                  <c:pt idx="6">
                    <c:v>2.7000000000000383E-3</c:v>
                  </c:pt>
                  <c:pt idx="7">
                    <c:v>6.000000000000071E-4</c:v>
                  </c:pt>
                  <c:pt idx="8">
                    <c:v>2.1000000000000012E-3</c:v>
                  </c:pt>
                  <c:pt idx="10">
                    <c:v>2.1000000000000012E-3</c:v>
                  </c:pt>
                  <c:pt idx="11">
                    <c:v>2.1000000000000012E-3</c:v>
                  </c:pt>
                  <c:pt idx="12">
                    <c:v>9.8000000000000708E-3</c:v>
                  </c:pt>
                </c:numCache>
              </c:numRef>
            </c:minus>
            <c:spPr>
              <a:ln w="12700"/>
            </c:spPr>
          </c:errBars>
          <c:cat>
            <c:strRef>
              <c:f>'TOKEN-B'!$B$111:$P$112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'TOKEN-B'!$B$118:$P$118</c:f>
              <c:numCache>
                <c:formatCode>General</c:formatCode>
                <c:ptCount val="15"/>
                <c:pt idx="0">
                  <c:v>0.88280000000000003</c:v>
                </c:pt>
                <c:pt idx="1">
                  <c:v>0.79820000000000002</c:v>
                </c:pt>
                <c:pt idx="2">
                  <c:v>0.91839999999999999</c:v>
                </c:pt>
                <c:pt idx="3">
                  <c:v>0.93640000000000001</c:v>
                </c:pt>
                <c:pt idx="5">
                  <c:v>0.74320000000000164</c:v>
                </c:pt>
                <c:pt idx="6">
                  <c:v>0.79220000000000002</c:v>
                </c:pt>
                <c:pt idx="7">
                  <c:v>0.90090000000000003</c:v>
                </c:pt>
                <c:pt idx="8">
                  <c:v>0.81510000000000005</c:v>
                </c:pt>
                <c:pt idx="10">
                  <c:v>0.96000000000000163</c:v>
                </c:pt>
                <c:pt idx="11">
                  <c:v>0.98</c:v>
                </c:pt>
                <c:pt idx="12">
                  <c:v>0.97300000000000164</c:v>
                </c:pt>
                <c:pt idx="14">
                  <c:v>0.87826944190223766</c:v>
                </c:pt>
              </c:numCache>
            </c:numRef>
          </c:val>
        </c:ser>
        <c:gapWidth val="86"/>
        <c:axId val="72541696"/>
        <c:axId val="72543232"/>
      </c:barChart>
      <c:catAx>
        <c:axId val="72541696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72543232"/>
        <c:crosses val="autoZero"/>
        <c:auto val="1"/>
        <c:lblAlgn val="ctr"/>
        <c:lblOffset val="100"/>
      </c:catAx>
      <c:valAx>
        <c:axId val="72543232"/>
        <c:scaling>
          <c:orientation val="minMax"/>
          <c:max val="1.5"/>
          <c:min val="0.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/>
                  <a:t>Normalized Execution Time</a:t>
                </a:r>
              </a:p>
            </c:rich>
          </c:tx>
        </c:title>
        <c:numFmt formatCode="General" sourceLinked="1"/>
        <c:tickLblPos val="nextTo"/>
        <c:crossAx val="72541696"/>
        <c:crosses val="autoZero"/>
        <c:crossBetween val="between"/>
        <c:majorUnit val="0.1"/>
      </c:valAx>
      <c:spPr>
        <a:ln>
          <a:solidFill>
            <a:sysClr val="windowText" lastClr="000000"/>
          </a:solidFill>
        </a:ln>
      </c:spPr>
    </c:plotArea>
    <c:legend>
      <c:legendPos val="b"/>
      <c:legendEntry>
        <c:idx val="5"/>
        <c:txPr>
          <a:bodyPr/>
          <a:lstStyle/>
          <a:p>
            <a:pPr>
              <a:defRPr b="1"/>
            </a:pPr>
            <a:endParaRPr lang="en-US"/>
          </a:p>
        </c:txPr>
      </c:legendEntry>
    </c:legend>
    <c:plotVisOnly val="1"/>
    <c:dispBlanksAs val="gap"/>
  </c:chart>
  <c:spPr>
    <a:ln>
      <a:noFill/>
    </a:ln>
  </c:spPr>
  <c:txPr>
    <a:bodyPr/>
    <a:lstStyle/>
    <a:p>
      <a:pPr>
        <a:defRPr sz="1050"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>
        <c:manualLayout>
          <c:layoutTarget val="inner"/>
          <c:xMode val="edge"/>
          <c:yMode val="edge"/>
          <c:x val="5.1297632934772124E-2"/>
          <c:y val="7.7408139418169916E-2"/>
          <c:w val="0.91291885389326344"/>
          <c:h val="0.74723793362480484"/>
        </c:manualLayout>
      </c:layout>
      <c:barChart>
        <c:barDir val="col"/>
        <c:grouping val="stacked"/>
        <c:ser>
          <c:idx val="1"/>
          <c:order val="0"/>
          <c:tx>
            <c:strRef>
              <c:f>Hoja1!$D$2</c:f>
              <c:strCache>
                <c:ptCount val="1"/>
                <c:pt idx="0">
                  <c:v>C-VCTM-R</c:v>
                </c:pt>
              </c:strCache>
            </c:strRef>
          </c:tx>
          <c:spPr>
            <a:solidFill>
              <a:sysClr val="windowText" lastClr="000000"/>
            </a:soli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Hoja1!$D$3:$D$106</c:f>
              <c:numCache>
                <c:formatCode>General</c:formatCode>
                <c:ptCount val="104"/>
                <c:pt idx="0">
                  <c:v>0.76668420816278648</c:v>
                </c:pt>
                <c:pt idx="7">
                  <c:v>0.78222672997703246</c:v>
                </c:pt>
                <c:pt idx="14">
                  <c:v>0.78217685947889948</c:v>
                </c:pt>
                <c:pt idx="21">
                  <c:v>0.79196282420095421</c:v>
                </c:pt>
                <c:pt idx="35">
                  <c:v>0.76965547445936033</c:v>
                </c:pt>
                <c:pt idx="42">
                  <c:v>0.76719013266059866</c:v>
                </c:pt>
                <c:pt idx="49">
                  <c:v>0.81157164070950605</c:v>
                </c:pt>
                <c:pt idx="56">
                  <c:v>0.80640011859272798</c:v>
                </c:pt>
                <c:pt idx="70">
                  <c:v>0.79539797902480003</c:v>
                </c:pt>
                <c:pt idx="77">
                  <c:v>0.81191930542258761</c:v>
                </c:pt>
                <c:pt idx="84">
                  <c:v>0.84206802900989963</c:v>
                </c:pt>
                <c:pt idx="98">
                  <c:v>0.79307888757589529</c:v>
                </c:pt>
              </c:numCache>
            </c:numRef>
          </c:val>
        </c:ser>
        <c:ser>
          <c:idx val="0"/>
          <c:order val="1"/>
          <c:tx>
            <c:strRef>
              <c:f>Hoja1!$C$2</c:f>
              <c:strCache>
                <c:ptCount val="1"/>
                <c:pt idx="0">
                  <c:v>N-VCTM-R</c:v>
                </c:pt>
              </c:strCache>
            </c:strRef>
          </c:tx>
          <c:spPr>
            <a:gradFill>
              <a:gsLst>
                <a:gs pos="28000">
                  <a:prstClr val="black"/>
                </a:gs>
                <a:gs pos="50000">
                  <a:schemeClr val="bg1"/>
                </a:gs>
              </a:gsLst>
              <a:lin ang="5400000" scaled="0"/>
            </a:gra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Hoja1!$C$3:$C$106</c:f>
              <c:numCache>
                <c:formatCode>General</c:formatCode>
                <c:ptCount val="104"/>
                <c:pt idx="0">
                  <c:v>0.23331579183722437</c:v>
                </c:pt>
                <c:pt idx="7">
                  <c:v>0.21777327002295704</c:v>
                </c:pt>
                <c:pt idx="14">
                  <c:v>0.21782314052110974</c:v>
                </c:pt>
                <c:pt idx="21">
                  <c:v>0.20803717579903921</c:v>
                </c:pt>
                <c:pt idx="35">
                  <c:v>0.23034452554065188</c:v>
                </c:pt>
                <c:pt idx="42">
                  <c:v>0.232809867339419</c:v>
                </c:pt>
                <c:pt idx="49">
                  <c:v>0.18842835929049837</c:v>
                </c:pt>
                <c:pt idx="56">
                  <c:v>0.19359988140727494</c:v>
                </c:pt>
                <c:pt idx="70">
                  <c:v>0.2046020209752</c:v>
                </c:pt>
                <c:pt idx="77">
                  <c:v>0.18808069457741594</c:v>
                </c:pt>
                <c:pt idx="84">
                  <c:v>0.15793197099010423</c:v>
                </c:pt>
                <c:pt idx="98">
                  <c:v>0.20534599036133114</c:v>
                </c:pt>
              </c:numCache>
            </c:numRef>
          </c:val>
        </c:ser>
        <c:ser>
          <c:idx val="3"/>
          <c:order val="2"/>
          <c:tx>
            <c:strRef>
              <c:f>Hoja1!$F$2</c:f>
              <c:strCache>
                <c:ptCount val="1"/>
                <c:pt idx="0">
                  <c:v>C-VCTM-U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Hoja1!$F$3:$F$106</c:f>
              <c:numCache>
                <c:formatCode>General</c:formatCode>
                <c:ptCount val="104"/>
                <c:pt idx="1">
                  <c:v>0.73326939812948522</c:v>
                </c:pt>
                <c:pt idx="8">
                  <c:v>0.75224333806499422</c:v>
                </c:pt>
                <c:pt idx="15">
                  <c:v>0.76997214287348936</c:v>
                </c:pt>
                <c:pt idx="22">
                  <c:v>0.78248146530714857</c:v>
                </c:pt>
                <c:pt idx="36">
                  <c:v>0.68581831035280205</c:v>
                </c:pt>
                <c:pt idx="43">
                  <c:v>0.76719013266059866</c:v>
                </c:pt>
                <c:pt idx="50">
                  <c:v>0.79079657235710865</c:v>
                </c:pt>
                <c:pt idx="57">
                  <c:v>0.80640011859272798</c:v>
                </c:pt>
                <c:pt idx="71">
                  <c:v>0.79539797902480003</c:v>
                </c:pt>
                <c:pt idx="78">
                  <c:v>0.81191930542258761</c:v>
                </c:pt>
                <c:pt idx="85">
                  <c:v>0.84206802900989963</c:v>
                </c:pt>
                <c:pt idx="99">
                  <c:v>0.77506882503846064</c:v>
                </c:pt>
              </c:numCache>
            </c:numRef>
          </c:val>
        </c:ser>
        <c:ser>
          <c:idx val="2"/>
          <c:order val="3"/>
          <c:tx>
            <c:strRef>
              <c:f>Hoja1!$E$2</c:f>
              <c:strCache>
                <c:ptCount val="1"/>
                <c:pt idx="0">
                  <c:v>N-VCTM-U</c:v>
                </c:pt>
              </c:strCache>
            </c:strRef>
          </c:tx>
          <c:spPr>
            <a:gradFill>
              <a:gsLst>
                <a:gs pos="28000">
                  <a:sysClr val="windowText" lastClr="000000">
                    <a:lumMod val="75000"/>
                    <a:lumOff val="25000"/>
                  </a:sysClr>
                </a:gs>
                <a:gs pos="50000">
                  <a:schemeClr val="bg1"/>
                </a:gs>
              </a:gsLst>
              <a:lin ang="5400000" scaled="0"/>
            </a:gra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Hoja1!$E$3:$E$106</c:f>
              <c:numCache>
                <c:formatCode>General</c:formatCode>
                <c:ptCount val="104"/>
                <c:pt idx="1">
                  <c:v>0.20568574144184901</c:v>
                </c:pt>
                <c:pt idx="8">
                  <c:v>0.19403046462522641</c:v>
                </c:pt>
                <c:pt idx="15">
                  <c:v>0.20143818409410494</c:v>
                </c:pt>
                <c:pt idx="22">
                  <c:v>0.19067280197816969</c:v>
                </c:pt>
                <c:pt idx="36">
                  <c:v>0.18353169818566711</c:v>
                </c:pt>
                <c:pt idx="43">
                  <c:v>0.213613652295775</c:v>
                </c:pt>
                <c:pt idx="50">
                  <c:v>0.16959588930133934</c:v>
                </c:pt>
                <c:pt idx="57">
                  <c:v>0.17628184336316324</c:v>
                </c:pt>
                <c:pt idx="71">
                  <c:v>0.19596965715751324</c:v>
                </c:pt>
                <c:pt idx="78">
                  <c:v>0.17273570136305888</c:v>
                </c:pt>
                <c:pt idx="85">
                  <c:v>0.14746553543398824</c:v>
                </c:pt>
                <c:pt idx="99">
                  <c:v>0.18553673946030974</c:v>
                </c:pt>
              </c:numCache>
            </c:numRef>
          </c:val>
        </c:ser>
        <c:ser>
          <c:idx val="5"/>
          <c:order val="4"/>
          <c:tx>
            <c:strRef>
              <c:f>Hoja1!$H$2</c:f>
              <c:strCache>
                <c:ptCount val="1"/>
                <c:pt idx="0">
                  <c:v>C-CHIP-R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prstClr val="black"/>
              </a:solidFill>
            </a:ln>
          </c:spPr>
          <c:dLbls>
            <c:dLbl>
              <c:idx val="2"/>
              <c:layout>
                <c:manualLayout>
                  <c:x val="1.515129536252764E-2"/>
                  <c:y val="-0.1882166404541025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3.05</a:t>
                    </a:r>
                  </a:p>
                </c:rich>
              </c:tx>
              <c:dLblPos val="ctr"/>
              <c:showVal val="1"/>
            </c:dLbl>
            <c:dLbl>
              <c:idx val="9"/>
              <c:layout>
                <c:manualLayout>
                  <c:x val="1.5134007302714921E-2"/>
                  <c:y val="5.907099933913667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14.58</a:t>
                    </a:r>
                  </a:p>
                </c:rich>
              </c:tx>
              <c:dLblPos val="ctr"/>
              <c:showVal val="1"/>
            </c:dLbl>
            <c:dLbl>
              <c:idx val="16"/>
              <c:layout>
                <c:manualLayout>
                  <c:x val="1.7657865322039792E-2"/>
                  <c:y val="6.211097392916991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7.98</a:t>
                    </a:r>
                  </a:p>
                </c:rich>
              </c:tx>
              <c:dLblPos val="ctr"/>
              <c:showVal val="1"/>
            </c:dLbl>
            <c:dLbl>
              <c:idx val="23"/>
              <c:layout>
                <c:manualLayout>
                  <c:x val="1.5151494075858815E-2"/>
                  <c:y val="-0.2722303905245416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2.35</a:t>
                    </a:r>
                  </a:p>
                </c:rich>
              </c:tx>
              <c:dLblPos val="ctr"/>
              <c:showVal val="1"/>
            </c:dLbl>
            <c:dLbl>
              <c:idx val="37"/>
              <c:layout>
                <c:manualLayout>
                  <c:x val="1.7657865322039841E-2"/>
                  <c:y val="5.888708446252287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22.56</a:t>
                    </a:r>
                  </a:p>
                </c:rich>
              </c:tx>
              <c:dLblPos val="ctr"/>
              <c:showVal val="1"/>
            </c:dLbl>
            <c:dLbl>
              <c:idx val="44"/>
              <c:layout>
                <c:manualLayout>
                  <c:x val="1.7657865322039792E-2"/>
                  <c:y val="6.539326533435109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20.09</a:t>
                    </a:r>
                  </a:p>
                </c:rich>
              </c:tx>
              <c:dLblPos val="ctr"/>
              <c:showVal val="1"/>
            </c:dLbl>
            <c:dLbl>
              <c:idx val="51"/>
              <c:layout>
                <c:manualLayout>
                  <c:x val="1.5132616309396656E-2"/>
                  <c:y val="6.23865900952370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4.99</a:t>
                    </a:r>
                  </a:p>
                </c:rich>
              </c:tx>
              <c:dLblPos val="ctr"/>
              <c:showVal val="1"/>
            </c:dLbl>
            <c:dLbl>
              <c:idx val="58"/>
              <c:layout>
                <c:manualLayout>
                  <c:x val="1.7659455028689243E-2"/>
                  <c:y val="5.5972622810567904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5.35</a:t>
                    </a:r>
                  </a:p>
                </c:rich>
              </c:tx>
              <c:dLblPos val="ctr"/>
              <c:showVal val="1"/>
            </c:dLbl>
            <c:dLbl>
              <c:idx val="72"/>
              <c:layout>
                <c:manualLayout>
                  <c:x val="1.5151494075858815E-2"/>
                  <c:y val="-0.1305349924948387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3.47</a:t>
                    </a:r>
                  </a:p>
                </c:rich>
              </c:tx>
              <c:dLblPos val="ctr"/>
              <c:showVal val="1"/>
            </c:dLbl>
            <c:dLbl>
              <c:idx val="79"/>
              <c:layout>
                <c:manualLayout>
                  <c:x val="1.5151494075858815E-2"/>
                  <c:y val="-0.2101870398926242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2.9</a:t>
                    </a:r>
                  </a:p>
                </c:rich>
              </c:tx>
              <c:dLblPos val="ctr"/>
              <c:showVal val="1"/>
            </c:dLbl>
            <c:dLbl>
              <c:idx val="86"/>
              <c:delete val="1"/>
            </c:dLbl>
            <c:dLbl>
              <c:idx val="100"/>
              <c:layout>
                <c:manualLayout>
                  <c:x val="2.0183114334682929E-2"/>
                  <c:y val="6.238659009523705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5.61</a:t>
                    </a:r>
                  </a:p>
                </c:rich>
              </c:tx>
              <c:dLblPos val="ctr"/>
              <c:showVal val="1"/>
            </c:dLbl>
            <c:numFmt formatCode="#,##0.00" sourceLinked="0"/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Base"/>
            <c:showVal val="1"/>
          </c:dLbls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Hoja1!$H$3:$H$106</c:f>
              <c:numCache>
                <c:formatCode>General</c:formatCode>
                <c:ptCount val="104"/>
                <c:pt idx="2" formatCode="0.00E+00">
                  <c:v>2.4998341809294438</c:v>
                </c:pt>
                <c:pt idx="9" formatCode="0.00E+00">
                  <c:v>12.623415964572049</c:v>
                </c:pt>
                <c:pt idx="16" formatCode="0.00E+00">
                  <c:v>6.9291178323613556</c:v>
                </c:pt>
                <c:pt idx="23" formatCode="0.00E+00">
                  <c:v>2.0058913278045032</c:v>
                </c:pt>
                <c:pt idx="37" formatCode="0.00E+00">
                  <c:v>18.031642316791789</c:v>
                </c:pt>
                <c:pt idx="44" formatCode="0.00E+00">
                  <c:v>17.405066991122961</c:v>
                </c:pt>
                <c:pt idx="51" formatCode="0.00E+00">
                  <c:v>4.1976087248659368</c:v>
                </c:pt>
                <c:pt idx="58" formatCode="0.00E+00">
                  <c:v>4.5479567884600316</c:v>
                </c:pt>
                <c:pt idx="72" formatCode="0.00E+00">
                  <c:v>2.8738302170870051</c:v>
                </c:pt>
                <c:pt idx="79" formatCode="0.00E+00">
                  <c:v>2.4838025745280827</c:v>
                </c:pt>
                <c:pt idx="86">
                  <c:v>1.5452456884903778</c:v>
                </c:pt>
                <c:pt idx="100">
                  <c:v>4.7684788119434209</c:v>
                </c:pt>
              </c:numCache>
            </c:numRef>
          </c:val>
        </c:ser>
        <c:ser>
          <c:idx val="4"/>
          <c:order val="5"/>
          <c:tx>
            <c:strRef>
              <c:f>Hoja1!$G$2</c:f>
              <c:strCache>
                <c:ptCount val="1"/>
                <c:pt idx="0">
                  <c:v>N-CHIP-R</c:v>
                </c:pt>
              </c:strCache>
            </c:strRef>
          </c:tx>
          <c:spPr>
            <a:gradFill>
              <a:gsLst>
                <a:gs pos="28000">
                  <a:schemeClr val="tx1">
                    <a:lumMod val="50000"/>
                    <a:lumOff val="50000"/>
                  </a:schemeClr>
                </a:gs>
                <a:gs pos="50000">
                  <a:sysClr val="window" lastClr="FFFFFF"/>
                </a:gs>
              </a:gsLst>
              <a:lin ang="5400000" scaled="0"/>
            </a:gra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Hoja1!$G$3:$G$106</c:f>
              <c:numCache>
                <c:formatCode>General</c:formatCode>
                <c:ptCount val="104"/>
                <c:pt idx="2" formatCode="0.00E+00">
                  <c:v>0.55948284416322758</c:v>
                </c:pt>
                <c:pt idx="9" formatCode="0.00E+00">
                  <c:v>1.9774266590877019</c:v>
                </c:pt>
                <c:pt idx="16" formatCode="0.00E+00">
                  <c:v>1.0487926219378421</c:v>
                </c:pt>
                <c:pt idx="23" formatCode="0.00E+00">
                  <c:v>0.34577126367328431</c:v>
                </c:pt>
                <c:pt idx="37" formatCode="0.00E+00">
                  <c:v>4.5625928865284555</c:v>
                </c:pt>
                <c:pt idx="44" formatCode="0.00E+00">
                  <c:v>2.6941310223470238</c:v>
                </c:pt>
                <c:pt idx="51" formatCode="0.00E+00">
                  <c:v>0.79846593060127802</c:v>
                </c:pt>
                <c:pt idx="58" formatCode="0.00E+00">
                  <c:v>0.87303632388574859</c:v>
                </c:pt>
                <c:pt idx="72" formatCode="0.00E+00">
                  <c:v>0.59893228409989396</c:v>
                </c:pt>
                <c:pt idx="79" formatCode="0.00E+00">
                  <c:v>0.42574808561083038</c:v>
                </c:pt>
                <c:pt idx="86">
                  <c:v>0.20791181314129631</c:v>
                </c:pt>
                <c:pt idx="100">
                  <c:v>0.85662432127042965</c:v>
                </c:pt>
              </c:numCache>
            </c:numRef>
          </c:val>
        </c:ser>
        <c:ser>
          <c:idx val="7"/>
          <c:order val="6"/>
          <c:tx>
            <c:strRef>
              <c:f>Hoja1!$J$2</c:f>
              <c:strCache>
                <c:ptCount val="1"/>
                <c:pt idx="0">
                  <c:v>C-CHIP-U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Hoja1!$J$3:$J$106</c:f>
              <c:numCache>
                <c:formatCode>General</c:formatCode>
                <c:ptCount val="104"/>
                <c:pt idx="3">
                  <c:v>0.74306694283573249</c:v>
                </c:pt>
                <c:pt idx="10">
                  <c:v>1.04075081436047</c:v>
                </c:pt>
                <c:pt idx="17">
                  <c:v>0.88908065700699701</c:v>
                </c:pt>
                <c:pt idx="24">
                  <c:v>0.76926624041235159</c:v>
                </c:pt>
                <c:pt idx="38">
                  <c:v>0.87550142763925864</c:v>
                </c:pt>
                <c:pt idx="45">
                  <c:v>0.85050595176069799</c:v>
                </c:pt>
                <c:pt idx="52">
                  <c:v>0.83290313526677762</c:v>
                </c:pt>
                <c:pt idx="59">
                  <c:v>0.9927617849626722</c:v>
                </c:pt>
                <c:pt idx="73">
                  <c:v>0.85746194923387564</c:v>
                </c:pt>
                <c:pt idx="80">
                  <c:v>0.89219607528860101</c:v>
                </c:pt>
                <c:pt idx="87">
                  <c:v>0.91514143798393022</c:v>
                </c:pt>
                <c:pt idx="101">
                  <c:v>0.87423858709682201</c:v>
                </c:pt>
              </c:numCache>
            </c:numRef>
          </c:val>
        </c:ser>
        <c:ser>
          <c:idx val="6"/>
          <c:order val="7"/>
          <c:tx>
            <c:strRef>
              <c:f>Hoja1!$I$2</c:f>
              <c:strCache>
                <c:ptCount val="1"/>
                <c:pt idx="0">
                  <c:v>N-CHIP-U</c:v>
                </c:pt>
              </c:strCache>
            </c:strRef>
          </c:tx>
          <c:spPr>
            <a:gradFill flip="none" rotWithShape="1">
              <a:gsLst>
                <a:gs pos="36000">
                  <a:sysClr val="window" lastClr="FFFFFF">
                    <a:lumMod val="65000"/>
                  </a:sysClr>
                </a:gs>
                <a:gs pos="50000">
                  <a:schemeClr val="bg1"/>
                </a:gs>
              </a:gsLst>
              <a:lin ang="5400000" scaled="1"/>
              <a:tileRect/>
            </a:gra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Hoja1!$I$3:$I$106</c:f>
              <c:numCache>
                <c:formatCode>General</c:formatCode>
                <c:ptCount val="104"/>
                <c:pt idx="3">
                  <c:v>0.17062812886905587</c:v>
                </c:pt>
                <c:pt idx="10">
                  <c:v>0.22019947561620701</c:v>
                </c:pt>
                <c:pt idx="17">
                  <c:v>0.151044278204571</c:v>
                </c:pt>
                <c:pt idx="24">
                  <c:v>0.34312014640331479</c:v>
                </c:pt>
                <c:pt idx="38">
                  <c:v>0.34992021663081968</c:v>
                </c:pt>
                <c:pt idx="45">
                  <c:v>0.141310128286804</c:v>
                </c:pt>
                <c:pt idx="52">
                  <c:v>0.12850386087032328</c:v>
                </c:pt>
                <c:pt idx="59">
                  <c:v>0.17680806686687844</c:v>
                </c:pt>
                <c:pt idx="73">
                  <c:v>0.14997061289000704</c:v>
                </c:pt>
                <c:pt idx="80">
                  <c:v>0.15038967421651087</c:v>
                </c:pt>
                <c:pt idx="87">
                  <c:v>0.109801695457168</c:v>
                </c:pt>
                <c:pt idx="101">
                  <c:v>0.17722634955929537</c:v>
                </c:pt>
              </c:numCache>
            </c:numRef>
          </c:val>
        </c:ser>
        <c:ser>
          <c:idx val="9"/>
          <c:order val="8"/>
          <c:tx>
            <c:strRef>
              <c:f>Hoja1!$L$2</c:f>
              <c:strCache>
                <c:ptCount val="1"/>
                <c:pt idx="0">
                  <c:v>C-ROT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Hoja1!$L$3:$L$106</c:f>
              <c:numCache>
                <c:formatCode>General</c:formatCode>
                <c:ptCount val="104"/>
                <c:pt idx="4">
                  <c:v>0.62995752783865799</c:v>
                </c:pt>
                <c:pt idx="11">
                  <c:v>0.65985804341732479</c:v>
                </c:pt>
                <c:pt idx="18">
                  <c:v>0.76609615799929665</c:v>
                </c:pt>
                <c:pt idx="25">
                  <c:v>0.74998242892835199</c:v>
                </c:pt>
                <c:pt idx="39">
                  <c:v>0.36059814204343099</c:v>
                </c:pt>
                <c:pt idx="46">
                  <c:v>0.48310623395422414</c:v>
                </c:pt>
                <c:pt idx="53">
                  <c:v>0.72521766101628349</c:v>
                </c:pt>
                <c:pt idx="60">
                  <c:v>0.60052890128255798</c:v>
                </c:pt>
                <c:pt idx="74">
                  <c:v>0.82213624271681951</c:v>
                </c:pt>
                <c:pt idx="81">
                  <c:v>0.82428615972241759</c:v>
                </c:pt>
                <c:pt idx="88">
                  <c:v>0.93424018897757999</c:v>
                </c:pt>
                <c:pt idx="102">
                  <c:v>0.66619916395932965</c:v>
                </c:pt>
              </c:numCache>
            </c:numRef>
          </c:val>
        </c:ser>
        <c:ser>
          <c:idx val="8"/>
          <c:order val="9"/>
          <c:tx>
            <c:strRef>
              <c:f>Hoja1!$K$2</c:f>
              <c:strCache>
                <c:ptCount val="1"/>
                <c:pt idx="0">
                  <c:v>N-ROT</c:v>
                </c:pt>
              </c:strCache>
            </c:strRef>
          </c:tx>
          <c:spPr>
            <a:gradFill>
              <a:gsLst>
                <a:gs pos="28000">
                  <a:sysClr val="window" lastClr="FFFFFF">
                    <a:lumMod val="85000"/>
                  </a:sysClr>
                </a:gs>
                <a:gs pos="50000">
                  <a:schemeClr val="bg1"/>
                </a:gs>
              </a:gsLst>
              <a:lin ang="5400000" scaled="0"/>
            </a:gradFill>
            <a:ln>
              <a:solidFill>
                <a:prstClr val="black"/>
              </a:solidFill>
            </a:ln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Hoja1!$K$3:$K$106</c:f>
              <c:numCache>
                <c:formatCode>General</c:formatCode>
                <c:ptCount val="104"/>
                <c:pt idx="4">
                  <c:v>0.25669094484870375</c:v>
                </c:pt>
                <c:pt idx="11">
                  <c:v>0.24906717175472248</c:v>
                </c:pt>
                <c:pt idx="18">
                  <c:v>0.29148449786197356</c:v>
                </c:pt>
                <c:pt idx="25">
                  <c:v>0.26543471768582311</c:v>
                </c:pt>
                <c:pt idx="39">
                  <c:v>0.15349198980181894</c:v>
                </c:pt>
                <c:pt idx="46">
                  <c:v>0.21110662587352788</c:v>
                </c:pt>
                <c:pt idx="53">
                  <c:v>0.22502847662495187</c:v>
                </c:pt>
                <c:pt idx="60">
                  <c:v>0.18911553356488128</c:v>
                </c:pt>
                <c:pt idx="74">
                  <c:v>0.30109096104614874</c:v>
                </c:pt>
                <c:pt idx="81">
                  <c:v>0.257268540109723</c:v>
                </c:pt>
                <c:pt idx="88">
                  <c:v>0.243305707348004</c:v>
                </c:pt>
                <c:pt idx="102">
                  <c:v>0.23634888746916194</c:v>
                </c:pt>
              </c:numCache>
            </c:numRef>
          </c:val>
        </c:ser>
        <c:ser>
          <c:idx val="11"/>
          <c:order val="10"/>
          <c:tx>
            <c:strRef>
              <c:f>Hoja1!$N$2</c:f>
              <c:strCache>
                <c:ptCount val="1"/>
                <c:pt idx="0">
                  <c:v>C-LIG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47500"/>
                    <a:satMod val="137000"/>
                  </a:schemeClr>
                </a:gs>
                <a:gs pos="55000">
                  <a:schemeClr val="accent1">
                    <a:shade val="69000"/>
                    <a:satMod val="137000"/>
                  </a:schemeClr>
                </a:gs>
                <a:gs pos="100000">
                  <a:schemeClr val="accent1">
                    <a:shade val="98000"/>
                    <a:satMod val="137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390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threePt" dir="t">
                <a:rot lat="0" lon="0" rev="1800000"/>
              </a:lightRig>
            </a:scene3d>
            <a:sp3d prstMaterial="matte">
              <a:bevelT h="20000"/>
            </a:sp3d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Hoja1!$N$3:$N$106</c:f>
              <c:numCache>
                <c:formatCode>General</c:formatCode>
                <c:ptCount val="104"/>
                <c:pt idx="5">
                  <c:v>0.61996321120023701</c:v>
                </c:pt>
                <c:pt idx="12">
                  <c:v>0.51585159351625698</c:v>
                </c:pt>
                <c:pt idx="19">
                  <c:v>0.67518911027780248</c:v>
                </c:pt>
                <c:pt idx="26">
                  <c:v>0.72491006929208501</c:v>
                </c:pt>
                <c:pt idx="40">
                  <c:v>0.47392296716977633</c:v>
                </c:pt>
                <c:pt idx="47">
                  <c:v>0.52093588953437264</c:v>
                </c:pt>
                <c:pt idx="54">
                  <c:v>0.69065708852358199</c:v>
                </c:pt>
                <c:pt idx="61">
                  <c:v>0.59537091612352067</c:v>
                </c:pt>
                <c:pt idx="75">
                  <c:v>0.74187301943872996</c:v>
                </c:pt>
                <c:pt idx="82">
                  <c:v>0.78938477902183257</c:v>
                </c:pt>
                <c:pt idx="89">
                  <c:v>0.81433716286087798</c:v>
                </c:pt>
                <c:pt idx="103">
                  <c:v>0.64155394258881249</c:v>
                </c:pt>
              </c:numCache>
            </c:numRef>
          </c:val>
        </c:ser>
        <c:ser>
          <c:idx val="10"/>
          <c:order val="11"/>
          <c:tx>
            <c:strRef>
              <c:f>Hoja1!$M$2</c:f>
              <c:strCache>
                <c:ptCount val="1"/>
                <c:pt idx="0">
                  <c:v>N-LIG</c:v>
                </c:pt>
              </c:strCache>
            </c:strRef>
          </c:tx>
          <c:spPr>
            <a:gradFill flip="none" rotWithShape="1">
              <a:gsLst>
                <a:gs pos="0">
                  <a:srgbClr val="F0AD00">
                    <a:shade val="47500"/>
                    <a:satMod val="137000"/>
                  </a:srgbClr>
                </a:gs>
                <a:gs pos="55000">
                  <a:srgbClr val="F0AD00">
                    <a:shade val="69000"/>
                    <a:satMod val="137000"/>
                  </a:srgbClr>
                </a:gs>
                <a:gs pos="100000">
                  <a:srgbClr val="F0AD00">
                    <a:shade val="98000"/>
                    <a:satMod val="137000"/>
                  </a:srgb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39000" dist="25400" dir="5400000" rotWithShape="0">
                <a:srgbClr val="000000">
                  <a:alpha val="38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threePt" dir="t">
                <a:rot lat="0" lon="0" rev="1800000"/>
              </a:lightRig>
            </a:scene3d>
            <a:sp3d prstMaterial="matte">
              <a:bevelT h="20000"/>
            </a:sp3d>
          </c:spPr>
          <c:cat>
            <c:strRef>
              <c:f>Hoja1!$B$4:$B$106</c:f>
              <c:strCache>
                <c:ptCount val="100"/>
                <c:pt idx="1">
                  <c:v>APACHE</c:v>
                </c:pt>
                <c:pt idx="8">
                  <c:v>OLTP</c:v>
                </c:pt>
                <c:pt idx="15">
                  <c:v>ZEUS</c:v>
                </c:pt>
                <c:pt idx="22">
                  <c:v>JBB</c:v>
                </c:pt>
                <c:pt idx="36">
                  <c:v>FT</c:v>
                </c:pt>
                <c:pt idx="43">
                  <c:v>IS</c:v>
                </c:pt>
                <c:pt idx="50">
                  <c:v>SP</c:v>
                </c:pt>
                <c:pt idx="58">
                  <c:v>LU</c:v>
                </c:pt>
                <c:pt idx="71">
                  <c:v>MCF</c:v>
                </c:pt>
                <c:pt idx="78">
                  <c:v>TWOLF</c:v>
                </c:pt>
                <c:pt idx="85">
                  <c:v>GCC</c:v>
                </c:pt>
                <c:pt idx="99">
                  <c:v>G-MEAN</c:v>
                </c:pt>
              </c:strCache>
            </c:strRef>
          </c:cat>
          <c:val>
            <c:numRef>
              <c:f>Hoja1!$M$3:$M$106</c:f>
              <c:numCache>
                <c:formatCode>General</c:formatCode>
                <c:ptCount val="104"/>
                <c:pt idx="5">
                  <c:v>0.16027276226345183</c:v>
                </c:pt>
                <c:pt idx="12">
                  <c:v>0.12224531691064802</c:v>
                </c:pt>
                <c:pt idx="19">
                  <c:v>0.16117745636009601</c:v>
                </c:pt>
                <c:pt idx="26">
                  <c:v>0.16148999802329411</c:v>
                </c:pt>
                <c:pt idx="40">
                  <c:v>0.11716637726171503</c:v>
                </c:pt>
                <c:pt idx="47">
                  <c:v>0.13224619528133008</c:v>
                </c:pt>
                <c:pt idx="54">
                  <c:v>0.13295078467659621</c:v>
                </c:pt>
                <c:pt idx="61">
                  <c:v>0.11778042246338083</c:v>
                </c:pt>
                <c:pt idx="75">
                  <c:v>0.16513611434044301</c:v>
                </c:pt>
                <c:pt idx="82">
                  <c:v>0.15666030840198344</c:v>
                </c:pt>
                <c:pt idx="89">
                  <c:v>0.12957930814195601</c:v>
                </c:pt>
                <c:pt idx="103">
                  <c:v>0.140305709174013</c:v>
                </c:pt>
              </c:numCache>
            </c:numRef>
          </c:val>
        </c:ser>
        <c:gapWidth val="0"/>
        <c:overlap val="100"/>
        <c:axId val="72811264"/>
        <c:axId val="72812800"/>
      </c:barChart>
      <c:catAx>
        <c:axId val="7281126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72812800"/>
        <c:crosses val="autoZero"/>
        <c:auto val="1"/>
        <c:lblAlgn val="ctr"/>
        <c:lblOffset val="100"/>
        <c:tickMarkSkip val="7"/>
      </c:catAx>
      <c:valAx>
        <c:axId val="72812800"/>
        <c:scaling>
          <c:orientation val="minMax"/>
          <c:max val="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/>
                  <a:t>Normalized EDP</a:t>
                </a:r>
              </a:p>
            </c:rich>
          </c:tx>
        </c:title>
        <c:numFmt formatCode="General" sourceLinked="1"/>
        <c:tickLblPos val="nextTo"/>
        <c:crossAx val="7281126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050"/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972577560297124E-2"/>
          <c:y val="3.8060734463276805E-2"/>
          <c:w val="0.88865217715293032"/>
          <c:h val="0.77672316384180862"/>
        </c:manualLayout>
      </c:layout>
      <c:barChart>
        <c:barDir val="col"/>
        <c:grouping val="clustered"/>
        <c:ser>
          <c:idx val="0"/>
          <c:order val="0"/>
          <c:tx>
            <c:strRef>
              <c:f>'TOKEN-D'!$A$113</c:f>
              <c:strCache>
                <c:ptCount val="1"/>
                <c:pt idx="0">
                  <c:v>VCTM-REAL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errBars>
            <c:errBarType val="both"/>
            <c:errValType val="cust"/>
            <c:noEndCap val="1"/>
            <c:plus>
              <c:numRef>
                <c:f>'TOKEN-D'!$B$103:$N$103</c:f>
                <c:numCache>
                  <c:formatCode>General</c:formatCode>
                  <c:ptCount val="13"/>
                  <c:pt idx="0">
                    <c:v>8.8000000000000248E-3</c:v>
                  </c:pt>
                  <c:pt idx="1">
                    <c:v>2.1900000000000006E-2</c:v>
                  </c:pt>
                  <c:pt idx="2">
                    <c:v>2.6000000000000016E-2</c:v>
                  </c:pt>
                  <c:pt idx="3">
                    <c:v>3.0000000000000404E-4</c:v>
                  </c:pt>
                  <c:pt idx="5">
                    <c:v>1.2700000000000003E-2</c:v>
                  </c:pt>
                  <c:pt idx="6">
                    <c:v>3.5000000000000235E-3</c:v>
                  </c:pt>
                  <c:pt idx="7">
                    <c:v>6.000000000000071E-4</c:v>
                  </c:pt>
                  <c:pt idx="8">
                    <c:v>3.0000000000000404E-4</c:v>
                  </c:pt>
                  <c:pt idx="10">
                    <c:v>4.0000000000000034E-4</c:v>
                  </c:pt>
                  <c:pt idx="11">
                    <c:v>1.0000000000000098E-4</c:v>
                  </c:pt>
                  <c:pt idx="12">
                    <c:v>2.0000000000000052E-4</c:v>
                  </c:pt>
                </c:numCache>
              </c:numRef>
            </c:plus>
            <c:minus>
              <c:numRef>
                <c:f>'TOKEN-D'!$B$103:$N$103</c:f>
                <c:numCache>
                  <c:formatCode>General</c:formatCode>
                  <c:ptCount val="13"/>
                  <c:pt idx="0">
                    <c:v>8.8000000000000248E-3</c:v>
                  </c:pt>
                  <c:pt idx="1">
                    <c:v>2.1900000000000006E-2</c:v>
                  </c:pt>
                  <c:pt idx="2">
                    <c:v>2.6000000000000016E-2</c:v>
                  </c:pt>
                  <c:pt idx="3">
                    <c:v>3.0000000000000404E-4</c:v>
                  </c:pt>
                  <c:pt idx="5">
                    <c:v>1.2700000000000003E-2</c:v>
                  </c:pt>
                  <c:pt idx="6">
                    <c:v>3.5000000000000235E-3</c:v>
                  </c:pt>
                  <c:pt idx="7">
                    <c:v>6.000000000000071E-4</c:v>
                  </c:pt>
                  <c:pt idx="8">
                    <c:v>3.0000000000000404E-4</c:v>
                  </c:pt>
                  <c:pt idx="10">
                    <c:v>4.0000000000000034E-4</c:v>
                  </c:pt>
                  <c:pt idx="11">
                    <c:v>1.0000000000000098E-4</c:v>
                  </c:pt>
                  <c:pt idx="12">
                    <c:v>2.0000000000000052E-4</c:v>
                  </c:pt>
                </c:numCache>
              </c:numRef>
            </c:minus>
            <c:spPr>
              <a:ln w="12700"/>
            </c:spPr>
          </c:errBars>
          <c:cat>
            <c:strRef>
              <c:f>'TOKEN-D'!$B$112:$P$112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'TOKEN-D'!$B$113:$P$113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'TOKEN-D'!$A$114</c:f>
              <c:strCache>
                <c:ptCount val="1"/>
                <c:pt idx="0">
                  <c:v>VCTM-UNL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solidFill>
                <a:prstClr val="black"/>
              </a:solidFill>
            </a:ln>
          </c:spPr>
          <c:errBars>
            <c:errBarType val="both"/>
            <c:errValType val="cust"/>
            <c:noEndCap val="1"/>
            <c:plus>
              <c:numRef>
                <c:f>'TOKEN-D'!$B$104:$N$104</c:f>
                <c:numCache>
                  <c:formatCode>General</c:formatCode>
                  <c:ptCount val="13"/>
                  <c:pt idx="0">
                    <c:v>8.8000000000000248E-3</c:v>
                  </c:pt>
                  <c:pt idx="1">
                    <c:v>2.1900000000000006E-2</c:v>
                  </c:pt>
                  <c:pt idx="2">
                    <c:v>2.6000000000000016E-2</c:v>
                  </c:pt>
                  <c:pt idx="3">
                    <c:v>3.0000000000000404E-4</c:v>
                  </c:pt>
                  <c:pt idx="5">
                    <c:v>1.2700000000000003E-2</c:v>
                  </c:pt>
                  <c:pt idx="6">
                    <c:v>3.5000000000000235E-3</c:v>
                  </c:pt>
                  <c:pt idx="7">
                    <c:v>6.000000000000071E-4</c:v>
                  </c:pt>
                  <c:pt idx="8">
                    <c:v>3.0000000000000404E-4</c:v>
                  </c:pt>
                  <c:pt idx="10">
                    <c:v>4.0000000000000034E-4</c:v>
                  </c:pt>
                  <c:pt idx="11">
                    <c:v>1.0000000000000098E-4</c:v>
                  </c:pt>
                  <c:pt idx="12">
                    <c:v>2.0000000000000052E-4</c:v>
                  </c:pt>
                </c:numCache>
              </c:numRef>
            </c:plus>
            <c:minus>
              <c:numRef>
                <c:f>'TOKEN-D'!$B$104:$N$104</c:f>
                <c:numCache>
                  <c:formatCode>General</c:formatCode>
                  <c:ptCount val="13"/>
                  <c:pt idx="0">
                    <c:v>8.8000000000000248E-3</c:v>
                  </c:pt>
                  <c:pt idx="1">
                    <c:v>2.1900000000000006E-2</c:v>
                  </c:pt>
                  <c:pt idx="2">
                    <c:v>2.6000000000000016E-2</c:v>
                  </c:pt>
                  <c:pt idx="3">
                    <c:v>3.0000000000000404E-4</c:v>
                  </c:pt>
                  <c:pt idx="5">
                    <c:v>1.2700000000000003E-2</c:v>
                  </c:pt>
                  <c:pt idx="6">
                    <c:v>3.5000000000000235E-3</c:v>
                  </c:pt>
                  <c:pt idx="7">
                    <c:v>6.000000000000071E-4</c:v>
                  </c:pt>
                  <c:pt idx="8">
                    <c:v>3.0000000000000404E-4</c:v>
                  </c:pt>
                  <c:pt idx="10">
                    <c:v>4.0000000000000034E-4</c:v>
                  </c:pt>
                  <c:pt idx="11">
                    <c:v>1.0000000000000098E-4</c:v>
                  </c:pt>
                  <c:pt idx="12">
                    <c:v>2.0000000000000052E-4</c:v>
                  </c:pt>
                </c:numCache>
              </c:numRef>
            </c:minus>
            <c:spPr>
              <a:ln w="12700"/>
            </c:spPr>
          </c:errBars>
          <c:cat>
            <c:strRef>
              <c:f>'TOKEN-D'!$B$112:$P$112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'TOKEN-D'!$B$114:$P$114</c:f>
              <c:numCache>
                <c:formatCode>General</c:formatCode>
                <c:ptCount val="1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'TOKEN-D'!$A$115</c:f>
              <c:strCache>
                <c:ptCount val="1"/>
                <c:pt idx="0">
                  <c:v>CHIPPER-REAL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solidFill>
                <a:prstClr val="black"/>
              </a:solidFill>
            </a:ln>
          </c:spPr>
          <c:dLbls>
            <c:dLbl>
              <c:idx val="0"/>
              <c:delete val="1"/>
            </c:dLbl>
            <c:dLbl>
              <c:idx val="1"/>
              <c:layout>
                <c:manualLayout>
                  <c:x val="1.768021622708536E-2"/>
                  <c:y val="2.6926767676767691E-2"/>
                </c:manualLayout>
              </c:layout>
              <c:dLblPos val="outEnd"/>
              <c:showVal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layout>
                <c:manualLayout>
                  <c:x val="1.7680216227085335E-2"/>
                  <c:y val="2.5656565656565655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1.7680216227085335E-2"/>
                  <c:y val="2.9645959595959656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2.0203633840580014E-2"/>
                  <c:y val="2.5926262626262641E-2"/>
                </c:manualLayout>
              </c:layout>
              <c:dLblPos val="outEnd"/>
              <c:showVal val="1"/>
            </c:dLbl>
            <c:dLbl>
              <c:idx val="10"/>
              <c:delete val="1"/>
            </c:dLbl>
            <c:dLbl>
              <c:idx val="11"/>
              <c:layout>
                <c:manualLayout>
                  <c:x val="1.7680216227085335E-2"/>
                  <c:y val="1.9312121212121409E-2"/>
                </c:manualLayout>
              </c:layout>
              <c:dLblPos val="outEnd"/>
              <c:showVal val="1"/>
            </c:dLbl>
            <c:dLbl>
              <c:idx val="12"/>
              <c:delete val="1"/>
            </c:dLbl>
            <c:dLbl>
              <c:idx val="14"/>
              <c:layout>
                <c:manualLayout>
                  <c:x val="1.7680216227085335E-2"/>
                  <c:y val="2.1411616161616399E-2"/>
                </c:manualLayout>
              </c:layout>
              <c:dLblPos val="outEnd"/>
              <c:showVal val="1"/>
            </c:dLbl>
            <c:numFmt formatCode="#,##0.00" sourceLinked="0"/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Val val="1"/>
          </c:dLbls>
          <c:errBars>
            <c:errBarType val="both"/>
            <c:errValType val="cust"/>
            <c:noEndCap val="1"/>
            <c:plus>
              <c:numRef>
                <c:f>'TOKEN-D'!$B$105:$N$105</c:f>
                <c:numCache>
                  <c:formatCode>General</c:formatCode>
                  <c:ptCount val="13"/>
                  <c:pt idx="0">
                    <c:v>3.6000000000000398E-3</c:v>
                  </c:pt>
                  <c:pt idx="1">
                    <c:v>1.9000000000000235E-2</c:v>
                  </c:pt>
                  <c:pt idx="2">
                    <c:v>3.6900000000000002E-2</c:v>
                  </c:pt>
                  <c:pt idx="3">
                    <c:v>5.0000000000000034E-4</c:v>
                  </c:pt>
                  <c:pt idx="5">
                    <c:v>1.3100000000000021E-2</c:v>
                  </c:pt>
                  <c:pt idx="6">
                    <c:v>1.2100000000000001E-2</c:v>
                  </c:pt>
                  <c:pt idx="7">
                    <c:v>5.3000000000000113E-3</c:v>
                  </c:pt>
                  <c:pt idx="8">
                    <c:v>1.2000000000000003E-3</c:v>
                  </c:pt>
                  <c:pt idx="10">
                    <c:v>4.0000000000000034E-4</c:v>
                  </c:pt>
                  <c:pt idx="11">
                    <c:v>4.0000000000000034E-4</c:v>
                  </c:pt>
                  <c:pt idx="12">
                    <c:v>7.0000000000000812E-4</c:v>
                  </c:pt>
                </c:numCache>
              </c:numRef>
            </c:plus>
            <c:minus>
              <c:numRef>
                <c:f>'TOKEN-D'!$B$105:$N$105</c:f>
                <c:numCache>
                  <c:formatCode>General</c:formatCode>
                  <c:ptCount val="13"/>
                  <c:pt idx="0">
                    <c:v>3.6000000000000398E-3</c:v>
                  </c:pt>
                  <c:pt idx="1">
                    <c:v>1.9000000000000235E-2</c:v>
                  </c:pt>
                  <c:pt idx="2">
                    <c:v>3.6900000000000002E-2</c:v>
                  </c:pt>
                  <c:pt idx="3">
                    <c:v>5.0000000000000034E-4</c:v>
                  </c:pt>
                  <c:pt idx="5">
                    <c:v>1.3100000000000021E-2</c:v>
                  </c:pt>
                  <c:pt idx="6">
                    <c:v>1.2100000000000001E-2</c:v>
                  </c:pt>
                  <c:pt idx="7">
                    <c:v>5.3000000000000113E-3</c:v>
                  </c:pt>
                  <c:pt idx="8">
                    <c:v>1.2000000000000003E-3</c:v>
                  </c:pt>
                  <c:pt idx="10">
                    <c:v>4.0000000000000034E-4</c:v>
                  </c:pt>
                  <c:pt idx="11">
                    <c:v>4.0000000000000034E-4</c:v>
                  </c:pt>
                  <c:pt idx="12">
                    <c:v>7.0000000000000812E-4</c:v>
                  </c:pt>
                </c:numCache>
              </c:numRef>
            </c:minus>
            <c:spPr>
              <a:ln w="12700"/>
            </c:spPr>
          </c:errBars>
          <c:cat>
            <c:strRef>
              <c:f>'TOKEN-D'!$B$112:$P$112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'TOKEN-D'!$B$115:$P$115</c:f>
              <c:numCache>
                <c:formatCode>General</c:formatCode>
                <c:ptCount val="15"/>
                <c:pt idx="0">
                  <c:v>1.4547999999999852</c:v>
                </c:pt>
                <c:pt idx="1">
                  <c:v>1.7375999999999825</c:v>
                </c:pt>
                <c:pt idx="2">
                  <c:v>1.3893</c:v>
                </c:pt>
                <c:pt idx="3">
                  <c:v>1.3475999999999866</c:v>
                </c:pt>
                <c:pt idx="5">
                  <c:v>3.8224999999999967</c:v>
                </c:pt>
                <c:pt idx="6">
                  <c:v>1.6813</c:v>
                </c:pt>
                <c:pt idx="7">
                  <c:v>2.1674000000000002</c:v>
                </c:pt>
                <c:pt idx="8">
                  <c:v>2.3424999999999967</c:v>
                </c:pt>
                <c:pt idx="10">
                  <c:v>1.3143</c:v>
                </c:pt>
                <c:pt idx="11">
                  <c:v>1.5424</c:v>
                </c:pt>
                <c:pt idx="12">
                  <c:v>1.2187999999999866</c:v>
                </c:pt>
                <c:pt idx="14">
                  <c:v>1.7166665827370506</c:v>
                </c:pt>
              </c:numCache>
            </c:numRef>
          </c:val>
        </c:ser>
        <c:ser>
          <c:idx val="3"/>
          <c:order val="3"/>
          <c:tx>
            <c:strRef>
              <c:f>'TOKEN-D'!$A$116</c:f>
              <c:strCache>
                <c:ptCount val="1"/>
                <c:pt idx="0">
                  <c:v>CHIPPER-UNL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prstClr val="black"/>
              </a:solidFill>
            </a:ln>
          </c:spPr>
          <c:errBars>
            <c:errBarType val="both"/>
            <c:errValType val="cust"/>
            <c:noEndCap val="1"/>
            <c:plus>
              <c:numRef>
                <c:f>'TOKEN-D'!$B$106:$N$106</c:f>
                <c:numCache>
                  <c:formatCode>General</c:formatCode>
                  <c:ptCount val="13"/>
                  <c:pt idx="0">
                    <c:v>9.3000000000000548E-3</c:v>
                  </c:pt>
                  <c:pt idx="1">
                    <c:v>0</c:v>
                  </c:pt>
                  <c:pt idx="2">
                    <c:v>3.3100000000000004E-2</c:v>
                  </c:pt>
                  <c:pt idx="3">
                    <c:v>6.000000000000071E-4</c:v>
                  </c:pt>
                  <c:pt idx="5">
                    <c:v>1.9800000000000168E-2</c:v>
                  </c:pt>
                  <c:pt idx="6">
                    <c:v>3.8000000000000052E-3</c:v>
                  </c:pt>
                  <c:pt idx="7">
                    <c:v>1.1000000000000111E-3</c:v>
                  </c:pt>
                  <c:pt idx="8">
                    <c:v>9.0000000000000247E-4</c:v>
                  </c:pt>
                  <c:pt idx="10">
                    <c:v>6.000000000000071E-4</c:v>
                  </c:pt>
                  <c:pt idx="11">
                    <c:v>2.0000000000000052E-4</c:v>
                  </c:pt>
                  <c:pt idx="12">
                    <c:v>1.0000000000000098E-4</c:v>
                  </c:pt>
                </c:numCache>
              </c:numRef>
            </c:plus>
            <c:minus>
              <c:numRef>
                <c:f>'TOKEN-D'!$B$106:$N$106</c:f>
                <c:numCache>
                  <c:formatCode>General</c:formatCode>
                  <c:ptCount val="13"/>
                  <c:pt idx="0">
                    <c:v>9.3000000000000548E-3</c:v>
                  </c:pt>
                  <c:pt idx="1">
                    <c:v>0</c:v>
                  </c:pt>
                  <c:pt idx="2">
                    <c:v>3.3100000000000004E-2</c:v>
                  </c:pt>
                  <c:pt idx="3">
                    <c:v>6.000000000000071E-4</c:v>
                  </c:pt>
                  <c:pt idx="5">
                    <c:v>1.9800000000000168E-2</c:v>
                  </c:pt>
                  <c:pt idx="6">
                    <c:v>3.8000000000000052E-3</c:v>
                  </c:pt>
                  <c:pt idx="7">
                    <c:v>1.1000000000000111E-3</c:v>
                  </c:pt>
                  <c:pt idx="8">
                    <c:v>9.0000000000000247E-4</c:v>
                  </c:pt>
                  <c:pt idx="10">
                    <c:v>6.000000000000071E-4</c:v>
                  </c:pt>
                  <c:pt idx="11">
                    <c:v>2.0000000000000052E-4</c:v>
                  </c:pt>
                  <c:pt idx="12">
                    <c:v>1.0000000000000098E-4</c:v>
                  </c:pt>
                </c:numCache>
              </c:numRef>
            </c:minus>
            <c:spPr>
              <a:ln w="12700"/>
            </c:spPr>
          </c:errBars>
          <c:cat>
            <c:strRef>
              <c:f>'TOKEN-D'!$B$112:$P$112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'TOKEN-D'!$B$116:$P$116</c:f>
              <c:numCache>
                <c:formatCode>General</c:formatCode>
                <c:ptCount val="15"/>
                <c:pt idx="0">
                  <c:v>0.93800000000000061</c:v>
                </c:pt>
                <c:pt idx="1">
                  <c:v>1.0713999999999866</c:v>
                </c:pt>
                <c:pt idx="2">
                  <c:v>1.0027999999999866</c:v>
                </c:pt>
                <c:pt idx="3">
                  <c:v>0.94980000000000164</c:v>
                </c:pt>
                <c:pt idx="5">
                  <c:v>1.1666000000000001</c:v>
                </c:pt>
                <c:pt idx="6">
                  <c:v>1.1399999999999866</c:v>
                </c:pt>
                <c:pt idx="7">
                  <c:v>0.9813999999999985</c:v>
                </c:pt>
                <c:pt idx="8">
                  <c:v>1.0809</c:v>
                </c:pt>
                <c:pt idx="10">
                  <c:v>0.98229999999999951</c:v>
                </c:pt>
                <c:pt idx="11">
                  <c:v>0.98009999999999997</c:v>
                </c:pt>
                <c:pt idx="12">
                  <c:v>0.97580000000000622</c:v>
                </c:pt>
                <c:pt idx="14">
                  <c:v>1.0218662714628826</c:v>
                </c:pt>
              </c:numCache>
            </c:numRef>
          </c:val>
        </c:ser>
        <c:ser>
          <c:idx val="4"/>
          <c:order val="4"/>
          <c:tx>
            <c:strRef>
              <c:f>'TOKEN-D'!$A$117</c:f>
              <c:strCache>
                <c:ptCount val="1"/>
                <c:pt idx="0">
                  <c:v>MRR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prstClr val="black"/>
              </a:solidFill>
            </a:ln>
          </c:spPr>
          <c:errBars>
            <c:errBarType val="both"/>
            <c:errValType val="cust"/>
            <c:noEndCap val="1"/>
            <c:plus>
              <c:numRef>
                <c:f>'TOKEN-D'!$B$107:$N$107</c:f>
                <c:numCache>
                  <c:formatCode>General</c:formatCode>
                  <c:ptCount val="13"/>
                  <c:pt idx="0">
                    <c:v>7.9000000000000962E-3</c:v>
                  </c:pt>
                  <c:pt idx="1">
                    <c:v>1.8800000000000133E-2</c:v>
                  </c:pt>
                  <c:pt idx="2">
                    <c:v>2.6400000000000052E-2</c:v>
                  </c:pt>
                  <c:pt idx="3">
                    <c:v>3.0000000000000404E-4</c:v>
                  </c:pt>
                  <c:pt idx="5">
                    <c:v>1.7500000000000005E-2</c:v>
                  </c:pt>
                  <c:pt idx="6">
                    <c:v>5.5000000000000014E-3</c:v>
                  </c:pt>
                  <c:pt idx="7">
                    <c:v>4.0000000000000034E-4</c:v>
                  </c:pt>
                  <c:pt idx="8">
                    <c:v>5.0000000000000034E-4</c:v>
                  </c:pt>
                  <c:pt idx="10">
                    <c:v>4.0000000000000034E-4</c:v>
                  </c:pt>
                  <c:pt idx="11">
                    <c:v>3.0000000000000404E-4</c:v>
                  </c:pt>
                  <c:pt idx="12">
                    <c:v>3.0000000000000404E-4</c:v>
                  </c:pt>
                </c:numCache>
              </c:numRef>
            </c:plus>
            <c:minus>
              <c:numRef>
                <c:f>'TOKEN-D'!$B$107:$N$107</c:f>
                <c:numCache>
                  <c:formatCode>General</c:formatCode>
                  <c:ptCount val="13"/>
                  <c:pt idx="0">
                    <c:v>7.9000000000000962E-3</c:v>
                  </c:pt>
                  <c:pt idx="1">
                    <c:v>1.8800000000000133E-2</c:v>
                  </c:pt>
                  <c:pt idx="2">
                    <c:v>2.6400000000000052E-2</c:v>
                  </c:pt>
                  <c:pt idx="3">
                    <c:v>3.0000000000000404E-4</c:v>
                  </c:pt>
                  <c:pt idx="5">
                    <c:v>1.7500000000000005E-2</c:v>
                  </c:pt>
                  <c:pt idx="6">
                    <c:v>5.5000000000000014E-3</c:v>
                  </c:pt>
                  <c:pt idx="7">
                    <c:v>4.0000000000000034E-4</c:v>
                  </c:pt>
                  <c:pt idx="8">
                    <c:v>5.0000000000000034E-4</c:v>
                  </c:pt>
                  <c:pt idx="10">
                    <c:v>4.0000000000000034E-4</c:v>
                  </c:pt>
                  <c:pt idx="11">
                    <c:v>3.0000000000000404E-4</c:v>
                  </c:pt>
                  <c:pt idx="12">
                    <c:v>3.0000000000000404E-4</c:v>
                  </c:pt>
                </c:numCache>
              </c:numRef>
            </c:minus>
            <c:spPr>
              <a:ln w="12700"/>
            </c:spPr>
          </c:errBars>
          <c:cat>
            <c:strRef>
              <c:f>'TOKEN-D'!$B$112:$P$112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'TOKEN-D'!$B$117:$P$117</c:f>
              <c:numCache>
                <c:formatCode>General</c:formatCode>
                <c:ptCount val="15"/>
                <c:pt idx="0">
                  <c:v>1.1164000000000001</c:v>
                </c:pt>
                <c:pt idx="1">
                  <c:v>1.1173</c:v>
                </c:pt>
                <c:pt idx="2">
                  <c:v>1.1267</c:v>
                </c:pt>
                <c:pt idx="3">
                  <c:v>1.0923</c:v>
                </c:pt>
                <c:pt idx="5">
                  <c:v>1.018</c:v>
                </c:pt>
                <c:pt idx="6">
                  <c:v>0.93320000000000003</c:v>
                </c:pt>
                <c:pt idx="7">
                  <c:v>1.0350999999999875</c:v>
                </c:pt>
                <c:pt idx="8">
                  <c:v>1.1028</c:v>
                </c:pt>
                <c:pt idx="10">
                  <c:v>1.0403</c:v>
                </c:pt>
                <c:pt idx="11">
                  <c:v>1.0309999999999866</c:v>
                </c:pt>
                <c:pt idx="12">
                  <c:v>1.0429999999999886</c:v>
                </c:pt>
                <c:pt idx="14">
                  <c:v>1.058155183481281</c:v>
                </c:pt>
              </c:numCache>
            </c:numRef>
          </c:val>
        </c:ser>
        <c:ser>
          <c:idx val="5"/>
          <c:order val="5"/>
          <c:tx>
            <c:strRef>
              <c:f>'TOKEN-D'!$A$118</c:f>
              <c:strCache>
                <c:ptCount val="1"/>
                <c:pt idx="0">
                  <c:v>LIGERO</c:v>
                </c:pt>
              </c:strCache>
            </c:strRef>
          </c:tx>
          <c:spPr>
            <a:gradFill rotWithShape="1">
              <a:gsLst>
                <a:gs pos="0">
                  <a:srgbClr val="F0AD00">
                    <a:shade val="51000"/>
                    <a:satMod val="130000"/>
                  </a:srgbClr>
                </a:gs>
                <a:gs pos="80000">
                  <a:srgbClr val="F0AD00">
                    <a:shade val="93000"/>
                    <a:satMod val="130000"/>
                  </a:srgbClr>
                </a:gs>
                <a:gs pos="100000">
                  <a:srgbClr val="F0AD00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errBars>
            <c:errBarType val="both"/>
            <c:errValType val="cust"/>
            <c:noEndCap val="1"/>
            <c:plus>
              <c:numRef>
                <c:f>'TOKEN-D'!$B$108:$N$108</c:f>
                <c:numCache>
                  <c:formatCode>General</c:formatCode>
                  <c:ptCount val="13"/>
                  <c:pt idx="0">
                    <c:v>7.7000000000000783E-3</c:v>
                  </c:pt>
                  <c:pt idx="1">
                    <c:v>2.7500000000000011E-2</c:v>
                  </c:pt>
                  <c:pt idx="2">
                    <c:v>2.8400000000000005E-2</c:v>
                  </c:pt>
                  <c:pt idx="3">
                    <c:v>3.0000000000000404E-4</c:v>
                  </c:pt>
                  <c:pt idx="5">
                    <c:v>1.0000000000000041E-3</c:v>
                  </c:pt>
                  <c:pt idx="6">
                    <c:v>2.1000000000000012E-3</c:v>
                  </c:pt>
                  <c:pt idx="7">
                    <c:v>5.5000000000000014E-3</c:v>
                  </c:pt>
                  <c:pt idx="8">
                    <c:v>5.0000000000000034E-4</c:v>
                  </c:pt>
                  <c:pt idx="10">
                    <c:v>3.0000000000000404E-4</c:v>
                  </c:pt>
                  <c:pt idx="11">
                    <c:v>1.0000000000000098E-4</c:v>
                  </c:pt>
                  <c:pt idx="12">
                    <c:v>1.0000000000000098E-4</c:v>
                  </c:pt>
                </c:numCache>
              </c:numRef>
            </c:plus>
            <c:minus>
              <c:numRef>
                <c:f>'TOKEN-D'!$B$108:$N$108</c:f>
                <c:numCache>
                  <c:formatCode>General</c:formatCode>
                  <c:ptCount val="13"/>
                  <c:pt idx="0">
                    <c:v>7.7000000000000783E-3</c:v>
                  </c:pt>
                  <c:pt idx="1">
                    <c:v>2.7500000000000011E-2</c:v>
                  </c:pt>
                  <c:pt idx="2">
                    <c:v>2.8400000000000005E-2</c:v>
                  </c:pt>
                  <c:pt idx="3">
                    <c:v>3.0000000000000404E-4</c:v>
                  </c:pt>
                  <c:pt idx="5">
                    <c:v>1.0000000000000041E-3</c:v>
                  </c:pt>
                  <c:pt idx="6">
                    <c:v>2.1000000000000012E-3</c:v>
                  </c:pt>
                  <c:pt idx="7">
                    <c:v>5.5000000000000014E-3</c:v>
                  </c:pt>
                  <c:pt idx="8">
                    <c:v>5.0000000000000034E-4</c:v>
                  </c:pt>
                  <c:pt idx="10">
                    <c:v>3.0000000000000404E-4</c:v>
                  </c:pt>
                  <c:pt idx="11">
                    <c:v>1.0000000000000098E-4</c:v>
                  </c:pt>
                  <c:pt idx="12">
                    <c:v>1.0000000000000098E-4</c:v>
                  </c:pt>
                </c:numCache>
              </c:numRef>
            </c:minus>
            <c:spPr>
              <a:ln w="12700"/>
            </c:spPr>
          </c:errBars>
          <c:cat>
            <c:strRef>
              <c:f>'TOKEN-D'!$B$112:$P$112</c:f>
              <c:strCache>
                <c:ptCount val="15"/>
                <c:pt idx="0">
                  <c:v>APACHE</c:v>
                </c:pt>
                <c:pt idx="1">
                  <c:v>OLTP</c:v>
                </c:pt>
                <c:pt idx="2">
                  <c:v>ZEUS</c:v>
                </c:pt>
                <c:pt idx="3">
                  <c:v>JBB</c:v>
                </c:pt>
                <c:pt idx="5">
                  <c:v>FT</c:v>
                </c:pt>
                <c:pt idx="6">
                  <c:v>IS</c:v>
                </c:pt>
                <c:pt idx="7">
                  <c:v>SP</c:v>
                </c:pt>
                <c:pt idx="8">
                  <c:v>LU</c:v>
                </c:pt>
                <c:pt idx="10">
                  <c:v>MCF</c:v>
                </c:pt>
                <c:pt idx="11">
                  <c:v>TWOLF</c:v>
                </c:pt>
                <c:pt idx="12">
                  <c:v>GCC</c:v>
                </c:pt>
                <c:pt idx="14">
                  <c:v>GMEAN</c:v>
                </c:pt>
              </c:strCache>
            </c:strRef>
          </c:cat>
          <c:val>
            <c:numRef>
              <c:f>'TOKEN-D'!$B$118:$P$118</c:f>
              <c:numCache>
                <c:formatCode>General</c:formatCode>
                <c:ptCount val="15"/>
                <c:pt idx="0">
                  <c:v>0.96910000000000163</c:v>
                </c:pt>
                <c:pt idx="1">
                  <c:v>0.99339999999999951</c:v>
                </c:pt>
                <c:pt idx="2">
                  <c:v>1.0046999999999886</c:v>
                </c:pt>
                <c:pt idx="3">
                  <c:v>0.97920000000000063</c:v>
                </c:pt>
                <c:pt idx="5">
                  <c:v>0.98319999999999996</c:v>
                </c:pt>
                <c:pt idx="6">
                  <c:v>0.97360000000000679</c:v>
                </c:pt>
                <c:pt idx="7">
                  <c:v>0.98860000000000003</c:v>
                </c:pt>
                <c:pt idx="8">
                  <c:v>0.95880000000000165</c:v>
                </c:pt>
                <c:pt idx="10">
                  <c:v>0.98199999999999998</c:v>
                </c:pt>
                <c:pt idx="11">
                  <c:v>0.97400000000000164</c:v>
                </c:pt>
                <c:pt idx="12">
                  <c:v>0.97700000000000164</c:v>
                </c:pt>
                <c:pt idx="14">
                  <c:v>0.98025641648274597</c:v>
                </c:pt>
              </c:numCache>
            </c:numRef>
          </c:val>
        </c:ser>
        <c:gapWidth val="86"/>
        <c:axId val="73000064"/>
        <c:axId val="73001600"/>
      </c:barChart>
      <c:catAx>
        <c:axId val="7300006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73001600"/>
        <c:crosses val="autoZero"/>
        <c:auto val="1"/>
        <c:lblAlgn val="ctr"/>
        <c:lblOffset val="100"/>
      </c:catAx>
      <c:valAx>
        <c:axId val="73001600"/>
        <c:scaling>
          <c:orientation val="minMax"/>
          <c:max val="1.5"/>
          <c:min val="0.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s-ES"/>
                  <a:t>Normalized Execution Time</a:t>
                </a:r>
              </a:p>
            </c:rich>
          </c:tx>
        </c:title>
        <c:numFmt formatCode="General" sourceLinked="1"/>
        <c:tickLblPos val="nextTo"/>
        <c:crossAx val="73000064"/>
        <c:crosses val="autoZero"/>
        <c:crossBetween val="between"/>
      </c:valAx>
      <c:spPr>
        <a:ln>
          <a:solidFill>
            <a:sysClr val="windowText" lastClr="000000"/>
          </a:solidFill>
        </a:ln>
      </c:spPr>
    </c:plotArea>
    <c:legend>
      <c:legendPos val="b"/>
    </c:legend>
    <c:plotVisOnly val="1"/>
    <c:dispBlanksAs val="gap"/>
  </c:chart>
  <c:spPr>
    <a:ln>
      <a:noFill/>
    </a:ln>
  </c:spPr>
  <c:txPr>
    <a:bodyPr/>
    <a:lstStyle/>
    <a:p>
      <a:pPr>
        <a:defRPr sz="1000"/>
      </a:pPr>
      <a:endParaRPr lang="en-US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0.81897</cdr:x>
      <cdr:y>0.12047</cdr:y>
    </cdr:from>
    <cdr:to>
      <cdr:x>0.83795</cdr:x>
      <cdr:y>0.20079</cdr:y>
    </cdr:to>
    <cdr:sp macro="" textlink="">
      <cdr:nvSpPr>
        <cdr:cNvPr id="3" name="1 Conector recto de flecha"/>
        <cdr:cNvSpPr/>
      </cdr:nvSpPr>
      <cdr:spPr>
        <a:xfrm xmlns:a="http://schemas.openxmlformats.org/drawingml/2006/main" rot="5400000" flipH="1" flipV="1">
          <a:off x="4086971" y="270341"/>
          <a:ext cx="159027" cy="9541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  <a:headEnd type="triangl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0.82302</cdr:x>
      <cdr:y>0.06024</cdr:y>
    </cdr:from>
    <cdr:to>
      <cdr:x>0.93548</cdr:x>
      <cdr:y>0.20079</cdr:y>
    </cdr:to>
    <cdr:sp macro="" textlink="">
      <cdr:nvSpPr>
        <cdr:cNvPr id="4" name="2 CuadroTexto"/>
        <cdr:cNvSpPr txBox="1"/>
      </cdr:nvSpPr>
      <cdr:spPr>
        <a:xfrm xmlns:a="http://schemas.openxmlformats.org/drawingml/2006/main">
          <a:off x="4139141" y="119270"/>
          <a:ext cx="565583" cy="278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/>
            <a:t>NETWORK </a:t>
          </a:r>
        </a:p>
      </cdr:txBody>
    </cdr:sp>
  </cdr:relSizeAnchor>
  <cdr:relSizeAnchor xmlns:cdr="http://schemas.openxmlformats.org/drawingml/2006/chartDrawing">
    <cdr:from>
      <cdr:x>0.81538</cdr:x>
      <cdr:y>0.24095</cdr:y>
    </cdr:from>
    <cdr:to>
      <cdr:x>0.84427</cdr:x>
      <cdr:y>0.32474</cdr:y>
    </cdr:to>
    <cdr:sp macro="" textlink="">
      <cdr:nvSpPr>
        <cdr:cNvPr id="5" name="1 Conector recto de flecha"/>
        <cdr:cNvSpPr/>
      </cdr:nvSpPr>
      <cdr:spPr>
        <a:xfrm xmlns:a="http://schemas.openxmlformats.org/drawingml/2006/main" rot="5400000" flipH="1" flipV="1">
          <a:off x="6637584" y="1174290"/>
          <a:ext cx="383088" cy="237753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/>
          </a:solidFill>
          <a:prstDash val="solid"/>
          <a:headEnd type="triangl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0.82919</cdr:x>
      <cdr:y>0.18874</cdr:y>
    </cdr:from>
    <cdr:to>
      <cdr:x>0.94165</cdr:x>
      <cdr:y>0.3314</cdr:y>
    </cdr:to>
    <cdr:sp macro="" textlink="">
      <cdr:nvSpPr>
        <cdr:cNvPr id="6" name="2 CuadroTexto"/>
        <cdr:cNvSpPr txBox="1"/>
      </cdr:nvSpPr>
      <cdr:spPr>
        <a:xfrm xmlns:a="http://schemas.openxmlformats.org/drawingml/2006/main">
          <a:off x="4170186" y="373711"/>
          <a:ext cx="565583" cy="2824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800" b="1"/>
            <a:t>CACHE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1879F-AA8B-4A88-9677-83812A173E42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C5931-C9CD-46C8-A369-6F19729CEA3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Totally ordered networks (bus) or restricted topologies (rings) simplify design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BC5931-C9CD-46C8-A369-6F19729CEA3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3277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00C073-1A11-4B2B-AE86-46BA97A4F90E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sz="4800" smtClean="0"/>
              <a:t>4x4, 10% broadcast</a:t>
            </a:r>
          </a:p>
          <a:p>
            <a:pPr>
              <a:spcBef>
                <a:spcPct val="0"/>
              </a:spcBef>
            </a:pPr>
            <a:r>
              <a:rPr lang="es-ES" sz="4800" smtClean="0"/>
              <a:t>DECOMPOSE 1 MESSAGE in 16 PACKETs</a:t>
            </a:r>
          </a:p>
          <a:p>
            <a:pPr>
              <a:spcBef>
                <a:spcPct val="0"/>
              </a:spcBef>
            </a:pPr>
            <a:endParaRPr lang="es-ES" sz="4800" smtClean="0"/>
          </a:p>
        </p:txBody>
      </p:sp>
      <p:sp>
        <p:nvSpPr>
          <p:cNvPr id="5120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0391F9-6CAF-4D1B-A08D-B763280FD3BD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578-5099-4809-BDF8-BD1459A1EED3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9 Rectángulo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62AD-01E9-49C9-915A-F17D01D503FE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3E3E-EFBF-404D-B2B1-8EB358072783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521D-6A54-4672-8611-111DB262E3E9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81A9-9657-47A1-8B35-1CF89624E5F6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0F08F-B8D3-47B3-B813-BF6D225A1988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37B16-3DC7-47FE-8A05-8B70F2BE6133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C5B81-19D8-4284-B48B-38D49C8056C7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DA4D4-F244-4C35-B648-28A249598E44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8C1EA-B7D5-4179-AD6D-01DFFBD76F89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11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C6E4961-AE93-4D74-B371-D7A01E8F8058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940F63-E2BA-4781-B4C8-686AD36A86DC}" type="datetime4">
              <a:rPr lang="en-US" smtClean="0"/>
              <a:pPr/>
              <a:t>January 19, 2013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COHERENCE PROTOCOL CORRECTNESS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38DF745-7D3F-47F4-83A3-874385CFAA6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chart" Target="../charts/char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b="1" dirty="0"/>
              <a:t>LIGERO: A Light but Efficient Router Conceived for Cache Coherent Chip Multi Processors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Pablo Abad, </a:t>
            </a:r>
            <a:r>
              <a:rPr lang="en-US" b="1" dirty="0" err="1" smtClean="0"/>
              <a:t>Valentin</a:t>
            </a:r>
            <a:r>
              <a:rPr lang="en-US" b="1" dirty="0" smtClean="0"/>
              <a:t> Puente</a:t>
            </a:r>
            <a:r>
              <a:rPr lang="en-US" dirty="0" smtClean="0"/>
              <a:t>, Jose-Angel Gregorio</a:t>
            </a:r>
          </a:p>
          <a:p>
            <a:r>
              <a:rPr lang="en-US" dirty="0" smtClean="0"/>
              <a:t>University of Cantabria</a:t>
            </a:r>
          </a:p>
          <a:p>
            <a:r>
              <a:rPr lang="en-US" dirty="0" smtClean="0"/>
              <a:t>Spain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7225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Line 85"/>
          <p:cNvSpPr>
            <a:spLocks noChangeShapeType="1"/>
          </p:cNvSpPr>
          <p:nvPr/>
        </p:nvSpPr>
        <p:spPr bwMode="auto">
          <a:xfrm>
            <a:off x="8375474" y="3068171"/>
            <a:ext cx="56261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461459" y="1935966"/>
            <a:ext cx="3187700" cy="3289300"/>
          </a:xfrm>
          <a:prstGeom prst="rect">
            <a:avLst/>
          </a:prstGeom>
          <a:solidFill>
            <a:srgbClr val="C0C0C0">
              <a:alpha val="20000"/>
            </a:srgbClr>
          </a:solidFill>
          <a:ln w="31750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8" name="12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LIGERO</a:t>
            </a:r>
            <a:endParaRPr lang="en-US" dirty="0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773915" y="3198926"/>
            <a:ext cx="1295400" cy="1295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2700000">
            <a:off x="2303347" y="3577545"/>
            <a:ext cx="622300" cy="147637"/>
          </a:xfrm>
          <a:custGeom>
            <a:avLst/>
            <a:gdLst>
              <a:gd name="G0" fmla="+- 5081 0 0"/>
              <a:gd name="G1" fmla="+- 21600 0 5081"/>
              <a:gd name="G2" fmla="*/ 5081 1 2"/>
              <a:gd name="G3" fmla="+- 21600 0 G2"/>
              <a:gd name="G4" fmla="+/ 5081 21600 2"/>
              <a:gd name="G5" fmla="+/ G1 0 2"/>
              <a:gd name="G6" fmla="*/ 21600 21600 5081"/>
              <a:gd name="G7" fmla="*/ G6 1 2"/>
              <a:gd name="G8" fmla="+- 21600 0 G7"/>
              <a:gd name="G9" fmla="*/ 21600 1 2"/>
              <a:gd name="G10" fmla="+- 5081 0 G9"/>
              <a:gd name="G11" fmla="?: G10 G8 0"/>
              <a:gd name="G12" fmla="?: G10 G7 21600"/>
              <a:gd name="T0" fmla="*/ 19059 w 21600"/>
              <a:gd name="T1" fmla="*/ 10800 h 21600"/>
              <a:gd name="T2" fmla="*/ 10800 w 21600"/>
              <a:gd name="T3" fmla="*/ 21600 h 21600"/>
              <a:gd name="T4" fmla="*/ 2541 w 21600"/>
              <a:gd name="T5" fmla="*/ 10800 h 21600"/>
              <a:gd name="T6" fmla="*/ 10800 w 21600"/>
              <a:gd name="T7" fmla="*/ 0 h 21600"/>
              <a:gd name="T8" fmla="*/ 4341 w 21600"/>
              <a:gd name="T9" fmla="*/ 4341 h 21600"/>
              <a:gd name="T10" fmla="*/ 17259 w 21600"/>
              <a:gd name="T11" fmla="*/ 1725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081" y="21600"/>
                </a:lnTo>
                <a:lnTo>
                  <a:pt x="16519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 rot="13500000">
            <a:off x="1918378" y="3962513"/>
            <a:ext cx="622300" cy="149225"/>
          </a:xfrm>
          <a:custGeom>
            <a:avLst/>
            <a:gdLst>
              <a:gd name="G0" fmla="+- 5081 0 0"/>
              <a:gd name="G1" fmla="+- 21600 0 5081"/>
              <a:gd name="G2" fmla="*/ 5081 1 2"/>
              <a:gd name="G3" fmla="+- 21600 0 G2"/>
              <a:gd name="G4" fmla="+/ 5081 21600 2"/>
              <a:gd name="G5" fmla="+/ G1 0 2"/>
              <a:gd name="G6" fmla="*/ 21600 21600 5081"/>
              <a:gd name="G7" fmla="*/ G6 1 2"/>
              <a:gd name="G8" fmla="+- 21600 0 G7"/>
              <a:gd name="G9" fmla="*/ 21600 1 2"/>
              <a:gd name="G10" fmla="+- 5081 0 G9"/>
              <a:gd name="G11" fmla="?: G10 G8 0"/>
              <a:gd name="G12" fmla="?: G10 G7 21600"/>
              <a:gd name="T0" fmla="*/ 19059 w 21600"/>
              <a:gd name="T1" fmla="*/ 10800 h 21600"/>
              <a:gd name="T2" fmla="*/ 10800 w 21600"/>
              <a:gd name="T3" fmla="*/ 21600 h 21600"/>
              <a:gd name="T4" fmla="*/ 2541 w 21600"/>
              <a:gd name="T5" fmla="*/ 10800 h 21600"/>
              <a:gd name="T6" fmla="*/ 10800 w 21600"/>
              <a:gd name="T7" fmla="*/ 0 h 21600"/>
              <a:gd name="T8" fmla="*/ 4341 w 21600"/>
              <a:gd name="T9" fmla="*/ 4341 h 21600"/>
              <a:gd name="T10" fmla="*/ 17259 w 21600"/>
              <a:gd name="T11" fmla="*/ 1725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081" y="21600"/>
                </a:lnTo>
                <a:lnTo>
                  <a:pt x="16519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2840715" y="3697401"/>
            <a:ext cx="73025" cy="730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913740" y="3697401"/>
            <a:ext cx="0" cy="13589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2500990" y="3356089"/>
            <a:ext cx="73025" cy="730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H="1">
            <a:off x="1211940" y="3356089"/>
            <a:ext cx="1363663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2602590" y="3256076"/>
            <a:ext cx="266700" cy="2667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2754990" y="3408476"/>
            <a:ext cx="266700" cy="2667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3021690" y="3408476"/>
            <a:ext cx="6096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2869290" y="2636951"/>
            <a:ext cx="0" cy="6191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1973940" y="4160951"/>
            <a:ext cx="266700" cy="2667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1835828" y="4019664"/>
            <a:ext cx="266700" cy="2667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 flipV="1">
            <a:off x="2239053" y="4259376"/>
            <a:ext cx="106362" cy="1143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1892978" y="3906951"/>
            <a:ext cx="106362" cy="112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2239053" y="4375264"/>
            <a:ext cx="139065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 flipV="1">
            <a:off x="1892978" y="2636951"/>
            <a:ext cx="0" cy="1382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flipV="1">
            <a:off x="2304140" y="3784714"/>
            <a:ext cx="0" cy="23495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 flipV="1">
            <a:off x="2540678" y="3673589"/>
            <a:ext cx="0" cy="214312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 flipH="1">
            <a:off x="1211940" y="4286364"/>
            <a:ext cx="623888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1973940" y="4427651"/>
            <a:ext cx="0" cy="62865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3631290" y="3041764"/>
            <a:ext cx="984250" cy="1652587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145140" y="3013189"/>
            <a:ext cx="1066800" cy="1652587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 rot="16200000">
            <a:off x="1941170" y="1299253"/>
            <a:ext cx="1022806" cy="1652587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 rot="16200000">
            <a:off x="1909873" y="4740955"/>
            <a:ext cx="1020309" cy="1651000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>
            <a:off x="3278865" y="2421051"/>
            <a:ext cx="5715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3" name="Line 39"/>
          <p:cNvSpPr>
            <a:spLocks noChangeShapeType="1"/>
          </p:cNvSpPr>
          <p:nvPr/>
        </p:nvSpPr>
        <p:spPr bwMode="auto">
          <a:xfrm>
            <a:off x="3851953" y="2421051"/>
            <a:ext cx="0" cy="620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1050015" y="2421051"/>
            <a:ext cx="5715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1050015" y="2421051"/>
            <a:ext cx="0" cy="592138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6" name="Line 42"/>
          <p:cNvSpPr>
            <a:spLocks noChangeShapeType="1"/>
          </p:cNvSpPr>
          <p:nvPr/>
        </p:nvSpPr>
        <p:spPr bwMode="auto">
          <a:xfrm>
            <a:off x="3851953" y="4688001"/>
            <a:ext cx="0" cy="620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7" name="Line 43"/>
          <p:cNvSpPr>
            <a:spLocks noChangeShapeType="1"/>
          </p:cNvSpPr>
          <p:nvPr/>
        </p:nvSpPr>
        <p:spPr bwMode="auto">
          <a:xfrm flipH="1">
            <a:off x="3245528" y="5308714"/>
            <a:ext cx="604837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 flipH="1">
            <a:off x="984928" y="5308714"/>
            <a:ext cx="604837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9" name="Line 45"/>
          <p:cNvSpPr>
            <a:spLocks noChangeShapeType="1"/>
          </p:cNvSpPr>
          <p:nvPr/>
        </p:nvSpPr>
        <p:spPr bwMode="auto">
          <a:xfrm>
            <a:off x="984928" y="4662601"/>
            <a:ext cx="0" cy="6445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0" name="Line 46"/>
          <p:cNvSpPr>
            <a:spLocks noChangeShapeType="1"/>
          </p:cNvSpPr>
          <p:nvPr/>
        </p:nvSpPr>
        <p:spPr bwMode="auto">
          <a:xfrm>
            <a:off x="3278865" y="1989251"/>
            <a:ext cx="5715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1050015" y="1989251"/>
            <a:ext cx="5715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2" name="Line 48"/>
          <p:cNvSpPr>
            <a:spLocks noChangeShapeType="1"/>
          </p:cNvSpPr>
          <p:nvPr/>
        </p:nvSpPr>
        <p:spPr bwMode="auto">
          <a:xfrm>
            <a:off x="4250415" y="2421051"/>
            <a:ext cx="0" cy="620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3" name="Line 49"/>
          <p:cNvSpPr>
            <a:spLocks noChangeShapeType="1"/>
          </p:cNvSpPr>
          <p:nvPr/>
        </p:nvSpPr>
        <p:spPr bwMode="auto">
          <a:xfrm>
            <a:off x="4250415" y="4697526"/>
            <a:ext cx="0" cy="620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4" name="Line 50"/>
          <p:cNvSpPr>
            <a:spLocks noChangeShapeType="1"/>
          </p:cNvSpPr>
          <p:nvPr/>
        </p:nvSpPr>
        <p:spPr bwMode="auto">
          <a:xfrm flipV="1">
            <a:off x="575353" y="4662601"/>
            <a:ext cx="0" cy="6445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5" name="Line 51"/>
          <p:cNvSpPr>
            <a:spLocks noChangeShapeType="1"/>
          </p:cNvSpPr>
          <p:nvPr/>
        </p:nvSpPr>
        <p:spPr bwMode="auto">
          <a:xfrm flipV="1">
            <a:off x="575353" y="2376601"/>
            <a:ext cx="0" cy="6445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6" name="Line 52"/>
          <p:cNvSpPr>
            <a:spLocks noChangeShapeType="1"/>
          </p:cNvSpPr>
          <p:nvPr/>
        </p:nvSpPr>
        <p:spPr bwMode="auto">
          <a:xfrm flipH="1">
            <a:off x="3245528" y="5732576"/>
            <a:ext cx="604837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 flipH="1">
            <a:off x="988103" y="5732576"/>
            <a:ext cx="604837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8" name="Text Box 54"/>
          <p:cNvSpPr txBox="1">
            <a:spLocks noChangeArrowheads="1"/>
          </p:cNvSpPr>
          <p:nvPr/>
        </p:nvSpPr>
        <p:spPr bwMode="auto">
          <a:xfrm>
            <a:off x="1726290" y="1919401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 B. Block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9" name="Text Box 55"/>
          <p:cNvSpPr txBox="1">
            <a:spLocks noChangeArrowheads="1"/>
          </p:cNvSpPr>
          <p:nvPr/>
        </p:nvSpPr>
        <p:spPr bwMode="auto">
          <a:xfrm>
            <a:off x="1693588" y="5318239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X- B. Block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0" name="Text Box 56"/>
          <p:cNvSpPr txBox="1">
            <a:spLocks noChangeArrowheads="1"/>
          </p:cNvSpPr>
          <p:nvPr/>
        </p:nvSpPr>
        <p:spPr bwMode="auto">
          <a:xfrm>
            <a:off x="497565" y="3070339"/>
            <a:ext cx="552450" cy="153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Y+ B. Block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/>
        </p:nvSpPr>
        <p:spPr bwMode="auto">
          <a:xfrm>
            <a:off x="3791628" y="3070339"/>
            <a:ext cx="552450" cy="153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Y- B. Block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auto">
          <a:xfrm>
            <a:off x="1088115" y="169715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3" name="Text Box 59"/>
          <p:cNvSpPr txBox="1">
            <a:spLocks noChangeArrowheads="1"/>
          </p:cNvSpPr>
          <p:nvPr/>
        </p:nvSpPr>
        <p:spPr bwMode="auto">
          <a:xfrm>
            <a:off x="3336015" y="169715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4" name="Text Box 60"/>
          <p:cNvSpPr txBox="1">
            <a:spLocks noChangeArrowheads="1"/>
          </p:cNvSpPr>
          <p:nvPr/>
        </p:nvSpPr>
        <p:spPr bwMode="auto">
          <a:xfrm>
            <a:off x="1030965" y="568495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X-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5" name="Text Box 61"/>
          <p:cNvSpPr txBox="1">
            <a:spLocks noChangeArrowheads="1"/>
          </p:cNvSpPr>
          <p:nvPr/>
        </p:nvSpPr>
        <p:spPr bwMode="auto">
          <a:xfrm>
            <a:off x="3278865" y="568495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X-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6" name="Text Box 62"/>
          <p:cNvSpPr txBox="1">
            <a:spLocks noChangeArrowheads="1"/>
          </p:cNvSpPr>
          <p:nvPr/>
        </p:nvSpPr>
        <p:spPr bwMode="auto">
          <a:xfrm>
            <a:off x="4193265" y="2513126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Y-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7" name="Text Box 63"/>
          <p:cNvSpPr txBox="1">
            <a:spLocks noChangeArrowheads="1"/>
          </p:cNvSpPr>
          <p:nvPr/>
        </p:nvSpPr>
        <p:spPr bwMode="auto">
          <a:xfrm>
            <a:off x="4193265" y="4773726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Y-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8" name="Text Box 64"/>
          <p:cNvSpPr txBox="1">
            <a:spLocks noChangeArrowheads="1"/>
          </p:cNvSpPr>
          <p:nvPr/>
        </p:nvSpPr>
        <p:spPr bwMode="auto">
          <a:xfrm>
            <a:off x="145140" y="2506776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9" name="Text Box 65"/>
          <p:cNvSpPr txBox="1">
            <a:spLocks noChangeArrowheads="1"/>
          </p:cNvSpPr>
          <p:nvPr/>
        </p:nvSpPr>
        <p:spPr bwMode="auto">
          <a:xfrm>
            <a:off x="145140" y="4846751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0" name="Text Box 66"/>
          <p:cNvSpPr txBox="1">
            <a:spLocks noChangeArrowheads="1"/>
          </p:cNvSpPr>
          <p:nvPr/>
        </p:nvSpPr>
        <p:spPr bwMode="auto">
          <a:xfrm>
            <a:off x="1726290" y="4427651"/>
            <a:ext cx="140017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</a:rPr>
              <a:t>LOCAL NODE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rot="5400000">
            <a:off x="5093159" y="2817028"/>
            <a:ext cx="2070100" cy="56515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6833059" y="3347253"/>
            <a:ext cx="165100" cy="17367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6999747" y="3347253"/>
            <a:ext cx="165100" cy="17367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7163259" y="3347253"/>
            <a:ext cx="165100" cy="17367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5845634" y="2851953"/>
            <a:ext cx="177800" cy="471488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5" name="AutoShape 71"/>
          <p:cNvSpPr>
            <a:spLocks noChangeArrowheads="1"/>
          </p:cNvSpPr>
          <p:nvPr/>
        </p:nvSpPr>
        <p:spPr bwMode="auto">
          <a:xfrm rot="16200000">
            <a:off x="7056103" y="2824172"/>
            <a:ext cx="2070100" cy="56356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7987172" y="3331378"/>
            <a:ext cx="177800" cy="4921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7809372" y="3334553"/>
            <a:ext cx="177800" cy="4953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8" name="Line 74"/>
          <p:cNvSpPr>
            <a:spLocks noChangeShapeType="1"/>
          </p:cNvSpPr>
          <p:nvPr/>
        </p:nvSpPr>
        <p:spPr bwMode="auto">
          <a:xfrm>
            <a:off x="5283659" y="3067853"/>
            <a:ext cx="561975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9" name="Line 75"/>
          <p:cNvSpPr>
            <a:spLocks noChangeShapeType="1"/>
          </p:cNvSpPr>
          <p:nvPr/>
        </p:nvSpPr>
        <p:spPr bwMode="auto">
          <a:xfrm>
            <a:off x="6410784" y="3080553"/>
            <a:ext cx="139858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0" name="Line 76"/>
          <p:cNvSpPr>
            <a:spLocks noChangeShapeType="1"/>
          </p:cNvSpPr>
          <p:nvPr/>
        </p:nvSpPr>
        <p:spPr bwMode="auto">
          <a:xfrm>
            <a:off x="6410784" y="3680628"/>
            <a:ext cx="422275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1" name="Line 77"/>
          <p:cNvSpPr>
            <a:spLocks noChangeShapeType="1"/>
          </p:cNvSpPr>
          <p:nvPr/>
        </p:nvSpPr>
        <p:spPr bwMode="auto">
          <a:xfrm>
            <a:off x="7328359" y="3666341"/>
            <a:ext cx="481013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2" name="Line 78"/>
          <p:cNvSpPr>
            <a:spLocks noChangeShapeType="1"/>
          </p:cNvSpPr>
          <p:nvPr/>
        </p:nvSpPr>
        <p:spPr bwMode="auto">
          <a:xfrm>
            <a:off x="6410784" y="2375703"/>
            <a:ext cx="295275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3" name="Line 79"/>
          <p:cNvSpPr>
            <a:spLocks noChangeShapeType="1"/>
          </p:cNvSpPr>
          <p:nvPr/>
        </p:nvSpPr>
        <p:spPr bwMode="auto">
          <a:xfrm flipV="1">
            <a:off x="6706059" y="1734353"/>
            <a:ext cx="0" cy="64135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4" name="Line 80"/>
          <p:cNvSpPr>
            <a:spLocks noChangeShapeType="1"/>
          </p:cNvSpPr>
          <p:nvPr/>
        </p:nvSpPr>
        <p:spPr bwMode="auto">
          <a:xfrm>
            <a:off x="7455359" y="1734353"/>
            <a:ext cx="0" cy="64135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5" name="Line 81"/>
          <p:cNvSpPr>
            <a:spLocks noChangeShapeType="1"/>
          </p:cNvSpPr>
          <p:nvPr/>
        </p:nvSpPr>
        <p:spPr bwMode="auto">
          <a:xfrm>
            <a:off x="7455359" y="2375703"/>
            <a:ext cx="354013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6" name="Line 82"/>
          <p:cNvSpPr>
            <a:spLocks noChangeShapeType="1"/>
          </p:cNvSpPr>
          <p:nvPr/>
        </p:nvSpPr>
        <p:spPr bwMode="auto">
          <a:xfrm>
            <a:off x="5283659" y="4658528"/>
            <a:ext cx="154940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7" name="Line 83"/>
          <p:cNvSpPr>
            <a:spLocks noChangeShapeType="1"/>
          </p:cNvSpPr>
          <p:nvPr/>
        </p:nvSpPr>
        <p:spPr bwMode="auto">
          <a:xfrm>
            <a:off x="7328359" y="4658528"/>
            <a:ext cx="160813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11" name="Text Box 87"/>
          <p:cNvSpPr txBox="1">
            <a:spLocks noChangeArrowheads="1"/>
          </p:cNvSpPr>
          <p:nvPr/>
        </p:nvSpPr>
        <p:spPr bwMode="auto">
          <a:xfrm>
            <a:off x="5042359" y="2699553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2" name="Text Box 88"/>
          <p:cNvSpPr txBox="1">
            <a:spLocks noChangeArrowheads="1"/>
          </p:cNvSpPr>
          <p:nvPr/>
        </p:nvSpPr>
        <p:spPr bwMode="auto">
          <a:xfrm>
            <a:off x="8649159" y="235858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3" name="Text Box 89"/>
          <p:cNvSpPr txBox="1">
            <a:spLocks noChangeArrowheads="1"/>
          </p:cNvSpPr>
          <p:nvPr/>
        </p:nvSpPr>
        <p:spPr bwMode="auto">
          <a:xfrm>
            <a:off x="4788359" y="4293403"/>
            <a:ext cx="774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4" name="Text Box 90"/>
          <p:cNvSpPr txBox="1">
            <a:spLocks noChangeArrowheads="1"/>
          </p:cNvSpPr>
          <p:nvPr/>
        </p:nvSpPr>
        <p:spPr bwMode="auto">
          <a:xfrm>
            <a:off x="8328717" y="4307691"/>
            <a:ext cx="774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5" name="Text Box 91"/>
          <p:cNvSpPr txBox="1">
            <a:spLocks noChangeArrowheads="1"/>
          </p:cNvSpPr>
          <p:nvPr/>
        </p:nvSpPr>
        <p:spPr bwMode="auto">
          <a:xfrm>
            <a:off x="6020259" y="2102653"/>
            <a:ext cx="57150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RECEPTION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6" name="Text Box 92"/>
          <p:cNvSpPr txBox="1">
            <a:spLocks noChangeArrowheads="1"/>
          </p:cNvSpPr>
          <p:nvPr/>
        </p:nvSpPr>
        <p:spPr bwMode="auto">
          <a:xfrm>
            <a:off x="7771272" y="1997427"/>
            <a:ext cx="57150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EJECTION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7" name="Text Box 93"/>
          <p:cNvSpPr txBox="1">
            <a:spLocks noChangeArrowheads="1"/>
          </p:cNvSpPr>
          <p:nvPr/>
        </p:nvSpPr>
        <p:spPr bwMode="auto">
          <a:xfrm>
            <a:off x="5928184" y="1429553"/>
            <a:ext cx="904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CONS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8" name="Text Box 94"/>
          <p:cNvSpPr txBox="1">
            <a:spLocks noChangeArrowheads="1"/>
          </p:cNvSpPr>
          <p:nvPr/>
        </p:nvSpPr>
        <p:spPr bwMode="auto">
          <a:xfrm>
            <a:off x="7260097" y="1429553"/>
            <a:ext cx="904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INJ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1" name="Text Box 97"/>
          <p:cNvSpPr txBox="1">
            <a:spLocks noChangeArrowheads="1"/>
          </p:cNvSpPr>
          <p:nvPr/>
        </p:nvSpPr>
        <p:spPr bwMode="auto">
          <a:xfrm>
            <a:off x="3180440" y="2135301"/>
            <a:ext cx="84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2" name="Text Box 98"/>
          <p:cNvSpPr txBox="1">
            <a:spLocks noChangeArrowheads="1"/>
          </p:cNvSpPr>
          <p:nvPr/>
        </p:nvSpPr>
        <p:spPr bwMode="auto">
          <a:xfrm>
            <a:off x="2077127" y="3055826"/>
            <a:ext cx="463550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CONS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3" name="Text Box 99"/>
          <p:cNvSpPr txBox="1">
            <a:spLocks noChangeArrowheads="1"/>
          </p:cNvSpPr>
          <p:nvPr/>
        </p:nvSpPr>
        <p:spPr bwMode="auto">
          <a:xfrm>
            <a:off x="2332716" y="3540239"/>
            <a:ext cx="477837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INJ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" name="AutoShape 2"/>
          <p:cNvSpPr>
            <a:spLocks noChangeArrowheads="1"/>
          </p:cNvSpPr>
          <p:nvPr/>
        </p:nvSpPr>
        <p:spPr bwMode="auto">
          <a:xfrm rot="5400000">
            <a:off x="1842294" y="1914437"/>
            <a:ext cx="538199" cy="16193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8" name="Rectangle 67"/>
          <p:cNvSpPr>
            <a:spLocks noChangeArrowheads="1"/>
          </p:cNvSpPr>
          <p:nvPr/>
        </p:nvSpPr>
        <p:spPr bwMode="auto">
          <a:xfrm>
            <a:off x="2313352" y="2059788"/>
            <a:ext cx="47306" cy="45152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" name="Rectangle 68"/>
          <p:cNvSpPr>
            <a:spLocks noChangeArrowheads="1"/>
          </p:cNvSpPr>
          <p:nvPr/>
        </p:nvSpPr>
        <p:spPr bwMode="auto">
          <a:xfrm>
            <a:off x="2361113" y="2059788"/>
            <a:ext cx="47306" cy="45152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" name="Rectangle 69"/>
          <p:cNvSpPr>
            <a:spLocks noChangeArrowheads="1"/>
          </p:cNvSpPr>
          <p:nvPr/>
        </p:nvSpPr>
        <p:spPr bwMode="auto">
          <a:xfrm>
            <a:off x="2407963" y="2059788"/>
            <a:ext cx="47306" cy="45152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1" name="Rectangle 70"/>
          <p:cNvSpPr>
            <a:spLocks noChangeArrowheads="1"/>
          </p:cNvSpPr>
          <p:nvPr/>
        </p:nvSpPr>
        <p:spPr bwMode="auto">
          <a:xfrm>
            <a:off x="2030429" y="1931016"/>
            <a:ext cx="50944" cy="122581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" name="AutoShape 71"/>
          <p:cNvSpPr>
            <a:spLocks noChangeArrowheads="1"/>
          </p:cNvSpPr>
          <p:nvPr/>
        </p:nvSpPr>
        <p:spPr bwMode="auto">
          <a:xfrm rot="16200000">
            <a:off x="2404730" y="1916315"/>
            <a:ext cx="538199" cy="16147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3" name="Rectangle 72"/>
          <p:cNvSpPr>
            <a:spLocks noChangeArrowheads="1"/>
          </p:cNvSpPr>
          <p:nvPr/>
        </p:nvSpPr>
        <p:spPr bwMode="auto">
          <a:xfrm>
            <a:off x="2644036" y="2055661"/>
            <a:ext cx="50944" cy="12794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4" name="Rectangle 73"/>
          <p:cNvSpPr>
            <a:spLocks noChangeArrowheads="1"/>
          </p:cNvSpPr>
          <p:nvPr/>
        </p:nvSpPr>
        <p:spPr bwMode="auto">
          <a:xfrm>
            <a:off x="2593092" y="2056486"/>
            <a:ext cx="50944" cy="12877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5" name="Line 74"/>
          <p:cNvSpPr>
            <a:spLocks noChangeShapeType="1"/>
          </p:cNvSpPr>
          <p:nvPr/>
        </p:nvSpPr>
        <p:spPr bwMode="auto">
          <a:xfrm>
            <a:off x="1619252" y="1987148"/>
            <a:ext cx="4111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6" name="Line 75"/>
          <p:cNvSpPr>
            <a:spLocks noChangeShapeType="1"/>
          </p:cNvSpPr>
          <p:nvPr/>
        </p:nvSpPr>
        <p:spPr bwMode="auto">
          <a:xfrm>
            <a:off x="2192359" y="1990450"/>
            <a:ext cx="40073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7" name="Line 76"/>
          <p:cNvSpPr>
            <a:spLocks noChangeShapeType="1"/>
          </p:cNvSpPr>
          <p:nvPr/>
        </p:nvSpPr>
        <p:spPr bwMode="auto">
          <a:xfrm>
            <a:off x="2192359" y="2146461"/>
            <a:ext cx="12099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8" name="Line 77"/>
          <p:cNvSpPr>
            <a:spLocks noChangeShapeType="1"/>
          </p:cNvSpPr>
          <p:nvPr/>
        </p:nvSpPr>
        <p:spPr bwMode="auto">
          <a:xfrm>
            <a:off x="2455269" y="2142747"/>
            <a:ext cx="13782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9" name="Line 78"/>
          <p:cNvSpPr>
            <a:spLocks noChangeShapeType="1"/>
          </p:cNvSpPr>
          <p:nvPr/>
        </p:nvSpPr>
        <p:spPr bwMode="auto">
          <a:xfrm>
            <a:off x="2192359" y="1807198"/>
            <a:ext cx="8460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0" name="Line 79"/>
          <p:cNvSpPr>
            <a:spLocks noChangeShapeType="1"/>
          </p:cNvSpPr>
          <p:nvPr/>
        </p:nvSpPr>
        <p:spPr bwMode="auto">
          <a:xfrm flipV="1">
            <a:off x="2276963" y="1680823"/>
            <a:ext cx="0" cy="12637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1" name="Line 80"/>
          <p:cNvSpPr>
            <a:spLocks noChangeShapeType="1"/>
          </p:cNvSpPr>
          <p:nvPr/>
        </p:nvSpPr>
        <p:spPr bwMode="auto">
          <a:xfrm>
            <a:off x="2491658" y="1685586"/>
            <a:ext cx="0" cy="121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2" name="Line 81"/>
          <p:cNvSpPr>
            <a:spLocks noChangeShapeType="1"/>
          </p:cNvSpPr>
          <p:nvPr/>
        </p:nvSpPr>
        <p:spPr bwMode="auto">
          <a:xfrm>
            <a:off x="2491658" y="1807198"/>
            <a:ext cx="10143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3" name="Line 82"/>
          <p:cNvSpPr>
            <a:spLocks noChangeShapeType="1"/>
          </p:cNvSpPr>
          <p:nvPr/>
        </p:nvSpPr>
        <p:spPr bwMode="auto">
          <a:xfrm>
            <a:off x="1628777" y="2400703"/>
            <a:ext cx="684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4" name="Line 83"/>
          <p:cNvSpPr>
            <a:spLocks noChangeShapeType="1"/>
          </p:cNvSpPr>
          <p:nvPr/>
        </p:nvSpPr>
        <p:spPr bwMode="auto">
          <a:xfrm>
            <a:off x="2455269" y="2400703"/>
            <a:ext cx="8260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5" name="Line 75"/>
          <p:cNvSpPr>
            <a:spLocks noChangeShapeType="1"/>
          </p:cNvSpPr>
          <p:nvPr/>
        </p:nvSpPr>
        <p:spPr bwMode="auto">
          <a:xfrm>
            <a:off x="2759097" y="1976162"/>
            <a:ext cx="51274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cxnSp>
        <p:nvCxnSpPr>
          <p:cNvPr id="126" name="125 Conector angular"/>
          <p:cNvCxnSpPr>
            <a:stCxn id="121" idx="0"/>
          </p:cNvCxnSpPr>
          <p:nvPr/>
        </p:nvCxnSpPr>
        <p:spPr bwMode="auto">
          <a:xfrm rot="16200000" flipH="1">
            <a:off x="2210803" y="1966440"/>
            <a:ext cx="937079" cy="375369"/>
          </a:xfrm>
          <a:prstGeom prst="bentConnector3">
            <a:avLst>
              <a:gd name="adj1" fmla="val -317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126 Conector angular"/>
          <p:cNvCxnSpPr>
            <a:endCxn id="120" idx="1"/>
          </p:cNvCxnSpPr>
          <p:nvPr/>
        </p:nvCxnSpPr>
        <p:spPr bwMode="auto">
          <a:xfrm rot="5400000" flipH="1" flipV="1">
            <a:off x="1612918" y="1958620"/>
            <a:ext cx="941842" cy="386248"/>
          </a:xfrm>
          <a:prstGeom prst="bentConnector3">
            <a:avLst>
              <a:gd name="adj1" fmla="val 10248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132 Conector recto"/>
          <p:cNvCxnSpPr/>
          <p:nvPr/>
        </p:nvCxnSpPr>
        <p:spPr bwMode="auto">
          <a:xfrm>
            <a:off x="630238" y="2045824"/>
            <a:ext cx="3448050" cy="9525"/>
          </a:xfrm>
          <a:prstGeom prst="line">
            <a:avLst/>
          </a:prstGeom>
          <a:noFill/>
          <a:ln w="127000" cap="flat" cmpd="sng" algn="ctr">
            <a:solidFill>
              <a:srgbClr val="00B0F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133 Forma libre"/>
          <p:cNvSpPr/>
          <p:nvPr/>
        </p:nvSpPr>
        <p:spPr bwMode="auto">
          <a:xfrm>
            <a:off x="935038" y="2031310"/>
            <a:ext cx="3257550" cy="3514725"/>
          </a:xfrm>
          <a:custGeom>
            <a:avLst/>
            <a:gdLst>
              <a:gd name="connsiteX0" fmla="*/ 0 w 3257550"/>
              <a:gd name="connsiteY0" fmla="*/ 9525 h 3514725"/>
              <a:gd name="connsiteX1" fmla="*/ 1085850 w 3257550"/>
              <a:gd name="connsiteY1" fmla="*/ 0 h 3514725"/>
              <a:gd name="connsiteX2" fmla="*/ 1200150 w 3257550"/>
              <a:gd name="connsiteY2" fmla="*/ 171450 h 3514725"/>
              <a:gd name="connsiteX3" fmla="*/ 1438275 w 3257550"/>
              <a:gd name="connsiteY3" fmla="*/ 161925 h 3514725"/>
              <a:gd name="connsiteX4" fmla="*/ 1438275 w 3257550"/>
              <a:gd name="connsiteY4" fmla="*/ 419100 h 3514725"/>
              <a:gd name="connsiteX5" fmla="*/ 2857500 w 3257550"/>
              <a:gd name="connsiteY5" fmla="*/ 419100 h 3514725"/>
              <a:gd name="connsiteX6" fmla="*/ 2867025 w 3257550"/>
              <a:gd name="connsiteY6" fmla="*/ 1047750 h 3514725"/>
              <a:gd name="connsiteX7" fmla="*/ 3257550 w 3257550"/>
              <a:gd name="connsiteY7" fmla="*/ 2695575 h 3514725"/>
              <a:gd name="connsiteX8" fmla="*/ 3257550 w 3257550"/>
              <a:gd name="connsiteY8" fmla="*/ 3514725 h 351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57550" h="3514725">
                <a:moveTo>
                  <a:pt x="0" y="9525"/>
                </a:moveTo>
                <a:lnTo>
                  <a:pt x="1085850" y="0"/>
                </a:lnTo>
                <a:lnTo>
                  <a:pt x="1200150" y="171450"/>
                </a:lnTo>
                <a:lnTo>
                  <a:pt x="1438275" y="161925"/>
                </a:lnTo>
                <a:lnTo>
                  <a:pt x="1438275" y="419100"/>
                </a:lnTo>
                <a:lnTo>
                  <a:pt x="2857500" y="419100"/>
                </a:lnTo>
                <a:lnTo>
                  <a:pt x="2867025" y="1047750"/>
                </a:lnTo>
                <a:lnTo>
                  <a:pt x="3257550" y="2695575"/>
                </a:lnTo>
                <a:lnTo>
                  <a:pt x="3257550" y="3514725"/>
                </a:lnTo>
              </a:path>
            </a:pathLst>
          </a:custGeom>
          <a:noFill/>
          <a:ln w="127000" cap="flat" cmpd="sng" algn="ctr">
            <a:solidFill>
              <a:srgbClr val="FFFF00">
                <a:alpha val="4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9" grpId="0" animBg="1"/>
      <p:bldP spid="1110" grpId="0" animBg="1"/>
      <p:bldP spid="1078" grpId="0"/>
      <p:bldP spid="1026" grpId="0" animBg="1"/>
      <p:bldP spid="1091" grpId="0" animBg="1"/>
      <p:bldP spid="1092" grpId="0" animBg="1"/>
      <p:bldP spid="1093" grpId="0" animBg="1"/>
      <p:bldP spid="1094" grpId="0" animBg="1"/>
      <p:bldP spid="1095" grpId="0" animBg="1"/>
      <p:bldP spid="1096" grpId="0" animBg="1"/>
      <p:bldP spid="1097" grpId="0" animBg="1"/>
      <p:bldP spid="1098" grpId="0" animBg="1"/>
      <p:bldP spid="1099" grpId="0" animBg="1"/>
      <p:bldP spid="1100" grpId="0" animBg="1"/>
      <p:bldP spid="1101" grpId="0" animBg="1"/>
      <p:bldP spid="1102" grpId="0" animBg="1"/>
      <p:bldP spid="1103" grpId="0" animBg="1"/>
      <p:bldP spid="1104" grpId="0" animBg="1"/>
      <p:bldP spid="1105" grpId="0" animBg="1"/>
      <p:bldP spid="1106" grpId="0" animBg="1"/>
      <p:bldP spid="1107" grpId="0" animBg="1"/>
      <p:bldP spid="1111" grpId="0"/>
      <p:bldP spid="1112" grpId="0"/>
      <p:bldP spid="1113" grpId="0"/>
      <p:bldP spid="1114" grpId="0"/>
      <p:bldP spid="1115" grpId="0"/>
      <p:bldP spid="1116" grpId="0"/>
      <p:bldP spid="1117" grpId="0"/>
      <p:bldP spid="1118" grpId="0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Line 85"/>
          <p:cNvSpPr>
            <a:spLocks noChangeShapeType="1"/>
          </p:cNvSpPr>
          <p:nvPr/>
        </p:nvSpPr>
        <p:spPr bwMode="auto">
          <a:xfrm>
            <a:off x="8375474" y="3068171"/>
            <a:ext cx="56261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461459" y="1935966"/>
            <a:ext cx="3187700" cy="3289300"/>
          </a:xfrm>
          <a:prstGeom prst="rect">
            <a:avLst/>
          </a:prstGeom>
          <a:solidFill>
            <a:srgbClr val="C0C0C0">
              <a:alpha val="20000"/>
            </a:srgbClr>
          </a:solidFill>
          <a:ln w="31750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8" name="12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LIGERO</a:t>
            </a:r>
            <a:endParaRPr lang="en-US" dirty="0"/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773915" y="3198926"/>
            <a:ext cx="1295400" cy="12954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 rot="2700000">
            <a:off x="2303347" y="3577545"/>
            <a:ext cx="622300" cy="147637"/>
          </a:xfrm>
          <a:custGeom>
            <a:avLst/>
            <a:gdLst>
              <a:gd name="G0" fmla="+- 5081 0 0"/>
              <a:gd name="G1" fmla="+- 21600 0 5081"/>
              <a:gd name="G2" fmla="*/ 5081 1 2"/>
              <a:gd name="G3" fmla="+- 21600 0 G2"/>
              <a:gd name="G4" fmla="+/ 5081 21600 2"/>
              <a:gd name="G5" fmla="+/ G1 0 2"/>
              <a:gd name="G6" fmla="*/ 21600 21600 5081"/>
              <a:gd name="G7" fmla="*/ G6 1 2"/>
              <a:gd name="G8" fmla="+- 21600 0 G7"/>
              <a:gd name="G9" fmla="*/ 21600 1 2"/>
              <a:gd name="G10" fmla="+- 5081 0 G9"/>
              <a:gd name="G11" fmla="?: G10 G8 0"/>
              <a:gd name="G12" fmla="?: G10 G7 21600"/>
              <a:gd name="T0" fmla="*/ 19059 w 21600"/>
              <a:gd name="T1" fmla="*/ 10800 h 21600"/>
              <a:gd name="T2" fmla="*/ 10800 w 21600"/>
              <a:gd name="T3" fmla="*/ 21600 h 21600"/>
              <a:gd name="T4" fmla="*/ 2541 w 21600"/>
              <a:gd name="T5" fmla="*/ 10800 h 21600"/>
              <a:gd name="T6" fmla="*/ 10800 w 21600"/>
              <a:gd name="T7" fmla="*/ 0 h 21600"/>
              <a:gd name="T8" fmla="*/ 4341 w 21600"/>
              <a:gd name="T9" fmla="*/ 4341 h 21600"/>
              <a:gd name="T10" fmla="*/ 17259 w 21600"/>
              <a:gd name="T11" fmla="*/ 1725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081" y="21600"/>
                </a:lnTo>
                <a:lnTo>
                  <a:pt x="16519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69696"/>
          </a:solidFill>
          <a:ln w="19050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 rot="13500000">
            <a:off x="1918378" y="3962513"/>
            <a:ext cx="622300" cy="149225"/>
          </a:xfrm>
          <a:custGeom>
            <a:avLst/>
            <a:gdLst>
              <a:gd name="G0" fmla="+- 5081 0 0"/>
              <a:gd name="G1" fmla="+- 21600 0 5081"/>
              <a:gd name="G2" fmla="*/ 5081 1 2"/>
              <a:gd name="G3" fmla="+- 21600 0 G2"/>
              <a:gd name="G4" fmla="+/ 5081 21600 2"/>
              <a:gd name="G5" fmla="+/ G1 0 2"/>
              <a:gd name="G6" fmla="*/ 21600 21600 5081"/>
              <a:gd name="G7" fmla="*/ G6 1 2"/>
              <a:gd name="G8" fmla="+- 21600 0 G7"/>
              <a:gd name="G9" fmla="*/ 21600 1 2"/>
              <a:gd name="G10" fmla="+- 5081 0 G9"/>
              <a:gd name="G11" fmla="?: G10 G8 0"/>
              <a:gd name="G12" fmla="?: G10 G7 21600"/>
              <a:gd name="T0" fmla="*/ 19059 w 21600"/>
              <a:gd name="T1" fmla="*/ 10800 h 21600"/>
              <a:gd name="T2" fmla="*/ 10800 w 21600"/>
              <a:gd name="T3" fmla="*/ 21600 h 21600"/>
              <a:gd name="T4" fmla="*/ 2541 w 21600"/>
              <a:gd name="T5" fmla="*/ 10800 h 21600"/>
              <a:gd name="T6" fmla="*/ 10800 w 21600"/>
              <a:gd name="T7" fmla="*/ 0 h 21600"/>
              <a:gd name="T8" fmla="*/ 4341 w 21600"/>
              <a:gd name="T9" fmla="*/ 4341 h 21600"/>
              <a:gd name="T10" fmla="*/ 17259 w 21600"/>
              <a:gd name="T11" fmla="*/ 1725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081" y="21600"/>
                </a:lnTo>
                <a:lnTo>
                  <a:pt x="16519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969696"/>
          </a:solidFill>
          <a:ln w="19050">
            <a:solidFill>
              <a:srgbClr val="33333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2840715" y="3697401"/>
            <a:ext cx="73025" cy="730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913740" y="3697401"/>
            <a:ext cx="0" cy="13589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2500990" y="3356089"/>
            <a:ext cx="73025" cy="730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H="1">
            <a:off x="1211940" y="3356089"/>
            <a:ext cx="1363663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2602590" y="3256076"/>
            <a:ext cx="266700" cy="2667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V="1">
            <a:off x="2754990" y="3408476"/>
            <a:ext cx="266700" cy="2667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3021690" y="3408476"/>
            <a:ext cx="6096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V="1">
            <a:off x="2869290" y="2636951"/>
            <a:ext cx="0" cy="6191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 flipV="1">
            <a:off x="1973940" y="4160951"/>
            <a:ext cx="266700" cy="2667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1835828" y="4019664"/>
            <a:ext cx="266700" cy="2667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 flipV="1">
            <a:off x="2239053" y="4259376"/>
            <a:ext cx="106362" cy="11430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 flipV="1">
            <a:off x="1892978" y="3906951"/>
            <a:ext cx="106362" cy="112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auto">
          <a:xfrm>
            <a:off x="2239053" y="4375264"/>
            <a:ext cx="139065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 flipV="1">
            <a:off x="1892978" y="2636951"/>
            <a:ext cx="0" cy="1382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flipV="1">
            <a:off x="2304140" y="3784714"/>
            <a:ext cx="0" cy="23495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5" name="Line 31"/>
          <p:cNvSpPr>
            <a:spLocks noChangeShapeType="1"/>
          </p:cNvSpPr>
          <p:nvPr/>
        </p:nvSpPr>
        <p:spPr bwMode="auto">
          <a:xfrm flipV="1">
            <a:off x="2540678" y="3673589"/>
            <a:ext cx="0" cy="214312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6" name="Line 32"/>
          <p:cNvSpPr>
            <a:spLocks noChangeShapeType="1"/>
          </p:cNvSpPr>
          <p:nvPr/>
        </p:nvSpPr>
        <p:spPr bwMode="auto">
          <a:xfrm flipH="1">
            <a:off x="1211940" y="4286364"/>
            <a:ext cx="623888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1973940" y="4427651"/>
            <a:ext cx="0" cy="62865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3631290" y="3041764"/>
            <a:ext cx="984250" cy="1652587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145140" y="3013189"/>
            <a:ext cx="1066800" cy="1652587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 rot="16200000">
            <a:off x="1941170" y="1299253"/>
            <a:ext cx="1022806" cy="1652587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 rot="16200000">
            <a:off x="1909873" y="4740955"/>
            <a:ext cx="1020309" cy="1651000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2" name="Line 38"/>
          <p:cNvSpPr>
            <a:spLocks noChangeShapeType="1"/>
          </p:cNvSpPr>
          <p:nvPr/>
        </p:nvSpPr>
        <p:spPr bwMode="auto">
          <a:xfrm>
            <a:off x="3278865" y="2421051"/>
            <a:ext cx="5715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3" name="Line 39"/>
          <p:cNvSpPr>
            <a:spLocks noChangeShapeType="1"/>
          </p:cNvSpPr>
          <p:nvPr/>
        </p:nvSpPr>
        <p:spPr bwMode="auto">
          <a:xfrm>
            <a:off x="3851953" y="2421051"/>
            <a:ext cx="0" cy="620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4" name="Line 40"/>
          <p:cNvSpPr>
            <a:spLocks noChangeShapeType="1"/>
          </p:cNvSpPr>
          <p:nvPr/>
        </p:nvSpPr>
        <p:spPr bwMode="auto">
          <a:xfrm>
            <a:off x="1050015" y="2421051"/>
            <a:ext cx="5715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5" name="Line 41"/>
          <p:cNvSpPr>
            <a:spLocks noChangeShapeType="1"/>
          </p:cNvSpPr>
          <p:nvPr/>
        </p:nvSpPr>
        <p:spPr bwMode="auto">
          <a:xfrm>
            <a:off x="1050015" y="2421051"/>
            <a:ext cx="0" cy="592138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6" name="Line 42"/>
          <p:cNvSpPr>
            <a:spLocks noChangeShapeType="1"/>
          </p:cNvSpPr>
          <p:nvPr/>
        </p:nvSpPr>
        <p:spPr bwMode="auto">
          <a:xfrm>
            <a:off x="3851953" y="4688001"/>
            <a:ext cx="0" cy="620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7" name="Line 43"/>
          <p:cNvSpPr>
            <a:spLocks noChangeShapeType="1"/>
          </p:cNvSpPr>
          <p:nvPr/>
        </p:nvSpPr>
        <p:spPr bwMode="auto">
          <a:xfrm flipH="1">
            <a:off x="3245528" y="5308714"/>
            <a:ext cx="604837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 flipH="1">
            <a:off x="984928" y="5308714"/>
            <a:ext cx="604837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69" name="Line 45"/>
          <p:cNvSpPr>
            <a:spLocks noChangeShapeType="1"/>
          </p:cNvSpPr>
          <p:nvPr/>
        </p:nvSpPr>
        <p:spPr bwMode="auto">
          <a:xfrm>
            <a:off x="984928" y="4662601"/>
            <a:ext cx="0" cy="6445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0" name="Line 46"/>
          <p:cNvSpPr>
            <a:spLocks noChangeShapeType="1"/>
          </p:cNvSpPr>
          <p:nvPr/>
        </p:nvSpPr>
        <p:spPr bwMode="auto">
          <a:xfrm>
            <a:off x="3278865" y="1989251"/>
            <a:ext cx="5715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1" name="Line 47"/>
          <p:cNvSpPr>
            <a:spLocks noChangeShapeType="1"/>
          </p:cNvSpPr>
          <p:nvPr/>
        </p:nvSpPr>
        <p:spPr bwMode="auto">
          <a:xfrm>
            <a:off x="1050015" y="1989251"/>
            <a:ext cx="571500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2" name="Line 48"/>
          <p:cNvSpPr>
            <a:spLocks noChangeShapeType="1"/>
          </p:cNvSpPr>
          <p:nvPr/>
        </p:nvSpPr>
        <p:spPr bwMode="auto">
          <a:xfrm>
            <a:off x="4250415" y="2421051"/>
            <a:ext cx="0" cy="620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3" name="Line 49"/>
          <p:cNvSpPr>
            <a:spLocks noChangeShapeType="1"/>
          </p:cNvSpPr>
          <p:nvPr/>
        </p:nvSpPr>
        <p:spPr bwMode="auto">
          <a:xfrm>
            <a:off x="4250415" y="4697526"/>
            <a:ext cx="0" cy="6207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4" name="Line 50"/>
          <p:cNvSpPr>
            <a:spLocks noChangeShapeType="1"/>
          </p:cNvSpPr>
          <p:nvPr/>
        </p:nvSpPr>
        <p:spPr bwMode="auto">
          <a:xfrm flipV="1">
            <a:off x="575353" y="4662601"/>
            <a:ext cx="0" cy="6445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5" name="Line 51"/>
          <p:cNvSpPr>
            <a:spLocks noChangeShapeType="1"/>
          </p:cNvSpPr>
          <p:nvPr/>
        </p:nvSpPr>
        <p:spPr bwMode="auto">
          <a:xfrm flipV="1">
            <a:off x="575353" y="2376601"/>
            <a:ext cx="0" cy="6445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6" name="Line 52"/>
          <p:cNvSpPr>
            <a:spLocks noChangeShapeType="1"/>
          </p:cNvSpPr>
          <p:nvPr/>
        </p:nvSpPr>
        <p:spPr bwMode="auto">
          <a:xfrm flipH="1">
            <a:off x="3245528" y="5732576"/>
            <a:ext cx="604837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7" name="Line 53"/>
          <p:cNvSpPr>
            <a:spLocks noChangeShapeType="1"/>
          </p:cNvSpPr>
          <p:nvPr/>
        </p:nvSpPr>
        <p:spPr bwMode="auto">
          <a:xfrm flipH="1">
            <a:off x="988103" y="5732576"/>
            <a:ext cx="604837" cy="0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78" name="Text Box 54"/>
          <p:cNvSpPr txBox="1">
            <a:spLocks noChangeArrowheads="1"/>
          </p:cNvSpPr>
          <p:nvPr/>
        </p:nvSpPr>
        <p:spPr bwMode="auto">
          <a:xfrm>
            <a:off x="1726290" y="1919401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 B. Block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9" name="Text Box 55"/>
          <p:cNvSpPr txBox="1">
            <a:spLocks noChangeArrowheads="1"/>
          </p:cNvSpPr>
          <p:nvPr/>
        </p:nvSpPr>
        <p:spPr bwMode="auto">
          <a:xfrm>
            <a:off x="1697715" y="5345871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X- B. Block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0" name="Text Box 56"/>
          <p:cNvSpPr txBox="1">
            <a:spLocks noChangeArrowheads="1"/>
          </p:cNvSpPr>
          <p:nvPr/>
        </p:nvSpPr>
        <p:spPr bwMode="auto">
          <a:xfrm>
            <a:off x="497565" y="3070339"/>
            <a:ext cx="552450" cy="153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Y+ B. Block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1" name="Text Box 57"/>
          <p:cNvSpPr txBox="1">
            <a:spLocks noChangeArrowheads="1"/>
          </p:cNvSpPr>
          <p:nvPr/>
        </p:nvSpPr>
        <p:spPr bwMode="auto">
          <a:xfrm>
            <a:off x="3917040" y="3067853"/>
            <a:ext cx="552450" cy="153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Y- B. Block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2" name="Text Box 58"/>
          <p:cNvSpPr txBox="1">
            <a:spLocks noChangeArrowheads="1"/>
          </p:cNvSpPr>
          <p:nvPr/>
        </p:nvSpPr>
        <p:spPr bwMode="auto">
          <a:xfrm>
            <a:off x="1088115" y="169715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3" name="Text Box 59"/>
          <p:cNvSpPr txBox="1">
            <a:spLocks noChangeArrowheads="1"/>
          </p:cNvSpPr>
          <p:nvPr/>
        </p:nvSpPr>
        <p:spPr bwMode="auto">
          <a:xfrm>
            <a:off x="3336015" y="169715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4" name="Text Box 60"/>
          <p:cNvSpPr txBox="1">
            <a:spLocks noChangeArrowheads="1"/>
          </p:cNvSpPr>
          <p:nvPr/>
        </p:nvSpPr>
        <p:spPr bwMode="auto">
          <a:xfrm>
            <a:off x="1030965" y="568495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X-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5" name="Text Box 61"/>
          <p:cNvSpPr txBox="1">
            <a:spLocks noChangeArrowheads="1"/>
          </p:cNvSpPr>
          <p:nvPr/>
        </p:nvSpPr>
        <p:spPr bwMode="auto">
          <a:xfrm>
            <a:off x="3278865" y="568495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X-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6" name="Text Box 62"/>
          <p:cNvSpPr txBox="1">
            <a:spLocks noChangeArrowheads="1"/>
          </p:cNvSpPr>
          <p:nvPr/>
        </p:nvSpPr>
        <p:spPr bwMode="auto">
          <a:xfrm>
            <a:off x="4193265" y="2513126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Y-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7" name="Text Box 63"/>
          <p:cNvSpPr txBox="1">
            <a:spLocks noChangeArrowheads="1"/>
          </p:cNvSpPr>
          <p:nvPr/>
        </p:nvSpPr>
        <p:spPr bwMode="auto">
          <a:xfrm>
            <a:off x="4193265" y="4773726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Y-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8" name="Text Box 64"/>
          <p:cNvSpPr txBox="1">
            <a:spLocks noChangeArrowheads="1"/>
          </p:cNvSpPr>
          <p:nvPr/>
        </p:nvSpPr>
        <p:spPr bwMode="auto">
          <a:xfrm>
            <a:off x="145140" y="2506776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89" name="Text Box 65"/>
          <p:cNvSpPr txBox="1">
            <a:spLocks noChangeArrowheads="1"/>
          </p:cNvSpPr>
          <p:nvPr/>
        </p:nvSpPr>
        <p:spPr bwMode="auto">
          <a:xfrm>
            <a:off x="145140" y="4846751"/>
            <a:ext cx="5048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Y+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0" name="Text Box 66"/>
          <p:cNvSpPr txBox="1">
            <a:spLocks noChangeArrowheads="1"/>
          </p:cNvSpPr>
          <p:nvPr/>
        </p:nvSpPr>
        <p:spPr bwMode="auto">
          <a:xfrm>
            <a:off x="1726290" y="4427651"/>
            <a:ext cx="1400175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</a:rPr>
              <a:t>LOCAL NODE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rot="5400000">
            <a:off x="5093159" y="2817028"/>
            <a:ext cx="2070100" cy="56515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6833059" y="3347253"/>
            <a:ext cx="165100" cy="17367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6999747" y="3347253"/>
            <a:ext cx="165100" cy="17367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7163259" y="3347253"/>
            <a:ext cx="165100" cy="17367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5845634" y="2851953"/>
            <a:ext cx="177800" cy="471488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5" name="AutoShape 71"/>
          <p:cNvSpPr>
            <a:spLocks noChangeArrowheads="1"/>
          </p:cNvSpPr>
          <p:nvPr/>
        </p:nvSpPr>
        <p:spPr bwMode="auto">
          <a:xfrm rot="16200000">
            <a:off x="7056103" y="2824172"/>
            <a:ext cx="2070100" cy="563562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7987172" y="3331378"/>
            <a:ext cx="177800" cy="492125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7809372" y="3334553"/>
            <a:ext cx="177800" cy="4953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8" name="Line 74"/>
          <p:cNvSpPr>
            <a:spLocks noChangeShapeType="1"/>
          </p:cNvSpPr>
          <p:nvPr/>
        </p:nvSpPr>
        <p:spPr bwMode="auto">
          <a:xfrm>
            <a:off x="5283659" y="3067853"/>
            <a:ext cx="561975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9" name="Line 75"/>
          <p:cNvSpPr>
            <a:spLocks noChangeShapeType="1"/>
          </p:cNvSpPr>
          <p:nvPr/>
        </p:nvSpPr>
        <p:spPr bwMode="auto">
          <a:xfrm>
            <a:off x="6410784" y="3080553"/>
            <a:ext cx="139858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0" name="Line 76"/>
          <p:cNvSpPr>
            <a:spLocks noChangeShapeType="1"/>
          </p:cNvSpPr>
          <p:nvPr/>
        </p:nvSpPr>
        <p:spPr bwMode="auto">
          <a:xfrm>
            <a:off x="6410784" y="3680628"/>
            <a:ext cx="422275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1" name="Line 77"/>
          <p:cNvSpPr>
            <a:spLocks noChangeShapeType="1"/>
          </p:cNvSpPr>
          <p:nvPr/>
        </p:nvSpPr>
        <p:spPr bwMode="auto">
          <a:xfrm>
            <a:off x="7328359" y="3666341"/>
            <a:ext cx="481013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2" name="Line 78"/>
          <p:cNvSpPr>
            <a:spLocks noChangeShapeType="1"/>
          </p:cNvSpPr>
          <p:nvPr/>
        </p:nvSpPr>
        <p:spPr bwMode="auto">
          <a:xfrm>
            <a:off x="6410784" y="2375703"/>
            <a:ext cx="295275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3" name="Line 79"/>
          <p:cNvSpPr>
            <a:spLocks noChangeShapeType="1"/>
          </p:cNvSpPr>
          <p:nvPr/>
        </p:nvSpPr>
        <p:spPr bwMode="auto">
          <a:xfrm flipV="1">
            <a:off x="6706059" y="1734353"/>
            <a:ext cx="0" cy="64135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4" name="Line 80"/>
          <p:cNvSpPr>
            <a:spLocks noChangeShapeType="1"/>
          </p:cNvSpPr>
          <p:nvPr/>
        </p:nvSpPr>
        <p:spPr bwMode="auto">
          <a:xfrm>
            <a:off x="7455359" y="1734353"/>
            <a:ext cx="0" cy="64135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5" name="Line 81"/>
          <p:cNvSpPr>
            <a:spLocks noChangeShapeType="1"/>
          </p:cNvSpPr>
          <p:nvPr/>
        </p:nvSpPr>
        <p:spPr bwMode="auto">
          <a:xfrm>
            <a:off x="7455359" y="2375703"/>
            <a:ext cx="354013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6" name="Line 82"/>
          <p:cNvSpPr>
            <a:spLocks noChangeShapeType="1"/>
          </p:cNvSpPr>
          <p:nvPr/>
        </p:nvSpPr>
        <p:spPr bwMode="auto">
          <a:xfrm>
            <a:off x="5283659" y="4658528"/>
            <a:ext cx="154940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7" name="Line 83"/>
          <p:cNvSpPr>
            <a:spLocks noChangeShapeType="1"/>
          </p:cNvSpPr>
          <p:nvPr/>
        </p:nvSpPr>
        <p:spPr bwMode="auto">
          <a:xfrm>
            <a:off x="7328359" y="4658528"/>
            <a:ext cx="160813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11" name="Text Box 87"/>
          <p:cNvSpPr txBox="1">
            <a:spLocks noChangeArrowheads="1"/>
          </p:cNvSpPr>
          <p:nvPr/>
        </p:nvSpPr>
        <p:spPr bwMode="auto">
          <a:xfrm>
            <a:off x="5042359" y="2699553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2" name="Text Box 88"/>
          <p:cNvSpPr txBox="1">
            <a:spLocks noChangeArrowheads="1"/>
          </p:cNvSpPr>
          <p:nvPr/>
        </p:nvSpPr>
        <p:spPr bwMode="auto">
          <a:xfrm>
            <a:off x="8649159" y="2358581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3" name="Text Box 89"/>
          <p:cNvSpPr txBox="1">
            <a:spLocks noChangeArrowheads="1"/>
          </p:cNvSpPr>
          <p:nvPr/>
        </p:nvSpPr>
        <p:spPr bwMode="auto">
          <a:xfrm>
            <a:off x="4788359" y="4293403"/>
            <a:ext cx="774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4" name="Text Box 90"/>
          <p:cNvSpPr txBox="1">
            <a:spLocks noChangeArrowheads="1"/>
          </p:cNvSpPr>
          <p:nvPr/>
        </p:nvSpPr>
        <p:spPr bwMode="auto">
          <a:xfrm>
            <a:off x="8328717" y="4307691"/>
            <a:ext cx="7747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5" name="Text Box 91"/>
          <p:cNvSpPr txBox="1">
            <a:spLocks noChangeArrowheads="1"/>
          </p:cNvSpPr>
          <p:nvPr/>
        </p:nvSpPr>
        <p:spPr bwMode="auto">
          <a:xfrm>
            <a:off x="6020259" y="2102653"/>
            <a:ext cx="571500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RECEPTION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6" name="Text Box 92"/>
          <p:cNvSpPr txBox="1">
            <a:spLocks noChangeArrowheads="1"/>
          </p:cNvSpPr>
          <p:nvPr/>
        </p:nvSpPr>
        <p:spPr bwMode="auto">
          <a:xfrm>
            <a:off x="7771272" y="1997427"/>
            <a:ext cx="57150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EJECTION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7" name="Text Box 93"/>
          <p:cNvSpPr txBox="1">
            <a:spLocks noChangeArrowheads="1"/>
          </p:cNvSpPr>
          <p:nvPr/>
        </p:nvSpPr>
        <p:spPr bwMode="auto">
          <a:xfrm>
            <a:off x="5928184" y="1429553"/>
            <a:ext cx="904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CONS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18" name="Text Box 94"/>
          <p:cNvSpPr txBox="1">
            <a:spLocks noChangeArrowheads="1"/>
          </p:cNvSpPr>
          <p:nvPr/>
        </p:nvSpPr>
        <p:spPr bwMode="auto">
          <a:xfrm>
            <a:off x="7260097" y="1429553"/>
            <a:ext cx="9048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INJ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1" name="Text Box 97"/>
          <p:cNvSpPr txBox="1">
            <a:spLocks noChangeArrowheads="1"/>
          </p:cNvSpPr>
          <p:nvPr/>
        </p:nvSpPr>
        <p:spPr bwMode="auto">
          <a:xfrm>
            <a:off x="3180440" y="2135301"/>
            <a:ext cx="84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2" name="Text Box 98"/>
          <p:cNvSpPr txBox="1">
            <a:spLocks noChangeArrowheads="1"/>
          </p:cNvSpPr>
          <p:nvPr/>
        </p:nvSpPr>
        <p:spPr bwMode="auto">
          <a:xfrm>
            <a:off x="2077127" y="3055826"/>
            <a:ext cx="463550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CONS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3" name="Text Box 99"/>
          <p:cNvSpPr txBox="1">
            <a:spLocks noChangeArrowheads="1"/>
          </p:cNvSpPr>
          <p:nvPr/>
        </p:nvSpPr>
        <p:spPr bwMode="auto">
          <a:xfrm>
            <a:off x="2332716" y="3540239"/>
            <a:ext cx="477837" cy="101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INJ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7" name="AutoShape 2"/>
          <p:cNvSpPr>
            <a:spLocks noChangeArrowheads="1"/>
          </p:cNvSpPr>
          <p:nvPr/>
        </p:nvSpPr>
        <p:spPr bwMode="auto">
          <a:xfrm rot="5400000">
            <a:off x="1842294" y="1914437"/>
            <a:ext cx="538199" cy="16193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8" name="Rectangle 67"/>
          <p:cNvSpPr>
            <a:spLocks noChangeArrowheads="1"/>
          </p:cNvSpPr>
          <p:nvPr/>
        </p:nvSpPr>
        <p:spPr bwMode="auto">
          <a:xfrm>
            <a:off x="2313352" y="2059788"/>
            <a:ext cx="47306" cy="45152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9" name="Rectangle 68"/>
          <p:cNvSpPr>
            <a:spLocks noChangeArrowheads="1"/>
          </p:cNvSpPr>
          <p:nvPr/>
        </p:nvSpPr>
        <p:spPr bwMode="auto">
          <a:xfrm>
            <a:off x="2361113" y="2059788"/>
            <a:ext cx="47306" cy="45152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0" name="Rectangle 69"/>
          <p:cNvSpPr>
            <a:spLocks noChangeArrowheads="1"/>
          </p:cNvSpPr>
          <p:nvPr/>
        </p:nvSpPr>
        <p:spPr bwMode="auto">
          <a:xfrm>
            <a:off x="2407963" y="2059788"/>
            <a:ext cx="47306" cy="45152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1" name="Rectangle 70"/>
          <p:cNvSpPr>
            <a:spLocks noChangeArrowheads="1"/>
          </p:cNvSpPr>
          <p:nvPr/>
        </p:nvSpPr>
        <p:spPr bwMode="auto">
          <a:xfrm>
            <a:off x="2030429" y="1931016"/>
            <a:ext cx="50944" cy="122581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2" name="AutoShape 71"/>
          <p:cNvSpPr>
            <a:spLocks noChangeArrowheads="1"/>
          </p:cNvSpPr>
          <p:nvPr/>
        </p:nvSpPr>
        <p:spPr bwMode="auto">
          <a:xfrm rot="16200000">
            <a:off x="2404730" y="1916315"/>
            <a:ext cx="538199" cy="16147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3" name="Rectangle 72"/>
          <p:cNvSpPr>
            <a:spLocks noChangeArrowheads="1"/>
          </p:cNvSpPr>
          <p:nvPr/>
        </p:nvSpPr>
        <p:spPr bwMode="auto">
          <a:xfrm>
            <a:off x="2644036" y="2055661"/>
            <a:ext cx="50944" cy="12794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4" name="Rectangle 73"/>
          <p:cNvSpPr>
            <a:spLocks noChangeArrowheads="1"/>
          </p:cNvSpPr>
          <p:nvPr/>
        </p:nvSpPr>
        <p:spPr bwMode="auto">
          <a:xfrm>
            <a:off x="2593092" y="2056486"/>
            <a:ext cx="50944" cy="12877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5" name="Line 74"/>
          <p:cNvSpPr>
            <a:spLocks noChangeShapeType="1"/>
          </p:cNvSpPr>
          <p:nvPr/>
        </p:nvSpPr>
        <p:spPr bwMode="auto">
          <a:xfrm>
            <a:off x="1619252" y="1987148"/>
            <a:ext cx="41117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6" name="Line 75"/>
          <p:cNvSpPr>
            <a:spLocks noChangeShapeType="1"/>
          </p:cNvSpPr>
          <p:nvPr/>
        </p:nvSpPr>
        <p:spPr bwMode="auto">
          <a:xfrm>
            <a:off x="2192359" y="1990450"/>
            <a:ext cx="40073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7" name="Line 76"/>
          <p:cNvSpPr>
            <a:spLocks noChangeShapeType="1"/>
          </p:cNvSpPr>
          <p:nvPr/>
        </p:nvSpPr>
        <p:spPr bwMode="auto">
          <a:xfrm>
            <a:off x="2192359" y="2146461"/>
            <a:ext cx="12099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8" name="Line 77"/>
          <p:cNvSpPr>
            <a:spLocks noChangeShapeType="1"/>
          </p:cNvSpPr>
          <p:nvPr/>
        </p:nvSpPr>
        <p:spPr bwMode="auto">
          <a:xfrm>
            <a:off x="2455269" y="2142747"/>
            <a:ext cx="13782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9" name="Line 78"/>
          <p:cNvSpPr>
            <a:spLocks noChangeShapeType="1"/>
          </p:cNvSpPr>
          <p:nvPr/>
        </p:nvSpPr>
        <p:spPr bwMode="auto">
          <a:xfrm>
            <a:off x="2192359" y="1807198"/>
            <a:ext cx="8460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0" name="Line 79"/>
          <p:cNvSpPr>
            <a:spLocks noChangeShapeType="1"/>
          </p:cNvSpPr>
          <p:nvPr/>
        </p:nvSpPr>
        <p:spPr bwMode="auto">
          <a:xfrm flipV="1">
            <a:off x="2276963" y="1680823"/>
            <a:ext cx="0" cy="12637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1" name="Line 80"/>
          <p:cNvSpPr>
            <a:spLocks noChangeShapeType="1"/>
          </p:cNvSpPr>
          <p:nvPr/>
        </p:nvSpPr>
        <p:spPr bwMode="auto">
          <a:xfrm>
            <a:off x="2491658" y="1685586"/>
            <a:ext cx="0" cy="121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2" name="Line 81"/>
          <p:cNvSpPr>
            <a:spLocks noChangeShapeType="1"/>
          </p:cNvSpPr>
          <p:nvPr/>
        </p:nvSpPr>
        <p:spPr bwMode="auto">
          <a:xfrm>
            <a:off x="2491658" y="1807198"/>
            <a:ext cx="101434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3" name="Line 82"/>
          <p:cNvSpPr>
            <a:spLocks noChangeShapeType="1"/>
          </p:cNvSpPr>
          <p:nvPr/>
        </p:nvSpPr>
        <p:spPr bwMode="auto">
          <a:xfrm>
            <a:off x="1628777" y="2400703"/>
            <a:ext cx="6845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4" name="Line 83"/>
          <p:cNvSpPr>
            <a:spLocks noChangeShapeType="1"/>
          </p:cNvSpPr>
          <p:nvPr/>
        </p:nvSpPr>
        <p:spPr bwMode="auto">
          <a:xfrm>
            <a:off x="2455269" y="2400703"/>
            <a:ext cx="826096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5" name="Line 75"/>
          <p:cNvSpPr>
            <a:spLocks noChangeShapeType="1"/>
          </p:cNvSpPr>
          <p:nvPr/>
        </p:nvSpPr>
        <p:spPr bwMode="auto">
          <a:xfrm>
            <a:off x="2759097" y="1976162"/>
            <a:ext cx="51274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cxnSp>
        <p:nvCxnSpPr>
          <p:cNvPr id="126" name="125 Conector angular"/>
          <p:cNvCxnSpPr>
            <a:stCxn id="121" idx="0"/>
          </p:cNvCxnSpPr>
          <p:nvPr/>
        </p:nvCxnSpPr>
        <p:spPr bwMode="auto">
          <a:xfrm rot="16200000" flipH="1">
            <a:off x="2210803" y="1966440"/>
            <a:ext cx="937079" cy="375369"/>
          </a:xfrm>
          <a:prstGeom prst="bentConnector3">
            <a:avLst>
              <a:gd name="adj1" fmla="val -317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126 Conector angular"/>
          <p:cNvCxnSpPr>
            <a:endCxn id="120" idx="1"/>
          </p:cNvCxnSpPr>
          <p:nvPr/>
        </p:nvCxnSpPr>
        <p:spPr bwMode="auto">
          <a:xfrm rot="5400000" flipH="1" flipV="1">
            <a:off x="1612918" y="1958620"/>
            <a:ext cx="941842" cy="386248"/>
          </a:xfrm>
          <a:prstGeom prst="bentConnector3">
            <a:avLst>
              <a:gd name="adj1" fmla="val 10248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9" name="128 CuadroTexto"/>
          <p:cNvSpPr txBox="1"/>
          <p:nvPr/>
        </p:nvSpPr>
        <p:spPr>
          <a:xfrm>
            <a:off x="6052457" y="5345871"/>
            <a:ext cx="2002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latin typeface="Calibri" pitchFamily="34" charset="0"/>
              </a:rPr>
              <a:t> </a:t>
            </a:r>
            <a:r>
              <a:rPr lang="es-ES" sz="2800" b="1" dirty="0" err="1" smtClean="0">
                <a:latin typeface="Calibri" pitchFamily="34" charset="0"/>
              </a:rPr>
              <a:t>Injection</a:t>
            </a:r>
            <a:endParaRPr lang="es-ES" sz="2800" b="1" dirty="0">
              <a:latin typeface="Calibri" pitchFamily="34" charset="0"/>
            </a:endParaRPr>
          </a:p>
        </p:txBody>
      </p:sp>
      <p:sp>
        <p:nvSpPr>
          <p:cNvPr id="130" name="129 Forma libre"/>
          <p:cNvSpPr/>
          <p:nvPr/>
        </p:nvSpPr>
        <p:spPr bwMode="auto">
          <a:xfrm>
            <a:off x="2495550" y="1661772"/>
            <a:ext cx="1457325" cy="2447925"/>
          </a:xfrm>
          <a:custGeom>
            <a:avLst/>
            <a:gdLst>
              <a:gd name="connsiteX0" fmla="*/ 38100 w 1457325"/>
              <a:gd name="connsiteY0" fmla="*/ 2447925 h 2447925"/>
              <a:gd name="connsiteX1" fmla="*/ 38100 w 1457325"/>
              <a:gd name="connsiteY1" fmla="*/ 1905000 h 2447925"/>
              <a:gd name="connsiteX2" fmla="*/ 371475 w 1457325"/>
              <a:gd name="connsiteY2" fmla="*/ 1590675 h 2447925"/>
              <a:gd name="connsiteX3" fmla="*/ 371475 w 1457325"/>
              <a:gd name="connsiteY3" fmla="*/ 0 h 2447925"/>
              <a:gd name="connsiteX4" fmla="*/ 0 w 1457325"/>
              <a:gd name="connsiteY4" fmla="*/ 0 h 2447925"/>
              <a:gd name="connsiteX5" fmla="*/ 0 w 1457325"/>
              <a:gd name="connsiteY5" fmla="*/ 161925 h 2447925"/>
              <a:gd name="connsiteX6" fmla="*/ 85725 w 1457325"/>
              <a:gd name="connsiteY6" fmla="*/ 133350 h 2447925"/>
              <a:gd name="connsiteX7" fmla="*/ 238125 w 1457325"/>
              <a:gd name="connsiteY7" fmla="*/ 304800 h 2447925"/>
              <a:gd name="connsiteX8" fmla="*/ 1457325 w 1457325"/>
              <a:gd name="connsiteY8" fmla="*/ 314325 h 2447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57325" h="2447925">
                <a:moveTo>
                  <a:pt x="38100" y="2447925"/>
                </a:moveTo>
                <a:lnTo>
                  <a:pt x="38100" y="1905000"/>
                </a:lnTo>
                <a:lnTo>
                  <a:pt x="371475" y="1590675"/>
                </a:lnTo>
                <a:lnTo>
                  <a:pt x="371475" y="0"/>
                </a:lnTo>
                <a:lnTo>
                  <a:pt x="0" y="0"/>
                </a:lnTo>
                <a:lnTo>
                  <a:pt x="0" y="161925"/>
                </a:lnTo>
                <a:lnTo>
                  <a:pt x="85725" y="133350"/>
                </a:lnTo>
                <a:lnTo>
                  <a:pt x="238125" y="304800"/>
                </a:lnTo>
                <a:lnTo>
                  <a:pt x="1457325" y="314325"/>
                </a:lnTo>
              </a:path>
            </a:pathLst>
          </a:custGeom>
          <a:noFill/>
          <a:ln w="127000" cap="flat" cmpd="sng" algn="ctr">
            <a:solidFill>
              <a:srgbClr val="FF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31" name="130 Forma libre"/>
          <p:cNvSpPr/>
          <p:nvPr/>
        </p:nvSpPr>
        <p:spPr bwMode="auto">
          <a:xfrm>
            <a:off x="838200" y="1652247"/>
            <a:ext cx="1457325" cy="2366963"/>
          </a:xfrm>
          <a:custGeom>
            <a:avLst/>
            <a:gdLst>
              <a:gd name="connsiteX0" fmla="*/ 0 w 1457325"/>
              <a:gd name="connsiteY0" fmla="*/ 338138 h 2366963"/>
              <a:gd name="connsiteX1" fmla="*/ 1190625 w 1457325"/>
              <a:gd name="connsiteY1" fmla="*/ 328613 h 2366963"/>
              <a:gd name="connsiteX2" fmla="*/ 1366838 w 1457325"/>
              <a:gd name="connsiteY2" fmla="*/ 147638 h 2366963"/>
              <a:gd name="connsiteX3" fmla="*/ 1438275 w 1457325"/>
              <a:gd name="connsiteY3" fmla="*/ 147638 h 2366963"/>
              <a:gd name="connsiteX4" fmla="*/ 1433513 w 1457325"/>
              <a:gd name="connsiteY4" fmla="*/ 0 h 2366963"/>
              <a:gd name="connsiteX5" fmla="*/ 1052513 w 1457325"/>
              <a:gd name="connsiteY5" fmla="*/ 9525 h 2366963"/>
              <a:gd name="connsiteX6" fmla="*/ 1066800 w 1457325"/>
              <a:gd name="connsiteY6" fmla="*/ 2366963 h 2366963"/>
              <a:gd name="connsiteX7" fmla="*/ 1147763 w 1457325"/>
              <a:gd name="connsiteY7" fmla="*/ 2252663 h 2366963"/>
              <a:gd name="connsiteX8" fmla="*/ 1457325 w 1457325"/>
              <a:gd name="connsiteY8" fmla="*/ 2366963 h 2366963"/>
              <a:gd name="connsiteX9" fmla="*/ 1457325 w 1457325"/>
              <a:gd name="connsiteY9" fmla="*/ 1881188 h 2366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57325" h="2366963">
                <a:moveTo>
                  <a:pt x="0" y="338138"/>
                </a:moveTo>
                <a:lnTo>
                  <a:pt x="1190625" y="328613"/>
                </a:lnTo>
                <a:lnTo>
                  <a:pt x="1366838" y="147638"/>
                </a:lnTo>
                <a:lnTo>
                  <a:pt x="1438275" y="147638"/>
                </a:lnTo>
                <a:lnTo>
                  <a:pt x="1433513" y="0"/>
                </a:lnTo>
                <a:lnTo>
                  <a:pt x="1052513" y="9525"/>
                </a:lnTo>
                <a:cubicBezTo>
                  <a:pt x="1057275" y="795338"/>
                  <a:pt x="1062038" y="1581150"/>
                  <a:pt x="1066800" y="2366963"/>
                </a:cubicBezTo>
                <a:lnTo>
                  <a:pt x="1147763" y="2252663"/>
                </a:lnTo>
                <a:lnTo>
                  <a:pt x="1457325" y="2366963"/>
                </a:lnTo>
                <a:lnTo>
                  <a:pt x="1457325" y="1881188"/>
                </a:lnTo>
              </a:path>
            </a:pathLst>
          </a:custGeom>
          <a:noFill/>
          <a:ln w="127000" cap="flat" cmpd="sng" algn="ctr">
            <a:solidFill>
              <a:srgbClr val="90EB35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32" name="131 CuadroTexto"/>
          <p:cNvSpPr txBox="1"/>
          <p:nvPr/>
        </p:nvSpPr>
        <p:spPr>
          <a:xfrm>
            <a:off x="5943362" y="5343359"/>
            <a:ext cx="2705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>
                <a:latin typeface="Calibri" pitchFamily="34" charset="0"/>
              </a:rPr>
              <a:t>  </a:t>
            </a:r>
            <a:r>
              <a:rPr lang="es-ES" sz="2800" b="1" dirty="0" err="1" smtClean="0">
                <a:latin typeface="Calibri" pitchFamily="34" charset="0"/>
              </a:rPr>
              <a:t>Consumption</a:t>
            </a:r>
            <a:endParaRPr lang="es-ES" sz="2800" b="1" dirty="0"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" dur="50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1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50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99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7" dur="50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6699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0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4" dur="500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7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6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4" dur="500" fill="hold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0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500" fill="hold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3" dur="50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1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29" grpId="1"/>
      <p:bldP spid="130" grpId="0" animBg="1"/>
      <p:bldP spid="131" grpId="0" animBg="1"/>
      <p:bldP spid="1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LIGERO</a:t>
            </a:r>
            <a:endParaRPr lang="en-US" dirty="0"/>
          </a:p>
        </p:txBody>
      </p:sp>
      <p:grpSp>
        <p:nvGrpSpPr>
          <p:cNvPr id="101" name="100 Grupo"/>
          <p:cNvGrpSpPr/>
          <p:nvPr/>
        </p:nvGrpSpPr>
        <p:grpSpPr>
          <a:xfrm>
            <a:off x="145140" y="1614144"/>
            <a:ext cx="4552950" cy="4462465"/>
            <a:chOff x="145140" y="1614144"/>
            <a:chExt cx="4552950" cy="4462465"/>
          </a:xfrm>
        </p:grpSpPr>
        <p:sp>
          <p:nvSpPr>
            <p:cNvPr id="21" name="AutoShape 3"/>
            <p:cNvSpPr>
              <a:spLocks noChangeArrowheads="1"/>
            </p:cNvSpPr>
            <p:nvPr/>
          </p:nvSpPr>
          <p:spPr bwMode="auto">
            <a:xfrm>
              <a:off x="1773915" y="3198926"/>
              <a:ext cx="1295400" cy="12954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2" name="AutoShape 4"/>
            <p:cNvSpPr>
              <a:spLocks noChangeArrowheads="1"/>
            </p:cNvSpPr>
            <p:nvPr/>
          </p:nvSpPr>
          <p:spPr bwMode="auto">
            <a:xfrm rot="2700000">
              <a:off x="2303347" y="3577545"/>
              <a:ext cx="622300" cy="147637"/>
            </a:xfrm>
            <a:custGeom>
              <a:avLst/>
              <a:gdLst>
                <a:gd name="G0" fmla="+- 5081 0 0"/>
                <a:gd name="G1" fmla="+- 21600 0 5081"/>
                <a:gd name="G2" fmla="*/ 5081 1 2"/>
                <a:gd name="G3" fmla="+- 21600 0 G2"/>
                <a:gd name="G4" fmla="+/ 5081 21600 2"/>
                <a:gd name="G5" fmla="+/ G1 0 2"/>
                <a:gd name="G6" fmla="*/ 21600 21600 5081"/>
                <a:gd name="G7" fmla="*/ G6 1 2"/>
                <a:gd name="G8" fmla="+- 21600 0 G7"/>
                <a:gd name="G9" fmla="*/ 21600 1 2"/>
                <a:gd name="G10" fmla="+- 5081 0 G9"/>
                <a:gd name="G11" fmla="?: G10 G8 0"/>
                <a:gd name="G12" fmla="?: G10 G7 21600"/>
                <a:gd name="T0" fmla="*/ 19059 w 21600"/>
                <a:gd name="T1" fmla="*/ 10800 h 21600"/>
                <a:gd name="T2" fmla="*/ 10800 w 21600"/>
                <a:gd name="T3" fmla="*/ 21600 h 21600"/>
                <a:gd name="T4" fmla="*/ 2541 w 21600"/>
                <a:gd name="T5" fmla="*/ 10800 h 21600"/>
                <a:gd name="T6" fmla="*/ 10800 w 21600"/>
                <a:gd name="T7" fmla="*/ 0 h 21600"/>
                <a:gd name="T8" fmla="*/ 4341 w 21600"/>
                <a:gd name="T9" fmla="*/ 4341 h 21600"/>
                <a:gd name="T10" fmla="*/ 17259 w 21600"/>
                <a:gd name="T11" fmla="*/ 1725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081" y="21600"/>
                  </a:lnTo>
                  <a:lnTo>
                    <a:pt x="16519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69696"/>
            </a:solidFill>
            <a:ln w="19050">
              <a:solidFill>
                <a:srgbClr val="33333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3" name="AutoShape 5"/>
            <p:cNvSpPr>
              <a:spLocks noChangeArrowheads="1"/>
            </p:cNvSpPr>
            <p:nvPr/>
          </p:nvSpPr>
          <p:spPr bwMode="auto">
            <a:xfrm rot="13500000">
              <a:off x="1918378" y="3962513"/>
              <a:ext cx="622300" cy="149225"/>
            </a:xfrm>
            <a:custGeom>
              <a:avLst/>
              <a:gdLst>
                <a:gd name="G0" fmla="+- 5081 0 0"/>
                <a:gd name="G1" fmla="+- 21600 0 5081"/>
                <a:gd name="G2" fmla="*/ 5081 1 2"/>
                <a:gd name="G3" fmla="+- 21600 0 G2"/>
                <a:gd name="G4" fmla="+/ 5081 21600 2"/>
                <a:gd name="G5" fmla="+/ G1 0 2"/>
                <a:gd name="G6" fmla="*/ 21600 21600 5081"/>
                <a:gd name="G7" fmla="*/ G6 1 2"/>
                <a:gd name="G8" fmla="+- 21600 0 G7"/>
                <a:gd name="G9" fmla="*/ 21600 1 2"/>
                <a:gd name="G10" fmla="+- 5081 0 G9"/>
                <a:gd name="G11" fmla="?: G10 G8 0"/>
                <a:gd name="G12" fmla="?: G10 G7 21600"/>
                <a:gd name="T0" fmla="*/ 19059 w 21600"/>
                <a:gd name="T1" fmla="*/ 10800 h 21600"/>
                <a:gd name="T2" fmla="*/ 10800 w 21600"/>
                <a:gd name="T3" fmla="*/ 21600 h 21600"/>
                <a:gd name="T4" fmla="*/ 2541 w 21600"/>
                <a:gd name="T5" fmla="*/ 10800 h 21600"/>
                <a:gd name="T6" fmla="*/ 10800 w 21600"/>
                <a:gd name="T7" fmla="*/ 0 h 21600"/>
                <a:gd name="T8" fmla="*/ 4341 w 21600"/>
                <a:gd name="T9" fmla="*/ 4341 h 21600"/>
                <a:gd name="T10" fmla="*/ 17259 w 21600"/>
                <a:gd name="T11" fmla="*/ 1725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081" y="21600"/>
                  </a:lnTo>
                  <a:lnTo>
                    <a:pt x="16519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69696"/>
            </a:solidFill>
            <a:ln w="19050">
              <a:solidFill>
                <a:srgbClr val="33333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 flipV="1">
              <a:off x="2840715" y="3697401"/>
              <a:ext cx="73025" cy="73025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" name="Line 7"/>
            <p:cNvSpPr>
              <a:spLocks noChangeShapeType="1"/>
            </p:cNvSpPr>
            <p:nvPr/>
          </p:nvSpPr>
          <p:spPr bwMode="auto">
            <a:xfrm>
              <a:off x="2913740" y="3697401"/>
              <a:ext cx="0" cy="13589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" name="Line 8"/>
            <p:cNvSpPr>
              <a:spLocks noChangeShapeType="1"/>
            </p:cNvSpPr>
            <p:nvPr/>
          </p:nvSpPr>
          <p:spPr bwMode="auto">
            <a:xfrm flipV="1">
              <a:off x="2500990" y="3356089"/>
              <a:ext cx="73025" cy="73025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 flipH="1">
              <a:off x="1211940" y="3356089"/>
              <a:ext cx="1363663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 flipV="1">
              <a:off x="2602590" y="3256076"/>
              <a:ext cx="266700" cy="2667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 flipV="1">
              <a:off x="2754990" y="3408476"/>
              <a:ext cx="266700" cy="2667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3021690" y="3408476"/>
              <a:ext cx="609600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" name="Line 13"/>
            <p:cNvSpPr>
              <a:spLocks noChangeShapeType="1"/>
            </p:cNvSpPr>
            <p:nvPr/>
          </p:nvSpPr>
          <p:spPr bwMode="auto">
            <a:xfrm flipV="1">
              <a:off x="2869290" y="2636951"/>
              <a:ext cx="0" cy="619125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" name="Line 14"/>
            <p:cNvSpPr>
              <a:spLocks noChangeShapeType="1"/>
            </p:cNvSpPr>
            <p:nvPr/>
          </p:nvSpPr>
          <p:spPr bwMode="auto">
            <a:xfrm flipV="1">
              <a:off x="1973940" y="4160951"/>
              <a:ext cx="266700" cy="2667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 flipV="1">
              <a:off x="1835828" y="4019664"/>
              <a:ext cx="266700" cy="2667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4" name="Line 16"/>
            <p:cNvSpPr>
              <a:spLocks noChangeShapeType="1"/>
            </p:cNvSpPr>
            <p:nvPr/>
          </p:nvSpPr>
          <p:spPr bwMode="auto">
            <a:xfrm flipV="1">
              <a:off x="2239053" y="4259376"/>
              <a:ext cx="106362" cy="1143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5" name="Line 17"/>
            <p:cNvSpPr>
              <a:spLocks noChangeShapeType="1"/>
            </p:cNvSpPr>
            <p:nvPr/>
          </p:nvSpPr>
          <p:spPr bwMode="auto">
            <a:xfrm flipV="1">
              <a:off x="1892978" y="3906951"/>
              <a:ext cx="106362" cy="11271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6" name="Line 18"/>
            <p:cNvSpPr>
              <a:spLocks noChangeShapeType="1"/>
            </p:cNvSpPr>
            <p:nvPr/>
          </p:nvSpPr>
          <p:spPr bwMode="auto">
            <a:xfrm>
              <a:off x="2239053" y="4375264"/>
              <a:ext cx="1390650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7" name="Line 19"/>
            <p:cNvSpPr>
              <a:spLocks noChangeShapeType="1"/>
            </p:cNvSpPr>
            <p:nvPr/>
          </p:nvSpPr>
          <p:spPr bwMode="auto">
            <a:xfrm flipV="1">
              <a:off x="1892978" y="2636951"/>
              <a:ext cx="0" cy="138271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8" name="Line 30"/>
            <p:cNvSpPr>
              <a:spLocks noChangeShapeType="1"/>
            </p:cNvSpPr>
            <p:nvPr/>
          </p:nvSpPr>
          <p:spPr bwMode="auto">
            <a:xfrm flipV="1">
              <a:off x="2304140" y="3784714"/>
              <a:ext cx="0" cy="23495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9" name="Line 31"/>
            <p:cNvSpPr>
              <a:spLocks noChangeShapeType="1"/>
            </p:cNvSpPr>
            <p:nvPr/>
          </p:nvSpPr>
          <p:spPr bwMode="auto">
            <a:xfrm flipV="1">
              <a:off x="2540678" y="3673589"/>
              <a:ext cx="0" cy="214312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0" name="Line 32"/>
            <p:cNvSpPr>
              <a:spLocks noChangeShapeType="1"/>
            </p:cNvSpPr>
            <p:nvPr/>
          </p:nvSpPr>
          <p:spPr bwMode="auto">
            <a:xfrm flipH="1">
              <a:off x="1211940" y="4286364"/>
              <a:ext cx="623888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1" name="Line 33"/>
            <p:cNvSpPr>
              <a:spLocks noChangeShapeType="1"/>
            </p:cNvSpPr>
            <p:nvPr/>
          </p:nvSpPr>
          <p:spPr bwMode="auto">
            <a:xfrm>
              <a:off x="1973940" y="4427651"/>
              <a:ext cx="0" cy="62865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2" name="Rectangle 34"/>
            <p:cNvSpPr>
              <a:spLocks noChangeArrowheads="1"/>
            </p:cNvSpPr>
            <p:nvPr/>
          </p:nvSpPr>
          <p:spPr bwMode="auto">
            <a:xfrm>
              <a:off x="3631290" y="3041764"/>
              <a:ext cx="984250" cy="1652587"/>
            </a:xfrm>
            <a:prstGeom prst="rect">
              <a:avLst/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3" name="Rectangle 35"/>
            <p:cNvSpPr>
              <a:spLocks noChangeArrowheads="1"/>
            </p:cNvSpPr>
            <p:nvPr/>
          </p:nvSpPr>
          <p:spPr bwMode="auto">
            <a:xfrm>
              <a:off x="145140" y="3013189"/>
              <a:ext cx="1066800" cy="1652587"/>
            </a:xfrm>
            <a:prstGeom prst="rect">
              <a:avLst/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4" name="Rectangle 36"/>
            <p:cNvSpPr>
              <a:spLocks noChangeArrowheads="1"/>
            </p:cNvSpPr>
            <p:nvPr/>
          </p:nvSpPr>
          <p:spPr bwMode="auto">
            <a:xfrm rot="16200000">
              <a:off x="1941170" y="1299253"/>
              <a:ext cx="1022806" cy="1652587"/>
            </a:xfrm>
            <a:prstGeom prst="rect">
              <a:avLst/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 rot="16200000">
              <a:off x="1909873" y="4740955"/>
              <a:ext cx="1020309" cy="1651000"/>
            </a:xfrm>
            <a:prstGeom prst="rect">
              <a:avLst/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6" name="Line 38"/>
            <p:cNvSpPr>
              <a:spLocks noChangeShapeType="1"/>
            </p:cNvSpPr>
            <p:nvPr/>
          </p:nvSpPr>
          <p:spPr bwMode="auto">
            <a:xfrm>
              <a:off x="3278865" y="2421051"/>
              <a:ext cx="571500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7" name="Line 39"/>
            <p:cNvSpPr>
              <a:spLocks noChangeShapeType="1"/>
            </p:cNvSpPr>
            <p:nvPr/>
          </p:nvSpPr>
          <p:spPr bwMode="auto">
            <a:xfrm>
              <a:off x="3851953" y="2421051"/>
              <a:ext cx="0" cy="62071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>
              <a:off x="1050015" y="2421051"/>
              <a:ext cx="571500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49" name="Line 41"/>
            <p:cNvSpPr>
              <a:spLocks noChangeShapeType="1"/>
            </p:cNvSpPr>
            <p:nvPr/>
          </p:nvSpPr>
          <p:spPr bwMode="auto">
            <a:xfrm>
              <a:off x="1050015" y="2421051"/>
              <a:ext cx="0" cy="59213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0" name="Line 42"/>
            <p:cNvSpPr>
              <a:spLocks noChangeShapeType="1"/>
            </p:cNvSpPr>
            <p:nvPr/>
          </p:nvSpPr>
          <p:spPr bwMode="auto">
            <a:xfrm>
              <a:off x="3851953" y="4688001"/>
              <a:ext cx="0" cy="62071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1" name="Line 43"/>
            <p:cNvSpPr>
              <a:spLocks noChangeShapeType="1"/>
            </p:cNvSpPr>
            <p:nvPr/>
          </p:nvSpPr>
          <p:spPr bwMode="auto">
            <a:xfrm flipH="1">
              <a:off x="3245528" y="5308714"/>
              <a:ext cx="604837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2" name="Line 44"/>
            <p:cNvSpPr>
              <a:spLocks noChangeShapeType="1"/>
            </p:cNvSpPr>
            <p:nvPr/>
          </p:nvSpPr>
          <p:spPr bwMode="auto">
            <a:xfrm flipH="1">
              <a:off x="984928" y="5308714"/>
              <a:ext cx="604837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3" name="Line 45"/>
            <p:cNvSpPr>
              <a:spLocks noChangeShapeType="1"/>
            </p:cNvSpPr>
            <p:nvPr/>
          </p:nvSpPr>
          <p:spPr bwMode="auto">
            <a:xfrm>
              <a:off x="984928" y="4662601"/>
              <a:ext cx="0" cy="644525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4" name="Line 46"/>
            <p:cNvSpPr>
              <a:spLocks noChangeShapeType="1"/>
            </p:cNvSpPr>
            <p:nvPr/>
          </p:nvSpPr>
          <p:spPr bwMode="auto">
            <a:xfrm>
              <a:off x="3278865" y="1989251"/>
              <a:ext cx="571500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5" name="Line 47"/>
            <p:cNvSpPr>
              <a:spLocks noChangeShapeType="1"/>
            </p:cNvSpPr>
            <p:nvPr/>
          </p:nvSpPr>
          <p:spPr bwMode="auto">
            <a:xfrm>
              <a:off x="1050015" y="1989251"/>
              <a:ext cx="571500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6" name="Line 48"/>
            <p:cNvSpPr>
              <a:spLocks noChangeShapeType="1"/>
            </p:cNvSpPr>
            <p:nvPr/>
          </p:nvSpPr>
          <p:spPr bwMode="auto">
            <a:xfrm>
              <a:off x="4250415" y="2421051"/>
              <a:ext cx="0" cy="62071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7" name="Line 49"/>
            <p:cNvSpPr>
              <a:spLocks noChangeShapeType="1"/>
            </p:cNvSpPr>
            <p:nvPr/>
          </p:nvSpPr>
          <p:spPr bwMode="auto">
            <a:xfrm>
              <a:off x="4250415" y="4697526"/>
              <a:ext cx="0" cy="620713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8" name="Line 50"/>
            <p:cNvSpPr>
              <a:spLocks noChangeShapeType="1"/>
            </p:cNvSpPr>
            <p:nvPr/>
          </p:nvSpPr>
          <p:spPr bwMode="auto">
            <a:xfrm flipV="1">
              <a:off x="575353" y="4662601"/>
              <a:ext cx="0" cy="644525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59" name="Line 51"/>
            <p:cNvSpPr>
              <a:spLocks noChangeShapeType="1"/>
            </p:cNvSpPr>
            <p:nvPr/>
          </p:nvSpPr>
          <p:spPr bwMode="auto">
            <a:xfrm flipV="1">
              <a:off x="575353" y="2376601"/>
              <a:ext cx="0" cy="644525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0" name="Line 52"/>
            <p:cNvSpPr>
              <a:spLocks noChangeShapeType="1"/>
            </p:cNvSpPr>
            <p:nvPr/>
          </p:nvSpPr>
          <p:spPr bwMode="auto">
            <a:xfrm flipH="1">
              <a:off x="3245528" y="5732576"/>
              <a:ext cx="604837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1" name="Line 53"/>
            <p:cNvSpPr>
              <a:spLocks noChangeShapeType="1"/>
            </p:cNvSpPr>
            <p:nvPr/>
          </p:nvSpPr>
          <p:spPr bwMode="auto">
            <a:xfrm flipH="1">
              <a:off x="988103" y="5732576"/>
              <a:ext cx="604837" cy="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62" name="Text Box 54"/>
            <p:cNvSpPr txBox="1">
              <a:spLocks noChangeArrowheads="1"/>
            </p:cNvSpPr>
            <p:nvPr/>
          </p:nvSpPr>
          <p:spPr bwMode="auto">
            <a:xfrm>
              <a:off x="1726290" y="1919401"/>
              <a:ext cx="1428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X+ B. Block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3" name="Text Box 55"/>
            <p:cNvSpPr txBox="1">
              <a:spLocks noChangeArrowheads="1"/>
            </p:cNvSpPr>
            <p:nvPr/>
          </p:nvSpPr>
          <p:spPr bwMode="auto">
            <a:xfrm>
              <a:off x="1697715" y="5345871"/>
              <a:ext cx="1428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X- B. Block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4" name="Text Box 56"/>
            <p:cNvSpPr txBox="1">
              <a:spLocks noChangeArrowheads="1"/>
            </p:cNvSpPr>
            <p:nvPr/>
          </p:nvSpPr>
          <p:spPr bwMode="auto">
            <a:xfrm>
              <a:off x="497565" y="3070339"/>
              <a:ext cx="552450" cy="1538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Y+ B. Block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5" name="Text Box 57"/>
            <p:cNvSpPr txBox="1">
              <a:spLocks noChangeArrowheads="1"/>
            </p:cNvSpPr>
            <p:nvPr/>
          </p:nvSpPr>
          <p:spPr bwMode="auto">
            <a:xfrm>
              <a:off x="3917040" y="3067853"/>
              <a:ext cx="552450" cy="1538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Y- B. Block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" name="Text Box 58"/>
            <p:cNvSpPr txBox="1">
              <a:spLocks noChangeArrowheads="1"/>
            </p:cNvSpPr>
            <p:nvPr/>
          </p:nvSpPr>
          <p:spPr bwMode="auto">
            <a:xfrm>
              <a:off x="1088115" y="1697151"/>
              <a:ext cx="609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X+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7" name="Text Box 59"/>
            <p:cNvSpPr txBox="1">
              <a:spLocks noChangeArrowheads="1"/>
            </p:cNvSpPr>
            <p:nvPr/>
          </p:nvSpPr>
          <p:spPr bwMode="auto">
            <a:xfrm>
              <a:off x="3336015" y="1697151"/>
              <a:ext cx="609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X+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" name="Text Box 60"/>
            <p:cNvSpPr txBox="1">
              <a:spLocks noChangeArrowheads="1"/>
            </p:cNvSpPr>
            <p:nvPr/>
          </p:nvSpPr>
          <p:spPr bwMode="auto">
            <a:xfrm>
              <a:off x="1030965" y="5684951"/>
              <a:ext cx="609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X-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9" name="Text Box 61"/>
            <p:cNvSpPr txBox="1">
              <a:spLocks noChangeArrowheads="1"/>
            </p:cNvSpPr>
            <p:nvPr/>
          </p:nvSpPr>
          <p:spPr bwMode="auto">
            <a:xfrm>
              <a:off x="3278865" y="5684951"/>
              <a:ext cx="609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X-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" name="Text Box 62"/>
            <p:cNvSpPr txBox="1">
              <a:spLocks noChangeArrowheads="1"/>
            </p:cNvSpPr>
            <p:nvPr/>
          </p:nvSpPr>
          <p:spPr bwMode="auto">
            <a:xfrm>
              <a:off x="4193265" y="2513126"/>
              <a:ext cx="5048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Y-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" name="Text Box 63"/>
            <p:cNvSpPr txBox="1">
              <a:spLocks noChangeArrowheads="1"/>
            </p:cNvSpPr>
            <p:nvPr/>
          </p:nvSpPr>
          <p:spPr bwMode="auto">
            <a:xfrm>
              <a:off x="4193265" y="4773726"/>
              <a:ext cx="5048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Y-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2" name="Text Box 64"/>
            <p:cNvSpPr txBox="1">
              <a:spLocks noChangeArrowheads="1"/>
            </p:cNvSpPr>
            <p:nvPr/>
          </p:nvSpPr>
          <p:spPr bwMode="auto">
            <a:xfrm>
              <a:off x="145140" y="2506776"/>
              <a:ext cx="5048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Y+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3" name="Text Box 65"/>
            <p:cNvSpPr txBox="1">
              <a:spLocks noChangeArrowheads="1"/>
            </p:cNvSpPr>
            <p:nvPr/>
          </p:nvSpPr>
          <p:spPr bwMode="auto">
            <a:xfrm>
              <a:off x="145140" y="4846751"/>
              <a:ext cx="50482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Y+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" name="Text Box 66"/>
            <p:cNvSpPr txBox="1">
              <a:spLocks noChangeArrowheads="1"/>
            </p:cNvSpPr>
            <p:nvPr/>
          </p:nvSpPr>
          <p:spPr bwMode="auto">
            <a:xfrm>
              <a:off x="1726290" y="4427651"/>
              <a:ext cx="1400175" cy="65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1" i="0" u="none" strike="noStrike" cap="none" normalizeH="0" baseline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Calibri" pitchFamily="34" charset="0"/>
                </a:rPr>
                <a:t>LOCAL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1" i="0" u="none" strike="noStrike" cap="none" normalizeH="0" baseline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Calibri" pitchFamily="34" charset="0"/>
                </a:rPr>
                <a:t>NODE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" name="Text Box 97"/>
            <p:cNvSpPr txBox="1">
              <a:spLocks noChangeArrowheads="1"/>
            </p:cNvSpPr>
            <p:nvPr/>
          </p:nvSpPr>
          <p:spPr bwMode="auto">
            <a:xfrm>
              <a:off x="3180440" y="2135301"/>
              <a:ext cx="846138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Loop</a:t>
              </a: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" name="Text Box 98"/>
            <p:cNvSpPr txBox="1">
              <a:spLocks noChangeArrowheads="1"/>
            </p:cNvSpPr>
            <p:nvPr/>
          </p:nvSpPr>
          <p:spPr bwMode="auto">
            <a:xfrm>
              <a:off x="2077127" y="3055826"/>
              <a:ext cx="463550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CONS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" name="Text Box 99"/>
            <p:cNvSpPr txBox="1">
              <a:spLocks noChangeArrowheads="1"/>
            </p:cNvSpPr>
            <p:nvPr/>
          </p:nvSpPr>
          <p:spPr bwMode="auto">
            <a:xfrm>
              <a:off x="2332716" y="3540239"/>
              <a:ext cx="477837" cy="10175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INJ</a:t>
              </a: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8" name="AutoShape 2"/>
            <p:cNvSpPr>
              <a:spLocks noChangeArrowheads="1"/>
            </p:cNvSpPr>
            <p:nvPr/>
          </p:nvSpPr>
          <p:spPr bwMode="auto">
            <a:xfrm rot="5400000">
              <a:off x="1842294" y="1914437"/>
              <a:ext cx="538199" cy="16193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79" name="Rectangle 67"/>
            <p:cNvSpPr>
              <a:spLocks noChangeArrowheads="1"/>
            </p:cNvSpPr>
            <p:nvPr/>
          </p:nvSpPr>
          <p:spPr bwMode="auto">
            <a:xfrm>
              <a:off x="2313352" y="2059788"/>
              <a:ext cx="47306" cy="4515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2361113" y="2059788"/>
              <a:ext cx="47306" cy="4515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2407963" y="2059788"/>
              <a:ext cx="47306" cy="45152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2030429" y="1931016"/>
              <a:ext cx="50944" cy="122581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3" name="AutoShape 71"/>
            <p:cNvSpPr>
              <a:spLocks noChangeArrowheads="1"/>
            </p:cNvSpPr>
            <p:nvPr/>
          </p:nvSpPr>
          <p:spPr bwMode="auto">
            <a:xfrm rot="16200000">
              <a:off x="2404730" y="1916315"/>
              <a:ext cx="538199" cy="161475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4" name="Rectangle 72"/>
            <p:cNvSpPr>
              <a:spLocks noChangeArrowheads="1"/>
            </p:cNvSpPr>
            <p:nvPr/>
          </p:nvSpPr>
          <p:spPr bwMode="auto">
            <a:xfrm>
              <a:off x="2644036" y="2055661"/>
              <a:ext cx="50944" cy="12794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5" name="Rectangle 73"/>
            <p:cNvSpPr>
              <a:spLocks noChangeArrowheads="1"/>
            </p:cNvSpPr>
            <p:nvPr/>
          </p:nvSpPr>
          <p:spPr bwMode="auto">
            <a:xfrm>
              <a:off x="2593092" y="2056486"/>
              <a:ext cx="50944" cy="1287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6" name="Line 74"/>
            <p:cNvSpPr>
              <a:spLocks noChangeShapeType="1"/>
            </p:cNvSpPr>
            <p:nvPr/>
          </p:nvSpPr>
          <p:spPr bwMode="auto">
            <a:xfrm>
              <a:off x="1619252" y="1987148"/>
              <a:ext cx="41117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7" name="Line 75"/>
            <p:cNvSpPr>
              <a:spLocks noChangeShapeType="1"/>
            </p:cNvSpPr>
            <p:nvPr/>
          </p:nvSpPr>
          <p:spPr bwMode="auto">
            <a:xfrm>
              <a:off x="2192359" y="1990450"/>
              <a:ext cx="40073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8" name="Line 76"/>
            <p:cNvSpPr>
              <a:spLocks noChangeShapeType="1"/>
            </p:cNvSpPr>
            <p:nvPr/>
          </p:nvSpPr>
          <p:spPr bwMode="auto">
            <a:xfrm>
              <a:off x="2192359" y="2146461"/>
              <a:ext cx="12099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9" name="Line 77"/>
            <p:cNvSpPr>
              <a:spLocks noChangeShapeType="1"/>
            </p:cNvSpPr>
            <p:nvPr/>
          </p:nvSpPr>
          <p:spPr bwMode="auto">
            <a:xfrm>
              <a:off x="2455269" y="2142747"/>
              <a:ext cx="13782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0" name="Line 78"/>
            <p:cNvSpPr>
              <a:spLocks noChangeShapeType="1"/>
            </p:cNvSpPr>
            <p:nvPr/>
          </p:nvSpPr>
          <p:spPr bwMode="auto">
            <a:xfrm>
              <a:off x="2192359" y="1807198"/>
              <a:ext cx="8460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1" name="Line 79"/>
            <p:cNvSpPr>
              <a:spLocks noChangeShapeType="1"/>
            </p:cNvSpPr>
            <p:nvPr/>
          </p:nvSpPr>
          <p:spPr bwMode="auto">
            <a:xfrm flipV="1">
              <a:off x="2276963" y="1680823"/>
              <a:ext cx="0" cy="12637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2" name="Line 80"/>
            <p:cNvSpPr>
              <a:spLocks noChangeShapeType="1"/>
            </p:cNvSpPr>
            <p:nvPr/>
          </p:nvSpPr>
          <p:spPr bwMode="auto">
            <a:xfrm>
              <a:off x="2491658" y="1685586"/>
              <a:ext cx="0" cy="12161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3" name="Line 81"/>
            <p:cNvSpPr>
              <a:spLocks noChangeShapeType="1"/>
            </p:cNvSpPr>
            <p:nvPr/>
          </p:nvSpPr>
          <p:spPr bwMode="auto">
            <a:xfrm>
              <a:off x="2491658" y="1807198"/>
              <a:ext cx="10143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4" name="Line 82"/>
            <p:cNvSpPr>
              <a:spLocks noChangeShapeType="1"/>
            </p:cNvSpPr>
            <p:nvPr/>
          </p:nvSpPr>
          <p:spPr bwMode="auto">
            <a:xfrm>
              <a:off x="1628777" y="2400703"/>
              <a:ext cx="68457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5" name="Line 83"/>
            <p:cNvSpPr>
              <a:spLocks noChangeShapeType="1"/>
            </p:cNvSpPr>
            <p:nvPr/>
          </p:nvSpPr>
          <p:spPr bwMode="auto">
            <a:xfrm>
              <a:off x="2455269" y="2400703"/>
              <a:ext cx="82609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6" name="Line 75"/>
            <p:cNvSpPr>
              <a:spLocks noChangeShapeType="1"/>
            </p:cNvSpPr>
            <p:nvPr/>
          </p:nvSpPr>
          <p:spPr bwMode="auto">
            <a:xfrm>
              <a:off x="2759097" y="1976162"/>
              <a:ext cx="5127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cxnSp>
          <p:nvCxnSpPr>
            <p:cNvPr id="97" name="96 Conector angular"/>
            <p:cNvCxnSpPr>
              <a:stCxn id="92" idx="0"/>
            </p:cNvCxnSpPr>
            <p:nvPr/>
          </p:nvCxnSpPr>
          <p:spPr bwMode="auto">
            <a:xfrm rot="16200000" flipH="1">
              <a:off x="2210803" y="1966440"/>
              <a:ext cx="937079" cy="375369"/>
            </a:xfrm>
            <a:prstGeom prst="bentConnector3">
              <a:avLst>
                <a:gd name="adj1" fmla="val -317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97 Conector angular"/>
            <p:cNvCxnSpPr>
              <a:endCxn id="91" idx="1"/>
            </p:cNvCxnSpPr>
            <p:nvPr/>
          </p:nvCxnSpPr>
          <p:spPr bwMode="auto">
            <a:xfrm rot="5400000" flipH="1" flipV="1">
              <a:off x="1612918" y="1958620"/>
              <a:ext cx="941842" cy="386248"/>
            </a:xfrm>
            <a:prstGeom prst="bentConnector3">
              <a:avLst>
                <a:gd name="adj1" fmla="val 10248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5" name="AutoShape 4"/>
          <p:cNvSpPr>
            <a:spLocks noChangeAspect="1" noChangeArrowheads="1"/>
          </p:cNvSpPr>
          <p:nvPr/>
        </p:nvSpPr>
        <p:spPr bwMode="auto">
          <a:xfrm>
            <a:off x="0" y="0"/>
            <a:ext cx="5002213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4" name="AutoShape 616"/>
          <p:cNvCxnSpPr>
            <a:cxnSpLocks noChangeShapeType="1"/>
          </p:cNvCxnSpPr>
          <p:nvPr/>
        </p:nvCxnSpPr>
        <p:spPr bwMode="auto">
          <a:xfrm>
            <a:off x="5597070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5" name="AutoShape 629"/>
          <p:cNvCxnSpPr>
            <a:cxnSpLocks noChangeShapeType="1"/>
          </p:cNvCxnSpPr>
          <p:nvPr/>
        </p:nvCxnSpPr>
        <p:spPr bwMode="auto">
          <a:xfrm>
            <a:off x="6453314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6" name="AutoShape 642"/>
          <p:cNvCxnSpPr>
            <a:cxnSpLocks noChangeShapeType="1"/>
          </p:cNvCxnSpPr>
          <p:nvPr/>
        </p:nvCxnSpPr>
        <p:spPr bwMode="auto">
          <a:xfrm>
            <a:off x="7279515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" name="AutoShape 655"/>
          <p:cNvCxnSpPr>
            <a:cxnSpLocks noChangeShapeType="1"/>
          </p:cNvCxnSpPr>
          <p:nvPr/>
        </p:nvCxnSpPr>
        <p:spPr bwMode="auto">
          <a:xfrm>
            <a:off x="8171811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" name="AutoShape 656"/>
          <p:cNvCxnSpPr>
            <a:cxnSpLocks noChangeShapeType="1"/>
          </p:cNvCxnSpPr>
          <p:nvPr/>
        </p:nvCxnSpPr>
        <p:spPr bwMode="auto">
          <a:xfrm flipV="1">
            <a:off x="5369606" y="2421050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9" name="AutoShape 657"/>
          <p:cNvSpPr>
            <a:spLocks noChangeArrowheads="1"/>
          </p:cNvSpPr>
          <p:nvPr/>
        </p:nvSpPr>
        <p:spPr bwMode="auto">
          <a:xfrm>
            <a:off x="5369606" y="2179542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12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0" name="AutoShape 658"/>
          <p:cNvCxnSpPr>
            <a:cxnSpLocks noChangeShapeType="1"/>
          </p:cNvCxnSpPr>
          <p:nvPr/>
        </p:nvCxnSpPr>
        <p:spPr bwMode="auto">
          <a:xfrm>
            <a:off x="5630985" y="2179542"/>
            <a:ext cx="111162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1" name="AutoShape 659"/>
          <p:cNvCxnSpPr>
            <a:cxnSpLocks noChangeShapeType="1"/>
          </p:cNvCxnSpPr>
          <p:nvPr/>
        </p:nvCxnSpPr>
        <p:spPr bwMode="auto">
          <a:xfrm flipH="1">
            <a:off x="5437204" y="266428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" name="AutoShape 660"/>
          <p:cNvSpPr>
            <a:spLocks noChangeArrowheads="1"/>
          </p:cNvSpPr>
          <p:nvPr/>
        </p:nvSpPr>
        <p:spPr bwMode="auto">
          <a:xfrm>
            <a:off x="6221343" y="2181267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13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3" name="AutoShape 661"/>
          <p:cNvCxnSpPr>
            <a:cxnSpLocks noChangeShapeType="1"/>
          </p:cNvCxnSpPr>
          <p:nvPr/>
        </p:nvCxnSpPr>
        <p:spPr bwMode="auto">
          <a:xfrm>
            <a:off x="6482723" y="2181267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14" name="AutoShape 662"/>
          <p:cNvCxnSpPr>
            <a:cxnSpLocks noChangeShapeType="1"/>
          </p:cNvCxnSpPr>
          <p:nvPr/>
        </p:nvCxnSpPr>
        <p:spPr bwMode="auto">
          <a:xfrm flipH="1">
            <a:off x="6288942" y="266428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15" name="AutoShape 663"/>
          <p:cNvSpPr>
            <a:spLocks noChangeArrowheads="1"/>
          </p:cNvSpPr>
          <p:nvPr/>
        </p:nvSpPr>
        <p:spPr bwMode="auto">
          <a:xfrm>
            <a:off x="7073081" y="2179542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14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6" name="AutoShape 664"/>
          <p:cNvCxnSpPr>
            <a:cxnSpLocks noChangeShapeType="1"/>
          </p:cNvCxnSpPr>
          <p:nvPr/>
        </p:nvCxnSpPr>
        <p:spPr bwMode="auto">
          <a:xfrm>
            <a:off x="7335963" y="2179542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7" name="AutoShape 665"/>
          <p:cNvCxnSpPr>
            <a:cxnSpLocks noChangeShapeType="1"/>
          </p:cNvCxnSpPr>
          <p:nvPr/>
        </p:nvCxnSpPr>
        <p:spPr bwMode="auto">
          <a:xfrm flipH="1">
            <a:off x="7140679" y="2662558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8" name="AutoShape 666"/>
          <p:cNvSpPr>
            <a:spLocks noChangeArrowheads="1"/>
          </p:cNvSpPr>
          <p:nvPr/>
        </p:nvSpPr>
        <p:spPr bwMode="auto">
          <a:xfrm>
            <a:off x="7924819" y="2177817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15</a:t>
            </a: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9" name="AutoShape 667"/>
          <p:cNvCxnSpPr>
            <a:cxnSpLocks noChangeShapeType="1"/>
          </p:cNvCxnSpPr>
          <p:nvPr/>
        </p:nvCxnSpPr>
        <p:spPr bwMode="auto">
          <a:xfrm>
            <a:off x="8186199" y="217781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20" name="AutoShape 668"/>
          <p:cNvCxnSpPr>
            <a:cxnSpLocks noChangeShapeType="1"/>
          </p:cNvCxnSpPr>
          <p:nvPr/>
        </p:nvCxnSpPr>
        <p:spPr bwMode="auto">
          <a:xfrm flipH="1">
            <a:off x="7992417" y="2662558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21" name="AutoShape 679"/>
          <p:cNvCxnSpPr>
            <a:cxnSpLocks noChangeShapeType="1"/>
          </p:cNvCxnSpPr>
          <p:nvPr/>
        </p:nvCxnSpPr>
        <p:spPr bwMode="auto">
          <a:xfrm flipV="1">
            <a:off x="5369606" y="3397434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22" name="AutoShape 680"/>
          <p:cNvSpPr>
            <a:spLocks noChangeArrowheads="1"/>
          </p:cNvSpPr>
          <p:nvPr/>
        </p:nvSpPr>
        <p:spPr bwMode="auto">
          <a:xfrm>
            <a:off x="5369606" y="3157650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8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3" name="AutoShape 681"/>
          <p:cNvCxnSpPr>
            <a:cxnSpLocks noChangeShapeType="1"/>
          </p:cNvCxnSpPr>
          <p:nvPr/>
        </p:nvCxnSpPr>
        <p:spPr bwMode="auto">
          <a:xfrm>
            <a:off x="5652016" y="3157650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24" name="AutoShape 682"/>
          <p:cNvCxnSpPr>
            <a:cxnSpLocks noChangeShapeType="1"/>
          </p:cNvCxnSpPr>
          <p:nvPr/>
        </p:nvCxnSpPr>
        <p:spPr bwMode="auto">
          <a:xfrm flipH="1">
            <a:off x="5423684" y="364066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25" name="AutoShape 683"/>
          <p:cNvSpPr>
            <a:spLocks noChangeArrowheads="1"/>
          </p:cNvSpPr>
          <p:nvPr/>
        </p:nvSpPr>
        <p:spPr bwMode="auto">
          <a:xfrm>
            <a:off x="6221343" y="3157650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9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6" name="AutoShape 684"/>
          <p:cNvCxnSpPr>
            <a:cxnSpLocks noChangeShapeType="1"/>
          </p:cNvCxnSpPr>
          <p:nvPr/>
        </p:nvCxnSpPr>
        <p:spPr bwMode="auto">
          <a:xfrm>
            <a:off x="6503754" y="3157650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7" name="AutoShape 685"/>
          <p:cNvCxnSpPr>
            <a:cxnSpLocks noChangeShapeType="1"/>
          </p:cNvCxnSpPr>
          <p:nvPr/>
        </p:nvCxnSpPr>
        <p:spPr bwMode="auto">
          <a:xfrm flipH="1">
            <a:off x="6275422" y="364066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AutoShape 686"/>
          <p:cNvSpPr>
            <a:spLocks noChangeArrowheads="1"/>
          </p:cNvSpPr>
          <p:nvPr/>
        </p:nvSpPr>
        <p:spPr bwMode="auto">
          <a:xfrm>
            <a:off x="7073081" y="3157650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10</a:t>
            </a: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9" name="AutoShape 687"/>
          <p:cNvCxnSpPr>
            <a:cxnSpLocks noChangeShapeType="1"/>
          </p:cNvCxnSpPr>
          <p:nvPr/>
        </p:nvCxnSpPr>
        <p:spPr bwMode="auto">
          <a:xfrm>
            <a:off x="7356994" y="3157650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30" name="AutoShape 688"/>
          <p:cNvCxnSpPr>
            <a:cxnSpLocks noChangeShapeType="1"/>
          </p:cNvCxnSpPr>
          <p:nvPr/>
        </p:nvCxnSpPr>
        <p:spPr bwMode="auto">
          <a:xfrm flipH="1">
            <a:off x="7127160" y="3640667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31" name="AutoShape 689"/>
          <p:cNvSpPr>
            <a:spLocks noChangeArrowheads="1"/>
          </p:cNvSpPr>
          <p:nvPr/>
        </p:nvSpPr>
        <p:spPr bwMode="auto">
          <a:xfrm>
            <a:off x="7924819" y="3155925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11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2" name="AutoShape 690"/>
          <p:cNvCxnSpPr>
            <a:cxnSpLocks noChangeShapeType="1"/>
          </p:cNvCxnSpPr>
          <p:nvPr/>
        </p:nvCxnSpPr>
        <p:spPr bwMode="auto">
          <a:xfrm>
            <a:off x="8207229" y="3155925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" name="AutoShape 691"/>
          <p:cNvCxnSpPr>
            <a:cxnSpLocks noChangeShapeType="1"/>
          </p:cNvCxnSpPr>
          <p:nvPr/>
        </p:nvCxnSpPr>
        <p:spPr bwMode="auto">
          <a:xfrm flipH="1">
            <a:off x="7978898" y="3638942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" name="AutoShape 702"/>
          <p:cNvCxnSpPr>
            <a:cxnSpLocks noChangeShapeType="1"/>
          </p:cNvCxnSpPr>
          <p:nvPr/>
        </p:nvCxnSpPr>
        <p:spPr bwMode="auto">
          <a:xfrm flipV="1">
            <a:off x="5369606" y="4377267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35" name="AutoShape 703"/>
          <p:cNvSpPr>
            <a:spLocks noChangeArrowheads="1"/>
          </p:cNvSpPr>
          <p:nvPr/>
        </p:nvSpPr>
        <p:spPr bwMode="auto">
          <a:xfrm>
            <a:off x="5369606" y="4135759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4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6" name="AutoShape 704"/>
          <p:cNvCxnSpPr>
            <a:cxnSpLocks noChangeShapeType="1"/>
          </p:cNvCxnSpPr>
          <p:nvPr/>
        </p:nvCxnSpPr>
        <p:spPr bwMode="auto">
          <a:xfrm>
            <a:off x="5630985" y="4135759"/>
            <a:ext cx="111162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7" name="AutoShape 705"/>
          <p:cNvCxnSpPr>
            <a:cxnSpLocks noChangeShapeType="1"/>
          </p:cNvCxnSpPr>
          <p:nvPr/>
        </p:nvCxnSpPr>
        <p:spPr bwMode="auto">
          <a:xfrm flipH="1">
            <a:off x="5423684" y="4620501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8" name="AutoShape 706"/>
          <p:cNvSpPr>
            <a:spLocks noChangeArrowheads="1"/>
          </p:cNvSpPr>
          <p:nvPr/>
        </p:nvSpPr>
        <p:spPr bwMode="auto">
          <a:xfrm>
            <a:off x="6221343" y="4137484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5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9" name="AutoShape 707"/>
          <p:cNvCxnSpPr>
            <a:cxnSpLocks noChangeShapeType="1"/>
          </p:cNvCxnSpPr>
          <p:nvPr/>
        </p:nvCxnSpPr>
        <p:spPr bwMode="auto">
          <a:xfrm>
            <a:off x="6482723" y="413748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40" name="AutoShape 708"/>
          <p:cNvCxnSpPr>
            <a:cxnSpLocks noChangeShapeType="1"/>
          </p:cNvCxnSpPr>
          <p:nvPr/>
        </p:nvCxnSpPr>
        <p:spPr bwMode="auto">
          <a:xfrm flipH="1">
            <a:off x="6275422" y="4620501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41" name="AutoShape 709"/>
          <p:cNvSpPr>
            <a:spLocks noChangeArrowheads="1"/>
          </p:cNvSpPr>
          <p:nvPr/>
        </p:nvSpPr>
        <p:spPr bwMode="auto">
          <a:xfrm>
            <a:off x="7073081" y="4135759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6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2" name="AutoShape 710"/>
          <p:cNvCxnSpPr>
            <a:cxnSpLocks noChangeShapeType="1"/>
          </p:cNvCxnSpPr>
          <p:nvPr/>
        </p:nvCxnSpPr>
        <p:spPr bwMode="auto">
          <a:xfrm>
            <a:off x="7335963" y="4135759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" name="AutoShape 711"/>
          <p:cNvCxnSpPr>
            <a:cxnSpLocks noChangeShapeType="1"/>
          </p:cNvCxnSpPr>
          <p:nvPr/>
        </p:nvCxnSpPr>
        <p:spPr bwMode="auto">
          <a:xfrm flipH="1">
            <a:off x="7127160" y="4618776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4" name="AutoShape 712"/>
          <p:cNvSpPr>
            <a:spLocks noChangeArrowheads="1"/>
          </p:cNvSpPr>
          <p:nvPr/>
        </p:nvSpPr>
        <p:spPr bwMode="auto">
          <a:xfrm>
            <a:off x="7924819" y="4134034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7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5" name="AutoShape 713"/>
          <p:cNvCxnSpPr>
            <a:cxnSpLocks noChangeShapeType="1"/>
          </p:cNvCxnSpPr>
          <p:nvPr/>
        </p:nvCxnSpPr>
        <p:spPr bwMode="auto">
          <a:xfrm>
            <a:off x="8186199" y="41340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46" name="AutoShape 714"/>
          <p:cNvCxnSpPr>
            <a:cxnSpLocks noChangeShapeType="1"/>
          </p:cNvCxnSpPr>
          <p:nvPr/>
        </p:nvCxnSpPr>
        <p:spPr bwMode="auto">
          <a:xfrm flipH="1">
            <a:off x="7978898" y="4618776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47" name="AutoShape 725"/>
          <p:cNvCxnSpPr>
            <a:cxnSpLocks noChangeShapeType="1"/>
          </p:cNvCxnSpPr>
          <p:nvPr/>
        </p:nvCxnSpPr>
        <p:spPr bwMode="auto">
          <a:xfrm flipV="1">
            <a:off x="5369606" y="5355376"/>
            <a:ext cx="3008873" cy="34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48" name="AutoShape 726"/>
          <p:cNvSpPr>
            <a:spLocks noChangeArrowheads="1"/>
          </p:cNvSpPr>
          <p:nvPr/>
        </p:nvSpPr>
        <p:spPr bwMode="auto">
          <a:xfrm>
            <a:off x="5369606" y="5115593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0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9" name="AutoShape 727"/>
          <p:cNvCxnSpPr>
            <a:cxnSpLocks noChangeShapeType="1"/>
          </p:cNvCxnSpPr>
          <p:nvPr/>
        </p:nvCxnSpPr>
        <p:spPr bwMode="auto">
          <a:xfrm>
            <a:off x="5652016" y="511559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50" name="AutoShape 728"/>
          <p:cNvCxnSpPr>
            <a:cxnSpLocks noChangeShapeType="1"/>
          </p:cNvCxnSpPr>
          <p:nvPr/>
        </p:nvCxnSpPr>
        <p:spPr bwMode="auto">
          <a:xfrm flipH="1">
            <a:off x="5437204" y="56003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51" name="AutoShape 729"/>
          <p:cNvSpPr>
            <a:spLocks noChangeArrowheads="1"/>
          </p:cNvSpPr>
          <p:nvPr/>
        </p:nvSpPr>
        <p:spPr bwMode="auto">
          <a:xfrm>
            <a:off x="6221343" y="5115593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52" name="AutoShape 730"/>
          <p:cNvCxnSpPr>
            <a:cxnSpLocks noChangeShapeType="1"/>
          </p:cNvCxnSpPr>
          <p:nvPr/>
        </p:nvCxnSpPr>
        <p:spPr bwMode="auto">
          <a:xfrm>
            <a:off x="6503754" y="5115593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3" name="AutoShape 731"/>
          <p:cNvCxnSpPr>
            <a:cxnSpLocks noChangeShapeType="1"/>
          </p:cNvCxnSpPr>
          <p:nvPr/>
        </p:nvCxnSpPr>
        <p:spPr bwMode="auto">
          <a:xfrm flipH="1">
            <a:off x="6288942" y="56003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4" name="AutoShape 732"/>
          <p:cNvSpPr>
            <a:spLocks noChangeArrowheads="1"/>
          </p:cNvSpPr>
          <p:nvPr/>
        </p:nvSpPr>
        <p:spPr bwMode="auto">
          <a:xfrm>
            <a:off x="7073081" y="5115593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2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55" name="AutoShape 733"/>
          <p:cNvCxnSpPr>
            <a:cxnSpLocks noChangeShapeType="1"/>
          </p:cNvCxnSpPr>
          <p:nvPr/>
        </p:nvCxnSpPr>
        <p:spPr bwMode="auto">
          <a:xfrm>
            <a:off x="7356994" y="5115593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56" name="AutoShape 734"/>
          <p:cNvCxnSpPr>
            <a:cxnSpLocks noChangeShapeType="1"/>
          </p:cNvCxnSpPr>
          <p:nvPr/>
        </p:nvCxnSpPr>
        <p:spPr bwMode="auto">
          <a:xfrm flipH="1">
            <a:off x="7140679" y="5598609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57" name="AutoShape 735"/>
          <p:cNvSpPr>
            <a:spLocks noChangeArrowheads="1"/>
          </p:cNvSpPr>
          <p:nvPr/>
        </p:nvSpPr>
        <p:spPr bwMode="auto">
          <a:xfrm>
            <a:off x="7924819" y="5113868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58" name="AutoShape 736"/>
          <p:cNvCxnSpPr>
            <a:cxnSpLocks noChangeShapeType="1"/>
          </p:cNvCxnSpPr>
          <p:nvPr/>
        </p:nvCxnSpPr>
        <p:spPr bwMode="auto">
          <a:xfrm>
            <a:off x="8207229" y="5113868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9" name="AutoShape 737"/>
          <p:cNvCxnSpPr>
            <a:cxnSpLocks noChangeShapeType="1"/>
          </p:cNvCxnSpPr>
          <p:nvPr/>
        </p:nvCxnSpPr>
        <p:spPr bwMode="auto">
          <a:xfrm flipH="1">
            <a:off x="7992417" y="5596884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5185E-6 L 0.44271 -0.068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-3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Correctness</a:t>
            </a:r>
            <a:endParaRPr lang="en-US" dirty="0"/>
          </a:p>
        </p:txBody>
      </p:sp>
      <p:sp>
        <p:nvSpPr>
          <p:cNvPr id="161" name="160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196555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Injection Restriction</a:t>
            </a:r>
          </a:p>
          <a:p>
            <a:pPr lvl="1"/>
            <a:r>
              <a:rPr lang="en-US" dirty="0" smtClean="0"/>
              <a:t>Guarantee that inner loop is not blocked</a:t>
            </a:r>
          </a:p>
          <a:p>
            <a:pPr lvl="1"/>
            <a:r>
              <a:rPr lang="en-US" dirty="0" smtClean="0"/>
              <a:t>Guarantee that at least one packet hole in the network can move (lifesaver hole)</a:t>
            </a:r>
          </a:p>
          <a:p>
            <a:pPr lvl="1"/>
            <a:r>
              <a:rPr lang="en-US" dirty="0" smtClean="0"/>
              <a:t>Doing it with local information</a:t>
            </a:r>
            <a:endParaRPr lang="en-US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5" name="AutoShape 4"/>
          <p:cNvSpPr>
            <a:spLocks noChangeAspect="1" noChangeArrowheads="1"/>
          </p:cNvSpPr>
          <p:nvPr/>
        </p:nvSpPr>
        <p:spPr bwMode="auto">
          <a:xfrm>
            <a:off x="0" y="0"/>
            <a:ext cx="5002213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Line 85"/>
          <p:cNvSpPr>
            <a:spLocks noChangeShapeType="1"/>
          </p:cNvSpPr>
          <p:nvPr/>
        </p:nvSpPr>
        <p:spPr bwMode="auto">
          <a:xfrm flipV="1">
            <a:off x="2216172" y="4500833"/>
            <a:ext cx="1074090" cy="164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5" name="Rectangle 86"/>
          <p:cNvSpPr>
            <a:spLocks noChangeArrowheads="1"/>
          </p:cNvSpPr>
          <p:nvPr/>
        </p:nvSpPr>
        <p:spPr bwMode="auto">
          <a:xfrm>
            <a:off x="710511" y="3915991"/>
            <a:ext cx="1647074" cy="1699570"/>
          </a:xfrm>
          <a:prstGeom prst="rect">
            <a:avLst/>
          </a:prstGeom>
          <a:solidFill>
            <a:srgbClr val="C0C0C0">
              <a:alpha val="20000"/>
            </a:srgbClr>
          </a:solidFill>
          <a:ln w="31750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6" name="AutoShape 2"/>
          <p:cNvSpPr>
            <a:spLocks noChangeArrowheads="1"/>
          </p:cNvSpPr>
          <p:nvPr/>
        </p:nvSpPr>
        <p:spPr bwMode="auto">
          <a:xfrm rot="5400000">
            <a:off x="520211" y="4371233"/>
            <a:ext cx="1069614" cy="292011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 w="28575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7" name="Rectangle 67"/>
          <p:cNvSpPr>
            <a:spLocks noChangeArrowheads="1"/>
          </p:cNvSpPr>
          <p:nvPr/>
        </p:nvSpPr>
        <p:spPr bwMode="auto">
          <a:xfrm>
            <a:off x="1419212" y="4645198"/>
            <a:ext cx="85307" cy="89736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8" name="Rectangle 68"/>
          <p:cNvSpPr>
            <a:spLocks noChangeArrowheads="1"/>
          </p:cNvSpPr>
          <p:nvPr/>
        </p:nvSpPr>
        <p:spPr bwMode="auto">
          <a:xfrm>
            <a:off x="1505339" y="4645198"/>
            <a:ext cx="85307" cy="89736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9" name="Rectangle 69"/>
          <p:cNvSpPr>
            <a:spLocks noChangeArrowheads="1"/>
          </p:cNvSpPr>
          <p:nvPr/>
        </p:nvSpPr>
        <p:spPr bwMode="auto">
          <a:xfrm>
            <a:off x="1589825" y="4645198"/>
            <a:ext cx="85307" cy="89736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0" name="Rectangle 70"/>
          <p:cNvSpPr>
            <a:spLocks noChangeArrowheads="1"/>
          </p:cNvSpPr>
          <p:nvPr/>
        </p:nvSpPr>
        <p:spPr bwMode="auto">
          <a:xfrm>
            <a:off x="909012" y="4389278"/>
            <a:ext cx="91869" cy="24361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1" name="AutoShape 71"/>
          <p:cNvSpPr>
            <a:spLocks noChangeArrowheads="1"/>
          </p:cNvSpPr>
          <p:nvPr/>
        </p:nvSpPr>
        <p:spPr bwMode="auto">
          <a:xfrm rot="16200000">
            <a:off x="1534458" y="4374924"/>
            <a:ext cx="1069614" cy="291191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 w="28575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2" name="Rectangle 72"/>
          <p:cNvSpPr>
            <a:spLocks noChangeArrowheads="1"/>
          </p:cNvSpPr>
          <p:nvPr/>
        </p:nvSpPr>
        <p:spPr bwMode="auto">
          <a:xfrm>
            <a:off x="2015538" y="4636996"/>
            <a:ext cx="91869" cy="25427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3" name="Rectangle 73"/>
          <p:cNvSpPr>
            <a:spLocks noChangeArrowheads="1"/>
          </p:cNvSpPr>
          <p:nvPr/>
        </p:nvSpPr>
        <p:spPr bwMode="auto">
          <a:xfrm>
            <a:off x="1923669" y="4638636"/>
            <a:ext cx="91869" cy="25592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4" name="Line 74"/>
          <p:cNvSpPr>
            <a:spLocks noChangeShapeType="1"/>
          </p:cNvSpPr>
          <p:nvPr/>
        </p:nvSpPr>
        <p:spPr bwMode="auto">
          <a:xfrm>
            <a:off x="618642" y="4500833"/>
            <a:ext cx="290371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5" name="Line 75"/>
          <p:cNvSpPr>
            <a:spLocks noChangeShapeType="1"/>
          </p:cNvSpPr>
          <p:nvPr/>
        </p:nvSpPr>
        <p:spPr bwMode="auto">
          <a:xfrm>
            <a:off x="1201024" y="4507395"/>
            <a:ext cx="722646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6" name="Line 76"/>
          <p:cNvSpPr>
            <a:spLocks noChangeShapeType="1"/>
          </p:cNvSpPr>
          <p:nvPr/>
        </p:nvSpPr>
        <p:spPr bwMode="auto">
          <a:xfrm>
            <a:off x="1201024" y="4817452"/>
            <a:ext cx="21818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7" name="Line 77"/>
          <p:cNvSpPr>
            <a:spLocks noChangeShapeType="1"/>
          </p:cNvSpPr>
          <p:nvPr/>
        </p:nvSpPr>
        <p:spPr bwMode="auto">
          <a:xfrm>
            <a:off x="1675131" y="4810070"/>
            <a:ext cx="24853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8" name="Line 78"/>
          <p:cNvSpPr>
            <a:spLocks noChangeShapeType="1"/>
          </p:cNvSpPr>
          <p:nvPr/>
        </p:nvSpPr>
        <p:spPr bwMode="auto">
          <a:xfrm>
            <a:off x="1201024" y="4143201"/>
            <a:ext cx="15256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9" name="Line 79"/>
          <p:cNvSpPr>
            <a:spLocks noChangeShapeType="1"/>
          </p:cNvSpPr>
          <p:nvPr/>
        </p:nvSpPr>
        <p:spPr bwMode="auto">
          <a:xfrm flipV="1">
            <a:off x="1353591" y="3811818"/>
            <a:ext cx="0" cy="331383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0" name="Line 80"/>
          <p:cNvSpPr>
            <a:spLocks noChangeShapeType="1"/>
          </p:cNvSpPr>
          <p:nvPr/>
        </p:nvSpPr>
        <p:spPr bwMode="auto">
          <a:xfrm>
            <a:off x="1740752" y="3811818"/>
            <a:ext cx="0" cy="331383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1" name="Line 81"/>
          <p:cNvSpPr>
            <a:spLocks noChangeShapeType="1"/>
          </p:cNvSpPr>
          <p:nvPr/>
        </p:nvSpPr>
        <p:spPr bwMode="auto">
          <a:xfrm>
            <a:off x="1740752" y="4143201"/>
            <a:ext cx="182917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2" name="Line 82"/>
          <p:cNvSpPr>
            <a:spLocks noChangeShapeType="1"/>
          </p:cNvSpPr>
          <p:nvPr/>
        </p:nvSpPr>
        <p:spPr bwMode="auto">
          <a:xfrm>
            <a:off x="618642" y="5322729"/>
            <a:ext cx="80057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3" name="Line 83"/>
          <p:cNvSpPr>
            <a:spLocks noChangeShapeType="1"/>
          </p:cNvSpPr>
          <p:nvPr/>
        </p:nvSpPr>
        <p:spPr bwMode="auto">
          <a:xfrm>
            <a:off x="1675131" y="5322729"/>
            <a:ext cx="83092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4" name="Text Box 87"/>
          <p:cNvSpPr txBox="1">
            <a:spLocks noChangeArrowheads="1"/>
          </p:cNvSpPr>
          <p:nvPr/>
        </p:nvSpPr>
        <p:spPr bwMode="auto">
          <a:xfrm>
            <a:off x="493963" y="4310534"/>
            <a:ext cx="314978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5" name="Text Box 89"/>
          <p:cNvSpPr txBox="1">
            <a:spLocks noChangeArrowheads="1"/>
          </p:cNvSpPr>
          <p:nvPr/>
        </p:nvSpPr>
        <p:spPr bwMode="auto">
          <a:xfrm>
            <a:off x="362722" y="5134071"/>
            <a:ext cx="400285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6" name="Text Box 90"/>
          <p:cNvSpPr txBox="1">
            <a:spLocks noChangeArrowheads="1"/>
          </p:cNvSpPr>
          <p:nvPr/>
        </p:nvSpPr>
        <p:spPr bwMode="auto">
          <a:xfrm>
            <a:off x="2192013" y="5141453"/>
            <a:ext cx="400285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7" name="Text Box 91"/>
          <p:cNvSpPr txBox="1">
            <a:spLocks noChangeArrowheads="1"/>
          </p:cNvSpPr>
          <p:nvPr/>
        </p:nvSpPr>
        <p:spPr bwMode="auto">
          <a:xfrm>
            <a:off x="999241" y="4002117"/>
            <a:ext cx="295292" cy="89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RECEPTION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8" name="Text Box 92"/>
          <p:cNvSpPr txBox="1">
            <a:spLocks noChangeArrowheads="1"/>
          </p:cNvSpPr>
          <p:nvPr/>
        </p:nvSpPr>
        <p:spPr bwMode="auto">
          <a:xfrm>
            <a:off x="1903983" y="3947748"/>
            <a:ext cx="295292" cy="65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EJECTION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9" name="Text Box 93"/>
          <p:cNvSpPr txBox="1">
            <a:spLocks noChangeArrowheads="1"/>
          </p:cNvSpPr>
          <p:nvPr/>
        </p:nvSpPr>
        <p:spPr bwMode="auto">
          <a:xfrm>
            <a:off x="951666" y="3654329"/>
            <a:ext cx="467546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CONS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0" name="Text Box 94"/>
          <p:cNvSpPr txBox="1">
            <a:spLocks noChangeArrowheads="1"/>
          </p:cNvSpPr>
          <p:nvPr/>
        </p:nvSpPr>
        <p:spPr bwMode="auto">
          <a:xfrm>
            <a:off x="1639861" y="3654329"/>
            <a:ext cx="467546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INJ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170 Grupo"/>
          <p:cNvGrpSpPr/>
          <p:nvPr/>
        </p:nvGrpSpPr>
        <p:grpSpPr>
          <a:xfrm>
            <a:off x="2743972" y="3663854"/>
            <a:ext cx="2229576" cy="1961232"/>
            <a:chOff x="4788359" y="1101281"/>
            <a:chExt cx="4315058" cy="3795713"/>
          </a:xfrm>
        </p:grpSpPr>
        <p:sp>
          <p:nvSpPr>
            <p:cNvPr id="192" name="Line 85"/>
            <p:cNvSpPr>
              <a:spLocks noChangeShapeType="1"/>
            </p:cNvSpPr>
            <p:nvPr/>
          </p:nvSpPr>
          <p:spPr bwMode="auto">
            <a:xfrm>
              <a:off x="8375474" y="2739899"/>
              <a:ext cx="562610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3" name="Rectangle 86"/>
            <p:cNvSpPr>
              <a:spLocks noChangeArrowheads="1"/>
            </p:cNvSpPr>
            <p:nvPr/>
          </p:nvSpPr>
          <p:spPr bwMode="auto">
            <a:xfrm>
              <a:off x="5461459" y="1607694"/>
              <a:ext cx="3187700" cy="3289300"/>
            </a:xfrm>
            <a:prstGeom prst="rect">
              <a:avLst/>
            </a:prstGeom>
            <a:solidFill>
              <a:srgbClr val="C0C0C0">
                <a:alpha val="20000"/>
              </a:srgbClr>
            </a:solidFill>
            <a:ln w="31750">
              <a:solidFill>
                <a:srgbClr val="80808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4" name="AutoShape 2"/>
            <p:cNvSpPr>
              <a:spLocks noChangeArrowheads="1"/>
            </p:cNvSpPr>
            <p:nvPr/>
          </p:nvSpPr>
          <p:spPr bwMode="auto">
            <a:xfrm rot="5400000">
              <a:off x="5093159" y="2488756"/>
              <a:ext cx="2070100" cy="56515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ln w="28575"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5" name="Rectangle 67"/>
            <p:cNvSpPr>
              <a:spLocks noChangeArrowheads="1"/>
            </p:cNvSpPr>
            <p:nvPr/>
          </p:nvSpPr>
          <p:spPr bwMode="auto">
            <a:xfrm>
              <a:off x="6833059" y="3018981"/>
              <a:ext cx="165100" cy="17367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6" name="Rectangle 68"/>
            <p:cNvSpPr>
              <a:spLocks noChangeArrowheads="1"/>
            </p:cNvSpPr>
            <p:nvPr/>
          </p:nvSpPr>
          <p:spPr bwMode="auto">
            <a:xfrm>
              <a:off x="6999747" y="3018981"/>
              <a:ext cx="165100" cy="17367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7" name="Rectangle 69"/>
            <p:cNvSpPr>
              <a:spLocks noChangeArrowheads="1"/>
            </p:cNvSpPr>
            <p:nvPr/>
          </p:nvSpPr>
          <p:spPr bwMode="auto">
            <a:xfrm>
              <a:off x="7163259" y="3018981"/>
              <a:ext cx="165100" cy="17367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8" name="Rectangle 70"/>
            <p:cNvSpPr>
              <a:spLocks noChangeArrowheads="1"/>
            </p:cNvSpPr>
            <p:nvPr/>
          </p:nvSpPr>
          <p:spPr bwMode="auto">
            <a:xfrm>
              <a:off x="5845634" y="2523681"/>
              <a:ext cx="177800" cy="4714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9" name="AutoShape 71"/>
            <p:cNvSpPr>
              <a:spLocks noChangeArrowheads="1"/>
            </p:cNvSpPr>
            <p:nvPr/>
          </p:nvSpPr>
          <p:spPr bwMode="auto">
            <a:xfrm rot="16200000">
              <a:off x="7056103" y="2495900"/>
              <a:ext cx="2070100" cy="56356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ln w="28575"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0" name="Rectangle 72"/>
            <p:cNvSpPr>
              <a:spLocks noChangeArrowheads="1"/>
            </p:cNvSpPr>
            <p:nvPr/>
          </p:nvSpPr>
          <p:spPr bwMode="auto">
            <a:xfrm>
              <a:off x="7987172" y="3003106"/>
              <a:ext cx="177800" cy="4921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1" name="Rectangle 73"/>
            <p:cNvSpPr>
              <a:spLocks noChangeArrowheads="1"/>
            </p:cNvSpPr>
            <p:nvPr/>
          </p:nvSpPr>
          <p:spPr bwMode="auto">
            <a:xfrm>
              <a:off x="7809372" y="3006281"/>
              <a:ext cx="177800" cy="4953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3" name="Line 75"/>
            <p:cNvSpPr>
              <a:spLocks noChangeShapeType="1"/>
            </p:cNvSpPr>
            <p:nvPr/>
          </p:nvSpPr>
          <p:spPr bwMode="auto">
            <a:xfrm>
              <a:off x="6410784" y="2752281"/>
              <a:ext cx="1398588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4" name="Line 76"/>
            <p:cNvSpPr>
              <a:spLocks noChangeShapeType="1"/>
            </p:cNvSpPr>
            <p:nvPr/>
          </p:nvSpPr>
          <p:spPr bwMode="auto">
            <a:xfrm>
              <a:off x="6410784" y="3352356"/>
              <a:ext cx="422275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" name="Line 77"/>
            <p:cNvSpPr>
              <a:spLocks noChangeShapeType="1"/>
            </p:cNvSpPr>
            <p:nvPr/>
          </p:nvSpPr>
          <p:spPr bwMode="auto">
            <a:xfrm>
              <a:off x="7328359" y="3338069"/>
              <a:ext cx="48101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" name="Line 78"/>
            <p:cNvSpPr>
              <a:spLocks noChangeShapeType="1"/>
            </p:cNvSpPr>
            <p:nvPr/>
          </p:nvSpPr>
          <p:spPr bwMode="auto">
            <a:xfrm>
              <a:off x="6410784" y="2047431"/>
              <a:ext cx="295275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" name="Line 79"/>
            <p:cNvSpPr>
              <a:spLocks noChangeShapeType="1"/>
            </p:cNvSpPr>
            <p:nvPr/>
          </p:nvSpPr>
          <p:spPr bwMode="auto">
            <a:xfrm flipV="1">
              <a:off x="6706059" y="1406081"/>
              <a:ext cx="0" cy="64135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8" name="Line 80"/>
            <p:cNvSpPr>
              <a:spLocks noChangeShapeType="1"/>
            </p:cNvSpPr>
            <p:nvPr/>
          </p:nvSpPr>
          <p:spPr bwMode="auto">
            <a:xfrm>
              <a:off x="7455359" y="1406081"/>
              <a:ext cx="0" cy="64135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9" name="Line 81"/>
            <p:cNvSpPr>
              <a:spLocks noChangeShapeType="1"/>
            </p:cNvSpPr>
            <p:nvPr/>
          </p:nvSpPr>
          <p:spPr bwMode="auto">
            <a:xfrm>
              <a:off x="7455359" y="2047431"/>
              <a:ext cx="35401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0" name="Line 82"/>
            <p:cNvSpPr>
              <a:spLocks noChangeShapeType="1"/>
            </p:cNvSpPr>
            <p:nvPr/>
          </p:nvSpPr>
          <p:spPr bwMode="auto">
            <a:xfrm>
              <a:off x="5283659" y="4330256"/>
              <a:ext cx="1549400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1" name="Line 83"/>
            <p:cNvSpPr>
              <a:spLocks noChangeShapeType="1"/>
            </p:cNvSpPr>
            <p:nvPr/>
          </p:nvSpPr>
          <p:spPr bwMode="auto">
            <a:xfrm>
              <a:off x="7328359" y="4330256"/>
              <a:ext cx="1608138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2" name="Text Box 87"/>
            <p:cNvSpPr txBox="1">
              <a:spLocks noChangeArrowheads="1"/>
            </p:cNvSpPr>
            <p:nvPr/>
          </p:nvSpPr>
          <p:spPr bwMode="auto">
            <a:xfrm>
              <a:off x="5042359" y="2371281"/>
              <a:ext cx="609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X+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3" name="Text Box 89"/>
            <p:cNvSpPr txBox="1">
              <a:spLocks noChangeArrowheads="1"/>
            </p:cNvSpPr>
            <p:nvPr/>
          </p:nvSpPr>
          <p:spPr bwMode="auto">
            <a:xfrm>
              <a:off x="4788359" y="3965131"/>
              <a:ext cx="7747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Loop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4" name="Text Box 90"/>
            <p:cNvSpPr txBox="1">
              <a:spLocks noChangeArrowheads="1"/>
            </p:cNvSpPr>
            <p:nvPr/>
          </p:nvSpPr>
          <p:spPr bwMode="auto">
            <a:xfrm>
              <a:off x="8328717" y="3979419"/>
              <a:ext cx="7747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Loop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" name="Text Box 91"/>
            <p:cNvSpPr txBox="1">
              <a:spLocks noChangeArrowheads="1"/>
            </p:cNvSpPr>
            <p:nvPr/>
          </p:nvSpPr>
          <p:spPr bwMode="auto">
            <a:xfrm>
              <a:off x="6020259" y="1774381"/>
              <a:ext cx="571500" cy="173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RECEPTION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6" name="Text Box 92"/>
            <p:cNvSpPr txBox="1">
              <a:spLocks noChangeArrowheads="1"/>
            </p:cNvSpPr>
            <p:nvPr/>
          </p:nvSpPr>
          <p:spPr bwMode="auto">
            <a:xfrm>
              <a:off x="7771272" y="1669155"/>
              <a:ext cx="571500" cy="1265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EJECTION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7" name="Text Box 93"/>
            <p:cNvSpPr txBox="1">
              <a:spLocks noChangeArrowheads="1"/>
            </p:cNvSpPr>
            <p:nvPr/>
          </p:nvSpPr>
          <p:spPr bwMode="auto">
            <a:xfrm>
              <a:off x="5928184" y="1101281"/>
              <a:ext cx="9048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CONS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8" name="Text Box 94"/>
            <p:cNvSpPr txBox="1">
              <a:spLocks noChangeArrowheads="1"/>
            </p:cNvSpPr>
            <p:nvPr/>
          </p:nvSpPr>
          <p:spPr bwMode="auto">
            <a:xfrm>
              <a:off x="7260097" y="1101281"/>
              <a:ext cx="9048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INJ</a:t>
              </a:r>
              <a:endPara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91" name="190 Rectángulo redondeado"/>
          <p:cNvSpPr/>
          <p:nvPr/>
        </p:nvSpPr>
        <p:spPr>
          <a:xfrm>
            <a:off x="-175846" y="4011642"/>
            <a:ext cx="82296" cy="896112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223 Rectángulo redondeado"/>
          <p:cNvSpPr/>
          <p:nvPr/>
        </p:nvSpPr>
        <p:spPr>
          <a:xfrm>
            <a:off x="1419212" y="4632894"/>
            <a:ext cx="170613" cy="909664"/>
          </a:xfrm>
          <a:prstGeom prst="roundRect">
            <a:avLst/>
          </a:prstGeom>
          <a:noFill/>
          <a:ln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226 Rectángulo redondeado"/>
          <p:cNvSpPr/>
          <p:nvPr/>
        </p:nvSpPr>
        <p:spPr>
          <a:xfrm rot="16200000">
            <a:off x="390311" y="5717158"/>
            <a:ext cx="82296" cy="896112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228 Rectángulo redondeado"/>
          <p:cNvSpPr/>
          <p:nvPr/>
        </p:nvSpPr>
        <p:spPr>
          <a:xfrm rot="16200000">
            <a:off x="1725657" y="3206273"/>
            <a:ext cx="82296" cy="896112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229 Rectángulo redondeado"/>
          <p:cNvSpPr/>
          <p:nvPr/>
        </p:nvSpPr>
        <p:spPr>
          <a:xfrm>
            <a:off x="1923669" y="4654723"/>
            <a:ext cx="170613" cy="246077"/>
          </a:xfrm>
          <a:prstGeom prst="roundRect">
            <a:avLst/>
          </a:prstGeom>
          <a:noFill/>
          <a:ln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230 Rectángulo redondeado"/>
          <p:cNvSpPr/>
          <p:nvPr/>
        </p:nvSpPr>
        <p:spPr>
          <a:xfrm>
            <a:off x="3247609" y="4408646"/>
            <a:ext cx="170613" cy="246077"/>
          </a:xfrm>
          <a:prstGeom prst="roundRect">
            <a:avLst/>
          </a:prstGeom>
          <a:noFill/>
          <a:ln>
            <a:solidFill>
              <a:schemeClr val="accent4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231 Rectángulo redondeado"/>
          <p:cNvSpPr/>
          <p:nvPr/>
        </p:nvSpPr>
        <p:spPr>
          <a:xfrm>
            <a:off x="1592836" y="4632894"/>
            <a:ext cx="82296" cy="896112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234 Rectángulo redondeado"/>
          <p:cNvSpPr/>
          <p:nvPr/>
        </p:nvSpPr>
        <p:spPr>
          <a:xfrm>
            <a:off x="1598713" y="4632894"/>
            <a:ext cx="82296" cy="896112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6" name="Picture 2" descr="C:\Documents and Settings\vpuente\Configuración local\Archivos temporales de Internet\Content.IE5\8TENOPUJ\MPj04054720000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67" t="19366" r="17720" b="23872"/>
          <a:stretch>
            <a:fillRect/>
          </a:stretch>
        </p:blipFill>
        <p:spPr bwMode="auto">
          <a:xfrm>
            <a:off x="1771054" y="4646252"/>
            <a:ext cx="387806" cy="243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8" name="159 Marcador de texto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Hamiltonian miss-routing</a:t>
            </a:r>
            <a:endParaRPr lang="en-US" dirty="0"/>
          </a:p>
        </p:txBody>
      </p:sp>
      <p:cxnSp>
        <p:nvCxnSpPr>
          <p:cNvPr id="299" name="AutoShape 616"/>
          <p:cNvCxnSpPr>
            <a:cxnSpLocks noChangeShapeType="1"/>
          </p:cNvCxnSpPr>
          <p:nvPr/>
        </p:nvCxnSpPr>
        <p:spPr bwMode="auto">
          <a:xfrm>
            <a:off x="5597070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0" name="AutoShape 629"/>
          <p:cNvCxnSpPr>
            <a:cxnSpLocks noChangeShapeType="1"/>
          </p:cNvCxnSpPr>
          <p:nvPr/>
        </p:nvCxnSpPr>
        <p:spPr bwMode="auto">
          <a:xfrm>
            <a:off x="6453314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1" name="AutoShape 642"/>
          <p:cNvCxnSpPr>
            <a:cxnSpLocks noChangeShapeType="1"/>
          </p:cNvCxnSpPr>
          <p:nvPr/>
        </p:nvCxnSpPr>
        <p:spPr bwMode="auto">
          <a:xfrm>
            <a:off x="7279515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2" name="AutoShape 655"/>
          <p:cNvCxnSpPr>
            <a:cxnSpLocks noChangeShapeType="1"/>
          </p:cNvCxnSpPr>
          <p:nvPr/>
        </p:nvCxnSpPr>
        <p:spPr bwMode="auto">
          <a:xfrm>
            <a:off x="8171811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3" name="AutoShape 656"/>
          <p:cNvCxnSpPr>
            <a:cxnSpLocks noChangeShapeType="1"/>
          </p:cNvCxnSpPr>
          <p:nvPr/>
        </p:nvCxnSpPr>
        <p:spPr bwMode="auto">
          <a:xfrm flipV="1">
            <a:off x="5369606" y="2421050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304" name="AutoShape 657"/>
          <p:cNvSpPr>
            <a:spLocks noChangeArrowheads="1"/>
          </p:cNvSpPr>
          <p:nvPr/>
        </p:nvSpPr>
        <p:spPr bwMode="auto">
          <a:xfrm>
            <a:off x="5369606" y="2179542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12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05" name="AutoShape 658"/>
          <p:cNvCxnSpPr>
            <a:cxnSpLocks noChangeShapeType="1"/>
          </p:cNvCxnSpPr>
          <p:nvPr/>
        </p:nvCxnSpPr>
        <p:spPr bwMode="auto">
          <a:xfrm>
            <a:off x="5630985" y="2179542"/>
            <a:ext cx="111162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6" name="AutoShape 659"/>
          <p:cNvCxnSpPr>
            <a:cxnSpLocks noChangeShapeType="1"/>
          </p:cNvCxnSpPr>
          <p:nvPr/>
        </p:nvCxnSpPr>
        <p:spPr bwMode="auto">
          <a:xfrm flipH="1">
            <a:off x="5437204" y="266428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7" name="AutoShape 660"/>
          <p:cNvSpPr>
            <a:spLocks noChangeArrowheads="1"/>
          </p:cNvSpPr>
          <p:nvPr/>
        </p:nvSpPr>
        <p:spPr bwMode="auto">
          <a:xfrm>
            <a:off x="6221343" y="2181267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13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08" name="AutoShape 661"/>
          <p:cNvCxnSpPr>
            <a:cxnSpLocks noChangeShapeType="1"/>
          </p:cNvCxnSpPr>
          <p:nvPr/>
        </p:nvCxnSpPr>
        <p:spPr bwMode="auto">
          <a:xfrm>
            <a:off x="6482723" y="2181267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09" name="AutoShape 662"/>
          <p:cNvCxnSpPr>
            <a:cxnSpLocks noChangeShapeType="1"/>
          </p:cNvCxnSpPr>
          <p:nvPr/>
        </p:nvCxnSpPr>
        <p:spPr bwMode="auto">
          <a:xfrm flipH="1">
            <a:off x="6288942" y="266428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310" name="AutoShape 663"/>
          <p:cNvSpPr>
            <a:spLocks noChangeArrowheads="1"/>
          </p:cNvSpPr>
          <p:nvPr/>
        </p:nvSpPr>
        <p:spPr bwMode="auto">
          <a:xfrm>
            <a:off x="7073081" y="2179542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14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11" name="AutoShape 664"/>
          <p:cNvCxnSpPr>
            <a:cxnSpLocks noChangeShapeType="1"/>
          </p:cNvCxnSpPr>
          <p:nvPr/>
        </p:nvCxnSpPr>
        <p:spPr bwMode="auto">
          <a:xfrm>
            <a:off x="7335963" y="2179542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2" name="AutoShape 665"/>
          <p:cNvCxnSpPr>
            <a:cxnSpLocks noChangeShapeType="1"/>
          </p:cNvCxnSpPr>
          <p:nvPr/>
        </p:nvCxnSpPr>
        <p:spPr bwMode="auto">
          <a:xfrm flipH="1">
            <a:off x="7140679" y="2662558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3" name="AutoShape 666"/>
          <p:cNvSpPr>
            <a:spLocks noChangeArrowheads="1"/>
          </p:cNvSpPr>
          <p:nvPr/>
        </p:nvSpPr>
        <p:spPr bwMode="auto">
          <a:xfrm>
            <a:off x="7924819" y="2177817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15</a:t>
            </a: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14" name="AutoShape 667"/>
          <p:cNvCxnSpPr>
            <a:cxnSpLocks noChangeShapeType="1"/>
          </p:cNvCxnSpPr>
          <p:nvPr/>
        </p:nvCxnSpPr>
        <p:spPr bwMode="auto">
          <a:xfrm>
            <a:off x="8186199" y="217781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15" name="AutoShape 668"/>
          <p:cNvCxnSpPr>
            <a:cxnSpLocks noChangeShapeType="1"/>
          </p:cNvCxnSpPr>
          <p:nvPr/>
        </p:nvCxnSpPr>
        <p:spPr bwMode="auto">
          <a:xfrm flipH="1">
            <a:off x="7992417" y="2662558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16" name="AutoShape 679"/>
          <p:cNvCxnSpPr>
            <a:cxnSpLocks noChangeShapeType="1"/>
          </p:cNvCxnSpPr>
          <p:nvPr/>
        </p:nvCxnSpPr>
        <p:spPr bwMode="auto">
          <a:xfrm flipV="1">
            <a:off x="5369606" y="3397434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317" name="AutoShape 680"/>
          <p:cNvSpPr>
            <a:spLocks noChangeArrowheads="1"/>
          </p:cNvSpPr>
          <p:nvPr/>
        </p:nvSpPr>
        <p:spPr bwMode="auto">
          <a:xfrm>
            <a:off x="5369606" y="3157650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8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18" name="AutoShape 681"/>
          <p:cNvCxnSpPr>
            <a:cxnSpLocks noChangeShapeType="1"/>
          </p:cNvCxnSpPr>
          <p:nvPr/>
        </p:nvCxnSpPr>
        <p:spPr bwMode="auto">
          <a:xfrm>
            <a:off x="5652016" y="3157650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19" name="AutoShape 682"/>
          <p:cNvCxnSpPr>
            <a:cxnSpLocks noChangeShapeType="1"/>
          </p:cNvCxnSpPr>
          <p:nvPr/>
        </p:nvCxnSpPr>
        <p:spPr bwMode="auto">
          <a:xfrm flipH="1">
            <a:off x="5423684" y="364066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320" name="AutoShape 683"/>
          <p:cNvSpPr>
            <a:spLocks noChangeArrowheads="1"/>
          </p:cNvSpPr>
          <p:nvPr/>
        </p:nvSpPr>
        <p:spPr bwMode="auto">
          <a:xfrm>
            <a:off x="6221343" y="3157650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9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21" name="AutoShape 684"/>
          <p:cNvCxnSpPr>
            <a:cxnSpLocks noChangeShapeType="1"/>
          </p:cNvCxnSpPr>
          <p:nvPr/>
        </p:nvCxnSpPr>
        <p:spPr bwMode="auto">
          <a:xfrm>
            <a:off x="6503754" y="3157650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2" name="AutoShape 685"/>
          <p:cNvCxnSpPr>
            <a:cxnSpLocks noChangeShapeType="1"/>
          </p:cNvCxnSpPr>
          <p:nvPr/>
        </p:nvCxnSpPr>
        <p:spPr bwMode="auto">
          <a:xfrm flipH="1">
            <a:off x="6275422" y="364066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3" name="AutoShape 686"/>
          <p:cNvSpPr>
            <a:spLocks noChangeArrowheads="1"/>
          </p:cNvSpPr>
          <p:nvPr/>
        </p:nvSpPr>
        <p:spPr bwMode="auto">
          <a:xfrm>
            <a:off x="7073081" y="3157650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10</a:t>
            </a: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24" name="AutoShape 687"/>
          <p:cNvCxnSpPr>
            <a:cxnSpLocks noChangeShapeType="1"/>
          </p:cNvCxnSpPr>
          <p:nvPr/>
        </p:nvCxnSpPr>
        <p:spPr bwMode="auto">
          <a:xfrm>
            <a:off x="7356994" y="3157650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25" name="AutoShape 688"/>
          <p:cNvCxnSpPr>
            <a:cxnSpLocks noChangeShapeType="1"/>
          </p:cNvCxnSpPr>
          <p:nvPr/>
        </p:nvCxnSpPr>
        <p:spPr bwMode="auto">
          <a:xfrm flipH="1">
            <a:off x="7127160" y="3640667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326" name="AutoShape 689"/>
          <p:cNvSpPr>
            <a:spLocks noChangeArrowheads="1"/>
          </p:cNvSpPr>
          <p:nvPr/>
        </p:nvSpPr>
        <p:spPr bwMode="auto">
          <a:xfrm>
            <a:off x="7924819" y="3155925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11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27" name="AutoShape 690"/>
          <p:cNvCxnSpPr>
            <a:cxnSpLocks noChangeShapeType="1"/>
          </p:cNvCxnSpPr>
          <p:nvPr/>
        </p:nvCxnSpPr>
        <p:spPr bwMode="auto">
          <a:xfrm>
            <a:off x="8207229" y="3155925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8" name="AutoShape 691"/>
          <p:cNvCxnSpPr>
            <a:cxnSpLocks noChangeShapeType="1"/>
          </p:cNvCxnSpPr>
          <p:nvPr/>
        </p:nvCxnSpPr>
        <p:spPr bwMode="auto">
          <a:xfrm flipH="1">
            <a:off x="7978898" y="3638942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9" name="AutoShape 702"/>
          <p:cNvCxnSpPr>
            <a:cxnSpLocks noChangeShapeType="1"/>
          </p:cNvCxnSpPr>
          <p:nvPr/>
        </p:nvCxnSpPr>
        <p:spPr bwMode="auto">
          <a:xfrm flipV="1">
            <a:off x="5369606" y="4377267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330" name="AutoShape 703"/>
          <p:cNvSpPr>
            <a:spLocks noChangeArrowheads="1"/>
          </p:cNvSpPr>
          <p:nvPr/>
        </p:nvSpPr>
        <p:spPr bwMode="auto">
          <a:xfrm>
            <a:off x="5369606" y="4135759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4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31" name="AutoShape 704"/>
          <p:cNvCxnSpPr>
            <a:cxnSpLocks noChangeShapeType="1"/>
          </p:cNvCxnSpPr>
          <p:nvPr/>
        </p:nvCxnSpPr>
        <p:spPr bwMode="auto">
          <a:xfrm>
            <a:off x="5630985" y="4135759"/>
            <a:ext cx="111162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2" name="AutoShape 705"/>
          <p:cNvCxnSpPr>
            <a:cxnSpLocks noChangeShapeType="1"/>
          </p:cNvCxnSpPr>
          <p:nvPr/>
        </p:nvCxnSpPr>
        <p:spPr bwMode="auto">
          <a:xfrm flipH="1">
            <a:off x="5423684" y="4620501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3" name="AutoShape 706"/>
          <p:cNvSpPr>
            <a:spLocks noChangeArrowheads="1"/>
          </p:cNvSpPr>
          <p:nvPr/>
        </p:nvSpPr>
        <p:spPr bwMode="auto">
          <a:xfrm>
            <a:off x="6221343" y="4137484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5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34" name="AutoShape 707"/>
          <p:cNvCxnSpPr>
            <a:cxnSpLocks noChangeShapeType="1"/>
          </p:cNvCxnSpPr>
          <p:nvPr/>
        </p:nvCxnSpPr>
        <p:spPr bwMode="auto">
          <a:xfrm>
            <a:off x="6482723" y="413748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35" name="AutoShape 708"/>
          <p:cNvCxnSpPr>
            <a:cxnSpLocks noChangeShapeType="1"/>
          </p:cNvCxnSpPr>
          <p:nvPr/>
        </p:nvCxnSpPr>
        <p:spPr bwMode="auto">
          <a:xfrm flipH="1">
            <a:off x="6275422" y="4620501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336" name="AutoShape 709"/>
          <p:cNvSpPr>
            <a:spLocks noChangeArrowheads="1"/>
          </p:cNvSpPr>
          <p:nvPr/>
        </p:nvSpPr>
        <p:spPr bwMode="auto">
          <a:xfrm>
            <a:off x="7073081" y="4135759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6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37" name="AutoShape 710"/>
          <p:cNvCxnSpPr>
            <a:cxnSpLocks noChangeShapeType="1"/>
          </p:cNvCxnSpPr>
          <p:nvPr/>
        </p:nvCxnSpPr>
        <p:spPr bwMode="auto">
          <a:xfrm>
            <a:off x="7335963" y="4135759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8" name="AutoShape 711"/>
          <p:cNvCxnSpPr>
            <a:cxnSpLocks noChangeShapeType="1"/>
          </p:cNvCxnSpPr>
          <p:nvPr/>
        </p:nvCxnSpPr>
        <p:spPr bwMode="auto">
          <a:xfrm flipH="1">
            <a:off x="7127160" y="4618776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9" name="AutoShape 712"/>
          <p:cNvSpPr>
            <a:spLocks noChangeArrowheads="1"/>
          </p:cNvSpPr>
          <p:nvPr/>
        </p:nvSpPr>
        <p:spPr bwMode="auto">
          <a:xfrm>
            <a:off x="7924819" y="4134034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7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40" name="AutoShape 713"/>
          <p:cNvCxnSpPr>
            <a:cxnSpLocks noChangeShapeType="1"/>
          </p:cNvCxnSpPr>
          <p:nvPr/>
        </p:nvCxnSpPr>
        <p:spPr bwMode="auto">
          <a:xfrm>
            <a:off x="8186199" y="41340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41" name="AutoShape 714"/>
          <p:cNvCxnSpPr>
            <a:cxnSpLocks noChangeShapeType="1"/>
          </p:cNvCxnSpPr>
          <p:nvPr/>
        </p:nvCxnSpPr>
        <p:spPr bwMode="auto">
          <a:xfrm flipH="1">
            <a:off x="7978898" y="4618776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42" name="AutoShape 725"/>
          <p:cNvCxnSpPr>
            <a:cxnSpLocks noChangeShapeType="1"/>
          </p:cNvCxnSpPr>
          <p:nvPr/>
        </p:nvCxnSpPr>
        <p:spPr bwMode="auto">
          <a:xfrm flipV="1">
            <a:off x="5369606" y="5355376"/>
            <a:ext cx="3008873" cy="34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343" name="AutoShape 726"/>
          <p:cNvSpPr>
            <a:spLocks noChangeArrowheads="1"/>
          </p:cNvSpPr>
          <p:nvPr/>
        </p:nvSpPr>
        <p:spPr bwMode="auto">
          <a:xfrm>
            <a:off x="5369606" y="5115593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0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44" name="AutoShape 727"/>
          <p:cNvCxnSpPr>
            <a:cxnSpLocks noChangeShapeType="1"/>
          </p:cNvCxnSpPr>
          <p:nvPr/>
        </p:nvCxnSpPr>
        <p:spPr bwMode="auto">
          <a:xfrm>
            <a:off x="5652016" y="511559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45" name="AutoShape 728"/>
          <p:cNvCxnSpPr>
            <a:cxnSpLocks noChangeShapeType="1"/>
          </p:cNvCxnSpPr>
          <p:nvPr/>
        </p:nvCxnSpPr>
        <p:spPr bwMode="auto">
          <a:xfrm flipH="1">
            <a:off x="5437204" y="56003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346" name="AutoShape 729"/>
          <p:cNvSpPr>
            <a:spLocks noChangeArrowheads="1"/>
          </p:cNvSpPr>
          <p:nvPr/>
        </p:nvSpPr>
        <p:spPr bwMode="auto">
          <a:xfrm>
            <a:off x="6221343" y="5115593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47" name="AutoShape 730"/>
          <p:cNvCxnSpPr>
            <a:cxnSpLocks noChangeShapeType="1"/>
          </p:cNvCxnSpPr>
          <p:nvPr/>
        </p:nvCxnSpPr>
        <p:spPr bwMode="auto">
          <a:xfrm>
            <a:off x="6503754" y="5115593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8" name="AutoShape 731"/>
          <p:cNvCxnSpPr>
            <a:cxnSpLocks noChangeShapeType="1"/>
          </p:cNvCxnSpPr>
          <p:nvPr/>
        </p:nvCxnSpPr>
        <p:spPr bwMode="auto">
          <a:xfrm flipH="1">
            <a:off x="6288942" y="56003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49" name="AutoShape 732"/>
          <p:cNvSpPr>
            <a:spLocks noChangeArrowheads="1"/>
          </p:cNvSpPr>
          <p:nvPr/>
        </p:nvSpPr>
        <p:spPr bwMode="auto">
          <a:xfrm>
            <a:off x="7073081" y="5115593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2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50" name="AutoShape 733"/>
          <p:cNvCxnSpPr>
            <a:cxnSpLocks noChangeShapeType="1"/>
          </p:cNvCxnSpPr>
          <p:nvPr/>
        </p:nvCxnSpPr>
        <p:spPr bwMode="auto">
          <a:xfrm>
            <a:off x="7356994" y="5115593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351" name="AutoShape 734"/>
          <p:cNvCxnSpPr>
            <a:cxnSpLocks noChangeShapeType="1"/>
          </p:cNvCxnSpPr>
          <p:nvPr/>
        </p:nvCxnSpPr>
        <p:spPr bwMode="auto">
          <a:xfrm flipH="1">
            <a:off x="7140679" y="5598609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352" name="AutoShape 735"/>
          <p:cNvSpPr>
            <a:spLocks noChangeArrowheads="1"/>
          </p:cNvSpPr>
          <p:nvPr/>
        </p:nvSpPr>
        <p:spPr bwMode="auto">
          <a:xfrm>
            <a:off x="7924819" y="5113868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53" name="AutoShape 736"/>
          <p:cNvCxnSpPr>
            <a:cxnSpLocks noChangeShapeType="1"/>
          </p:cNvCxnSpPr>
          <p:nvPr/>
        </p:nvCxnSpPr>
        <p:spPr bwMode="auto">
          <a:xfrm>
            <a:off x="8207229" y="5113868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54" name="AutoShape 737"/>
          <p:cNvCxnSpPr>
            <a:cxnSpLocks noChangeShapeType="1"/>
          </p:cNvCxnSpPr>
          <p:nvPr/>
        </p:nvCxnSpPr>
        <p:spPr bwMode="auto">
          <a:xfrm flipH="1">
            <a:off x="7992417" y="5596884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355" name="Group 892"/>
          <p:cNvGrpSpPr>
            <a:grpSpLocks/>
          </p:cNvGrpSpPr>
          <p:nvPr/>
        </p:nvGrpSpPr>
        <p:grpSpPr bwMode="auto">
          <a:xfrm>
            <a:off x="5369606" y="2177817"/>
            <a:ext cx="3008872" cy="3419068"/>
            <a:chOff x="3634" y="6815"/>
            <a:chExt cx="3467" cy="3433"/>
          </a:xfrm>
        </p:grpSpPr>
        <p:sp>
          <p:nvSpPr>
            <p:cNvPr id="356" name="Freeform 893"/>
            <p:cNvSpPr>
              <a:spLocks/>
            </p:cNvSpPr>
            <p:nvPr/>
          </p:nvSpPr>
          <p:spPr bwMode="auto">
            <a:xfrm>
              <a:off x="3634" y="7807"/>
              <a:ext cx="2498" cy="2197"/>
            </a:xfrm>
            <a:custGeom>
              <a:avLst/>
              <a:gdLst>
                <a:gd name="T0" fmla="*/ 982 w 2498"/>
                <a:gd name="T1" fmla="*/ 2197 h 2197"/>
                <a:gd name="T2" fmla="*/ 524 w 2498"/>
                <a:gd name="T3" fmla="*/ 2197 h 2197"/>
                <a:gd name="T4" fmla="*/ 524 w 2498"/>
                <a:gd name="T5" fmla="*/ 1992 h 2197"/>
                <a:gd name="T6" fmla="*/ 474 w 2498"/>
                <a:gd name="T7" fmla="*/ 1954 h 2197"/>
                <a:gd name="T8" fmla="*/ 262 w 2498"/>
                <a:gd name="T9" fmla="*/ 1954 h 2197"/>
                <a:gd name="T10" fmla="*/ 262 w 2498"/>
                <a:gd name="T11" fmla="*/ 1457 h 2197"/>
                <a:gd name="T12" fmla="*/ 57 w 2498"/>
                <a:gd name="T13" fmla="*/ 1460 h 2197"/>
                <a:gd name="T14" fmla="*/ 0 w 2498"/>
                <a:gd name="T15" fmla="*/ 1403 h 2197"/>
                <a:gd name="T16" fmla="*/ 0 w 2498"/>
                <a:gd name="T17" fmla="*/ 1009 h 2197"/>
                <a:gd name="T18" fmla="*/ 43 w 2498"/>
                <a:gd name="T19" fmla="*/ 971 h 2197"/>
                <a:gd name="T20" fmla="*/ 465 w 2498"/>
                <a:gd name="T21" fmla="*/ 971 h 2197"/>
                <a:gd name="T22" fmla="*/ 524 w 2498"/>
                <a:gd name="T23" fmla="*/ 1009 h 2197"/>
                <a:gd name="T24" fmla="*/ 524 w 2498"/>
                <a:gd name="T25" fmla="*/ 1214 h 2197"/>
                <a:gd name="T26" fmla="*/ 982 w 2498"/>
                <a:gd name="T27" fmla="*/ 1214 h 2197"/>
                <a:gd name="T28" fmla="*/ 982 w 2498"/>
                <a:gd name="T29" fmla="*/ 1411 h 2197"/>
                <a:gd name="T30" fmla="*/ 1044 w 2498"/>
                <a:gd name="T31" fmla="*/ 1457 h 2197"/>
                <a:gd name="T32" fmla="*/ 1439 w 2498"/>
                <a:gd name="T33" fmla="*/ 1457 h 2197"/>
                <a:gd name="T34" fmla="*/ 1505 w 2498"/>
                <a:gd name="T35" fmla="*/ 1395 h 2197"/>
                <a:gd name="T36" fmla="*/ 1505 w 2498"/>
                <a:gd name="T37" fmla="*/ 1214 h 2197"/>
                <a:gd name="T38" fmla="*/ 1964 w 2498"/>
                <a:gd name="T39" fmla="*/ 1214 h 2197"/>
                <a:gd name="T40" fmla="*/ 1964 w 2498"/>
                <a:gd name="T41" fmla="*/ 1009 h 2197"/>
                <a:gd name="T42" fmla="*/ 1997 w 2498"/>
                <a:gd name="T43" fmla="*/ 975 h 2197"/>
                <a:gd name="T44" fmla="*/ 2198 w 2498"/>
                <a:gd name="T45" fmla="*/ 980 h 2197"/>
                <a:gd name="T46" fmla="*/ 2198 w 2498"/>
                <a:gd name="T47" fmla="*/ 461 h 2197"/>
                <a:gd name="T48" fmla="*/ 2434 w 2498"/>
                <a:gd name="T49" fmla="*/ 471 h 2197"/>
                <a:gd name="T50" fmla="*/ 2482 w 2498"/>
                <a:gd name="T51" fmla="*/ 412 h 2197"/>
                <a:gd name="T52" fmla="*/ 2498 w 2498"/>
                <a:gd name="T53" fmla="*/ 48 h 2197"/>
                <a:gd name="T54" fmla="*/ 2445 w 2498"/>
                <a:gd name="T55" fmla="*/ 16 h 2197"/>
                <a:gd name="T56" fmla="*/ 1968 w 2498"/>
                <a:gd name="T57" fmla="*/ 0 h 2197"/>
                <a:gd name="T58" fmla="*/ 1968 w 2498"/>
                <a:gd name="T59" fmla="*/ 236 h 21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498" h="2197">
                  <a:moveTo>
                    <a:pt x="982" y="2197"/>
                  </a:moveTo>
                  <a:lnTo>
                    <a:pt x="524" y="2197"/>
                  </a:lnTo>
                  <a:lnTo>
                    <a:pt x="524" y="1992"/>
                  </a:lnTo>
                  <a:lnTo>
                    <a:pt x="474" y="1954"/>
                  </a:lnTo>
                  <a:lnTo>
                    <a:pt x="262" y="1954"/>
                  </a:lnTo>
                  <a:lnTo>
                    <a:pt x="262" y="1457"/>
                  </a:lnTo>
                  <a:lnTo>
                    <a:pt x="57" y="1460"/>
                  </a:lnTo>
                  <a:lnTo>
                    <a:pt x="0" y="1403"/>
                  </a:lnTo>
                  <a:lnTo>
                    <a:pt x="0" y="1009"/>
                  </a:lnTo>
                  <a:lnTo>
                    <a:pt x="43" y="971"/>
                  </a:lnTo>
                  <a:lnTo>
                    <a:pt x="465" y="971"/>
                  </a:lnTo>
                  <a:lnTo>
                    <a:pt x="524" y="1009"/>
                  </a:lnTo>
                  <a:lnTo>
                    <a:pt x="524" y="1214"/>
                  </a:lnTo>
                  <a:lnTo>
                    <a:pt x="982" y="1214"/>
                  </a:lnTo>
                  <a:lnTo>
                    <a:pt x="982" y="1411"/>
                  </a:lnTo>
                  <a:lnTo>
                    <a:pt x="1044" y="1457"/>
                  </a:lnTo>
                  <a:lnTo>
                    <a:pt x="1439" y="1457"/>
                  </a:lnTo>
                  <a:lnTo>
                    <a:pt x="1505" y="1395"/>
                  </a:lnTo>
                  <a:lnTo>
                    <a:pt x="1505" y="1214"/>
                  </a:lnTo>
                  <a:lnTo>
                    <a:pt x="1964" y="1214"/>
                  </a:lnTo>
                  <a:lnTo>
                    <a:pt x="1964" y="1009"/>
                  </a:lnTo>
                  <a:lnTo>
                    <a:pt x="1997" y="975"/>
                  </a:lnTo>
                  <a:lnTo>
                    <a:pt x="2198" y="980"/>
                  </a:lnTo>
                  <a:lnTo>
                    <a:pt x="2198" y="461"/>
                  </a:lnTo>
                  <a:lnTo>
                    <a:pt x="2434" y="471"/>
                  </a:lnTo>
                  <a:lnTo>
                    <a:pt x="2482" y="412"/>
                  </a:lnTo>
                  <a:lnTo>
                    <a:pt x="2498" y="48"/>
                  </a:lnTo>
                  <a:lnTo>
                    <a:pt x="2445" y="16"/>
                  </a:lnTo>
                  <a:lnTo>
                    <a:pt x="1968" y="0"/>
                  </a:lnTo>
                  <a:lnTo>
                    <a:pt x="1968" y="236"/>
                  </a:lnTo>
                </a:path>
              </a:pathLst>
            </a:custGeom>
            <a:noFill/>
            <a:ln w="38100">
              <a:solidFill>
                <a:schemeClr val="accent4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7" name="Freeform 894"/>
            <p:cNvSpPr>
              <a:spLocks/>
            </p:cNvSpPr>
            <p:nvPr/>
          </p:nvSpPr>
          <p:spPr bwMode="auto">
            <a:xfrm>
              <a:off x="3634" y="6815"/>
              <a:ext cx="3467" cy="3433"/>
            </a:xfrm>
            <a:custGeom>
              <a:avLst/>
              <a:gdLst>
                <a:gd name="T0" fmla="*/ 1505 w 3467"/>
                <a:gd name="T1" fmla="*/ 1224 h 3433"/>
                <a:gd name="T2" fmla="*/ 1460 w 3467"/>
                <a:gd name="T3" fmla="*/ 1467 h 3433"/>
                <a:gd name="T4" fmla="*/ 982 w 3467"/>
                <a:gd name="T5" fmla="*/ 1431 h 3433"/>
                <a:gd name="T6" fmla="*/ 524 w 3467"/>
                <a:gd name="T7" fmla="*/ 1224 h 3433"/>
                <a:gd name="T8" fmla="*/ 469 w 3467"/>
                <a:gd name="T9" fmla="*/ 982 h 3433"/>
                <a:gd name="T10" fmla="*/ 263 w 3467"/>
                <a:gd name="T11" fmla="*/ 486 h 3433"/>
                <a:gd name="T12" fmla="*/ 0 w 3467"/>
                <a:gd name="T13" fmla="*/ 441 h 3433"/>
                <a:gd name="T14" fmla="*/ 43 w 3467"/>
                <a:gd name="T15" fmla="*/ 2 h 3433"/>
                <a:gd name="T16" fmla="*/ 524 w 3467"/>
                <a:gd name="T17" fmla="*/ 38 h 3433"/>
                <a:gd name="T18" fmla="*/ 982 w 3467"/>
                <a:gd name="T19" fmla="*/ 243 h 3433"/>
                <a:gd name="T20" fmla="*/ 1044 w 3467"/>
                <a:gd name="T21" fmla="*/ 486 h 3433"/>
                <a:gd name="T22" fmla="*/ 1505 w 3467"/>
                <a:gd name="T23" fmla="*/ 446 h 3433"/>
                <a:gd name="T24" fmla="*/ 1964 w 3467"/>
                <a:gd name="T25" fmla="*/ 245 h 3433"/>
                <a:gd name="T26" fmla="*/ 2032 w 3467"/>
                <a:gd name="T27" fmla="*/ 0 h 3433"/>
                <a:gd name="T28" fmla="*/ 2487 w 3467"/>
                <a:gd name="T29" fmla="*/ 38 h 3433"/>
                <a:gd name="T30" fmla="*/ 2945 w 3467"/>
                <a:gd name="T31" fmla="*/ 243 h 3433"/>
                <a:gd name="T32" fmla="*/ 2980 w 3467"/>
                <a:gd name="T33" fmla="*/ 486 h 3433"/>
                <a:gd name="T34" fmla="*/ 3231 w 3467"/>
                <a:gd name="T35" fmla="*/ 985 h 3433"/>
                <a:gd name="T36" fmla="*/ 3467 w 3467"/>
                <a:gd name="T37" fmla="*/ 1019 h 3433"/>
                <a:gd name="T38" fmla="*/ 3403 w 3467"/>
                <a:gd name="T39" fmla="*/ 1467 h 3433"/>
                <a:gd name="T40" fmla="*/ 3230 w 3467"/>
                <a:gd name="T41" fmla="*/ 1963 h 3433"/>
                <a:gd name="T42" fmla="*/ 2945 w 3467"/>
                <a:gd name="T43" fmla="*/ 2001 h 3433"/>
                <a:gd name="T44" fmla="*/ 3025 w 3467"/>
                <a:gd name="T45" fmla="*/ 2452 h 3433"/>
                <a:gd name="T46" fmla="*/ 3230 w 3467"/>
                <a:gd name="T47" fmla="*/ 2946 h 3433"/>
                <a:gd name="T48" fmla="*/ 3467 w 3467"/>
                <a:gd name="T49" fmla="*/ 3003 h 3433"/>
                <a:gd name="T50" fmla="*/ 3430 w 3467"/>
                <a:gd name="T51" fmla="*/ 3430 h 3433"/>
                <a:gd name="T52" fmla="*/ 2945 w 3467"/>
                <a:gd name="T53" fmla="*/ 3392 h 3433"/>
                <a:gd name="T54" fmla="*/ 2487 w 3467"/>
                <a:gd name="T55" fmla="*/ 3189 h 3433"/>
                <a:gd name="T56" fmla="*/ 2439 w 3467"/>
                <a:gd name="T57" fmla="*/ 2946 h 3433"/>
                <a:gd name="T58" fmla="*/ 1964 w 3467"/>
                <a:gd name="T59" fmla="*/ 2984 h 3433"/>
                <a:gd name="T60" fmla="*/ 1505 w 3467"/>
                <a:gd name="T61" fmla="*/ 3191 h 3433"/>
                <a:gd name="T62" fmla="*/ 1438 w 3467"/>
                <a:gd name="T63" fmla="*/ 3430 h 3433"/>
                <a:gd name="T64" fmla="*/ 982 w 3467"/>
                <a:gd name="T65" fmla="*/ 3392 h 343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467" h="3433">
                  <a:moveTo>
                    <a:pt x="1964" y="1226"/>
                  </a:moveTo>
                  <a:lnTo>
                    <a:pt x="1505" y="1224"/>
                  </a:lnTo>
                  <a:lnTo>
                    <a:pt x="1505" y="1431"/>
                  </a:lnTo>
                  <a:lnTo>
                    <a:pt x="1460" y="1467"/>
                  </a:lnTo>
                  <a:lnTo>
                    <a:pt x="1044" y="1470"/>
                  </a:lnTo>
                  <a:lnTo>
                    <a:pt x="982" y="1431"/>
                  </a:lnTo>
                  <a:lnTo>
                    <a:pt x="982" y="1224"/>
                  </a:lnTo>
                  <a:lnTo>
                    <a:pt x="524" y="1224"/>
                  </a:lnTo>
                  <a:lnTo>
                    <a:pt x="524" y="1019"/>
                  </a:lnTo>
                  <a:lnTo>
                    <a:pt x="469" y="982"/>
                  </a:lnTo>
                  <a:lnTo>
                    <a:pt x="262" y="982"/>
                  </a:lnTo>
                  <a:lnTo>
                    <a:pt x="263" y="486"/>
                  </a:lnTo>
                  <a:lnTo>
                    <a:pt x="57" y="486"/>
                  </a:lnTo>
                  <a:lnTo>
                    <a:pt x="0" y="441"/>
                  </a:lnTo>
                  <a:lnTo>
                    <a:pt x="0" y="38"/>
                  </a:lnTo>
                  <a:lnTo>
                    <a:pt x="43" y="2"/>
                  </a:lnTo>
                  <a:lnTo>
                    <a:pt x="475" y="0"/>
                  </a:lnTo>
                  <a:lnTo>
                    <a:pt x="524" y="38"/>
                  </a:lnTo>
                  <a:lnTo>
                    <a:pt x="524" y="243"/>
                  </a:lnTo>
                  <a:lnTo>
                    <a:pt x="982" y="243"/>
                  </a:lnTo>
                  <a:lnTo>
                    <a:pt x="982" y="446"/>
                  </a:lnTo>
                  <a:lnTo>
                    <a:pt x="1044" y="486"/>
                  </a:lnTo>
                  <a:lnTo>
                    <a:pt x="1465" y="486"/>
                  </a:lnTo>
                  <a:lnTo>
                    <a:pt x="1505" y="446"/>
                  </a:lnTo>
                  <a:lnTo>
                    <a:pt x="1505" y="243"/>
                  </a:lnTo>
                  <a:lnTo>
                    <a:pt x="1964" y="245"/>
                  </a:lnTo>
                  <a:lnTo>
                    <a:pt x="1964" y="38"/>
                  </a:lnTo>
                  <a:lnTo>
                    <a:pt x="2032" y="0"/>
                  </a:lnTo>
                  <a:lnTo>
                    <a:pt x="2429" y="0"/>
                  </a:lnTo>
                  <a:lnTo>
                    <a:pt x="2487" y="38"/>
                  </a:lnTo>
                  <a:lnTo>
                    <a:pt x="2487" y="243"/>
                  </a:lnTo>
                  <a:lnTo>
                    <a:pt x="2945" y="243"/>
                  </a:lnTo>
                  <a:lnTo>
                    <a:pt x="2945" y="430"/>
                  </a:lnTo>
                  <a:lnTo>
                    <a:pt x="2980" y="486"/>
                  </a:lnTo>
                  <a:lnTo>
                    <a:pt x="3231" y="486"/>
                  </a:lnTo>
                  <a:lnTo>
                    <a:pt x="3231" y="985"/>
                  </a:lnTo>
                  <a:lnTo>
                    <a:pt x="3381" y="982"/>
                  </a:lnTo>
                  <a:lnTo>
                    <a:pt x="3467" y="1019"/>
                  </a:lnTo>
                  <a:lnTo>
                    <a:pt x="3467" y="1420"/>
                  </a:lnTo>
                  <a:lnTo>
                    <a:pt x="3403" y="1467"/>
                  </a:lnTo>
                  <a:lnTo>
                    <a:pt x="3230" y="1467"/>
                  </a:lnTo>
                  <a:lnTo>
                    <a:pt x="3230" y="1963"/>
                  </a:lnTo>
                  <a:lnTo>
                    <a:pt x="2996" y="1963"/>
                  </a:lnTo>
                  <a:lnTo>
                    <a:pt x="2945" y="2001"/>
                  </a:lnTo>
                  <a:lnTo>
                    <a:pt x="2945" y="2405"/>
                  </a:lnTo>
                  <a:lnTo>
                    <a:pt x="3025" y="2452"/>
                  </a:lnTo>
                  <a:lnTo>
                    <a:pt x="3231" y="2449"/>
                  </a:lnTo>
                  <a:lnTo>
                    <a:pt x="3230" y="2946"/>
                  </a:lnTo>
                  <a:lnTo>
                    <a:pt x="3430" y="2946"/>
                  </a:lnTo>
                  <a:lnTo>
                    <a:pt x="3467" y="3003"/>
                  </a:lnTo>
                  <a:lnTo>
                    <a:pt x="3467" y="3392"/>
                  </a:lnTo>
                  <a:lnTo>
                    <a:pt x="3430" y="3430"/>
                  </a:lnTo>
                  <a:lnTo>
                    <a:pt x="2980" y="3430"/>
                  </a:lnTo>
                  <a:lnTo>
                    <a:pt x="2945" y="3392"/>
                  </a:lnTo>
                  <a:lnTo>
                    <a:pt x="2945" y="3189"/>
                  </a:lnTo>
                  <a:lnTo>
                    <a:pt x="2487" y="3189"/>
                  </a:lnTo>
                  <a:lnTo>
                    <a:pt x="2487" y="3003"/>
                  </a:lnTo>
                  <a:lnTo>
                    <a:pt x="2439" y="2946"/>
                  </a:lnTo>
                  <a:lnTo>
                    <a:pt x="2032" y="2946"/>
                  </a:lnTo>
                  <a:lnTo>
                    <a:pt x="1964" y="2984"/>
                  </a:lnTo>
                  <a:lnTo>
                    <a:pt x="1964" y="3191"/>
                  </a:lnTo>
                  <a:lnTo>
                    <a:pt x="1505" y="3191"/>
                  </a:lnTo>
                  <a:lnTo>
                    <a:pt x="1505" y="3392"/>
                  </a:lnTo>
                  <a:lnTo>
                    <a:pt x="1438" y="3430"/>
                  </a:lnTo>
                  <a:lnTo>
                    <a:pt x="1044" y="3433"/>
                  </a:lnTo>
                  <a:lnTo>
                    <a:pt x="982" y="3392"/>
                  </a:lnTo>
                  <a:lnTo>
                    <a:pt x="982" y="3191"/>
                  </a:lnTo>
                </a:path>
              </a:pathLst>
            </a:custGeom>
            <a:noFill/>
            <a:ln w="38100">
              <a:solidFill>
                <a:schemeClr val="accent4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58" name="Picture 2" descr="C:\Documents and Settings\vpuente\Configuración local\Archivos temporales de Internet\Content.IE5\8TENOPUJ\MPj04054720000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67" t="19366" r="17720" b="23872"/>
          <a:stretch>
            <a:fillRect/>
          </a:stretch>
        </p:blipFill>
        <p:spPr bwMode="auto">
          <a:xfrm>
            <a:off x="5373869" y="2540650"/>
            <a:ext cx="387806" cy="243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1858 0 " pathEditMode="relative" ptsTypes="AA">
                                      <p:cBhvr>
                                        <p:cTn id="15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858 -1.48148E-6 L 0.18386 0.09028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45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59259E-6 L -2.22222E-6 -0.12453 L 0.1132 -0.15926 " pathEditMode="relative" rAng="0" ptsTypes="AAA">
                                      <p:cBhvr>
                                        <p:cTn id="34" dur="2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8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6" dur="2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6" dur="2000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0.33333 L -1.11111E-6 7.40741E-7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0007 0.07384 L 0.04305 0.12292 " pathEditMode="relative" rAng="0" ptsTypes="AAA">
                                      <p:cBhvr>
                                        <p:cTn id="75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61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7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05 0.12292 L 0.16892 0.1229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67 -0.04907 " pathEditMode="relative" ptsTypes="AA">
                                      <p:cBhvr>
                                        <p:cTn id="87" dur="2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1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9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C5C19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8" dur="2000" fill="hold"/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3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2552 -0.01319 L -0.02552 -0.07521 L 0.02709 -0.07707 L 0.02657 -0.04235 L 0.07067 -0.04166 L 0.06928 -0.00579 L 0.11893 -0.0044 L 0.11997 -0.04351 L 0.16303 -0.04119 L 0.16112 -0.08031 L 0.21146 -0.07637 L 0.22084 -0.03981 L 0.25643 -0.04235 L 0.25504 -0.0044 L 0.28247 -0.0044 L 0.28299 0.06503 L 0.3033 0.06434 L 0.30435 0.13515 L 0.28056 0.13515 L 0.2816 0.20852 L 0.2507 0.20458 L 0.25452 0.27285 L 0.28386 0.27864 L 0.28247 0.34298 L 0.30487 0.34946 L 0.30383 0.41564 L 0.25695 0.42074 L 0.25504 0.38602 L 0.21008 0.38417 L 0.20851 0.35177 L 0.16077 0.35131 L 0.16407 0.38417 L 0.11719 0.38602 L 0.11667 0.42074 L 0.07344 0.42074 L 0.06876 0.38787 L 0.02761 0.38602 L 0.02327 0.35061 L 0.00105 0.34876 L -0.00138 0.2791 L -0.02604 0.27609 L -0.02552 0.20713 L 0.03039 0.20967 L 0.02605 0.24254 L 0.07067 0.24184 L 0.0698 0.28049 L 0.11233 0.28119 L 0.11806 0.24069 L 0.16459 0.24138 L 0.16737 0.20782 L 0.1849 0.20782 L 0.18351 0.13654 L 0.20955 0.13585 L 0.21008 0.07012 L 0.16355 0.06758 L 0.15973 0.10113 L 0.11719 0.09975 L 0.11667 0.13446 L 0.07153 0.13446 L 0.06876 0.09975 L 0.02188 0.09789 L 0.0224 0.06249 L -0.00034 0.06063 L 8.61111E-6 4.30687E-6 " pathEditMode="relative" ptsTypes="AAAAAAAAAAAAAAAAAAAAAAAAAAAAAAAAAAAAAAAAAAAAAAAAAAAAAAAAAAAAAAAA">
                                      <p:cBhvr>
                                        <p:cTn id="126" dur="50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" grpId="0" animBg="1"/>
      <p:bldP spid="191" grpId="0" animBg="1"/>
      <p:bldP spid="191" grpId="1" animBg="1"/>
      <p:bldP spid="191" grpId="2" animBg="1"/>
      <p:bldP spid="191" grpId="3" animBg="1"/>
      <p:bldP spid="224" grpId="0" animBg="1"/>
      <p:bldP spid="224" grpId="1" animBg="1"/>
      <p:bldP spid="227" grpId="0" animBg="1"/>
      <p:bldP spid="227" grpId="1" animBg="1"/>
      <p:bldP spid="227" grpId="2" animBg="1"/>
      <p:bldP spid="227" grpId="3" animBg="1"/>
      <p:bldP spid="229" grpId="0" animBg="1"/>
      <p:bldP spid="229" grpId="4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5" grpId="0" animBg="1"/>
      <p:bldP spid="235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Correctness</a:t>
            </a:r>
            <a:endParaRPr lang="en-US" dirty="0"/>
          </a:p>
        </p:txBody>
      </p:sp>
      <p:sp>
        <p:nvSpPr>
          <p:cNvPr id="161" name="160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196555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Injection Restriction</a:t>
            </a:r>
          </a:p>
          <a:p>
            <a:pPr lvl="1"/>
            <a:r>
              <a:rPr lang="en-US" dirty="0" smtClean="0"/>
              <a:t>Guarantee that inner loop is not blocked</a:t>
            </a:r>
          </a:p>
          <a:p>
            <a:pPr lvl="1"/>
            <a:r>
              <a:rPr lang="en-US" dirty="0" smtClean="0"/>
              <a:t>Guarantee that at least one packet hole in the network can move (lifesaver hole)</a:t>
            </a:r>
          </a:p>
          <a:p>
            <a:pPr lvl="1"/>
            <a:r>
              <a:rPr lang="en-US" dirty="0" smtClean="0"/>
              <a:t>Doing it with local information</a:t>
            </a:r>
            <a:endParaRPr lang="en-US" dirty="0"/>
          </a:p>
        </p:txBody>
      </p:sp>
      <p:sp>
        <p:nvSpPr>
          <p:cNvPr id="160" name="159 Marcador de texto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Hamiltonian miss-routing</a:t>
            </a:r>
            <a:endParaRPr lang="en-US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5" name="AutoShape 4"/>
          <p:cNvSpPr>
            <a:spLocks noChangeAspect="1" noChangeArrowheads="1"/>
          </p:cNvSpPr>
          <p:nvPr/>
        </p:nvSpPr>
        <p:spPr bwMode="auto">
          <a:xfrm>
            <a:off x="0" y="0"/>
            <a:ext cx="5002213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4" name="AutoShape 616"/>
          <p:cNvCxnSpPr>
            <a:cxnSpLocks noChangeShapeType="1"/>
          </p:cNvCxnSpPr>
          <p:nvPr/>
        </p:nvCxnSpPr>
        <p:spPr bwMode="auto">
          <a:xfrm>
            <a:off x="5597070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5" name="AutoShape 629"/>
          <p:cNvCxnSpPr>
            <a:cxnSpLocks noChangeShapeType="1"/>
          </p:cNvCxnSpPr>
          <p:nvPr/>
        </p:nvCxnSpPr>
        <p:spPr bwMode="auto">
          <a:xfrm>
            <a:off x="6453314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6" name="AutoShape 642"/>
          <p:cNvCxnSpPr>
            <a:cxnSpLocks noChangeShapeType="1"/>
          </p:cNvCxnSpPr>
          <p:nvPr/>
        </p:nvCxnSpPr>
        <p:spPr bwMode="auto">
          <a:xfrm>
            <a:off x="7279515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7" name="AutoShape 655"/>
          <p:cNvCxnSpPr>
            <a:cxnSpLocks noChangeShapeType="1"/>
          </p:cNvCxnSpPr>
          <p:nvPr/>
        </p:nvCxnSpPr>
        <p:spPr bwMode="auto">
          <a:xfrm>
            <a:off x="8171811" y="2178700"/>
            <a:ext cx="868" cy="341879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8" name="AutoShape 656"/>
          <p:cNvCxnSpPr>
            <a:cxnSpLocks noChangeShapeType="1"/>
          </p:cNvCxnSpPr>
          <p:nvPr/>
        </p:nvCxnSpPr>
        <p:spPr bwMode="auto">
          <a:xfrm flipV="1">
            <a:off x="5369606" y="2421050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9" name="AutoShape 657"/>
          <p:cNvSpPr>
            <a:spLocks noChangeArrowheads="1"/>
          </p:cNvSpPr>
          <p:nvPr/>
        </p:nvSpPr>
        <p:spPr bwMode="auto">
          <a:xfrm>
            <a:off x="5369606" y="2179542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12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0" name="AutoShape 658"/>
          <p:cNvCxnSpPr>
            <a:cxnSpLocks noChangeShapeType="1"/>
          </p:cNvCxnSpPr>
          <p:nvPr/>
        </p:nvCxnSpPr>
        <p:spPr bwMode="auto">
          <a:xfrm>
            <a:off x="5630985" y="2179542"/>
            <a:ext cx="111162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1" name="AutoShape 659"/>
          <p:cNvCxnSpPr>
            <a:cxnSpLocks noChangeShapeType="1"/>
          </p:cNvCxnSpPr>
          <p:nvPr/>
        </p:nvCxnSpPr>
        <p:spPr bwMode="auto">
          <a:xfrm flipH="1">
            <a:off x="5437204" y="266428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" name="AutoShape 660"/>
          <p:cNvSpPr>
            <a:spLocks noChangeArrowheads="1"/>
          </p:cNvSpPr>
          <p:nvPr/>
        </p:nvSpPr>
        <p:spPr bwMode="auto">
          <a:xfrm>
            <a:off x="6221343" y="2181267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13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3" name="AutoShape 661"/>
          <p:cNvCxnSpPr>
            <a:cxnSpLocks noChangeShapeType="1"/>
          </p:cNvCxnSpPr>
          <p:nvPr/>
        </p:nvCxnSpPr>
        <p:spPr bwMode="auto">
          <a:xfrm>
            <a:off x="6482723" y="2181267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14" name="AutoShape 662"/>
          <p:cNvCxnSpPr>
            <a:cxnSpLocks noChangeShapeType="1"/>
          </p:cNvCxnSpPr>
          <p:nvPr/>
        </p:nvCxnSpPr>
        <p:spPr bwMode="auto">
          <a:xfrm flipH="1">
            <a:off x="6288942" y="266428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15" name="AutoShape 663"/>
          <p:cNvSpPr>
            <a:spLocks noChangeArrowheads="1"/>
          </p:cNvSpPr>
          <p:nvPr/>
        </p:nvSpPr>
        <p:spPr bwMode="auto">
          <a:xfrm>
            <a:off x="7073081" y="2179542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14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6" name="AutoShape 664"/>
          <p:cNvCxnSpPr>
            <a:cxnSpLocks noChangeShapeType="1"/>
          </p:cNvCxnSpPr>
          <p:nvPr/>
        </p:nvCxnSpPr>
        <p:spPr bwMode="auto">
          <a:xfrm>
            <a:off x="7335963" y="2179542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7" name="AutoShape 665"/>
          <p:cNvCxnSpPr>
            <a:cxnSpLocks noChangeShapeType="1"/>
          </p:cNvCxnSpPr>
          <p:nvPr/>
        </p:nvCxnSpPr>
        <p:spPr bwMode="auto">
          <a:xfrm flipH="1">
            <a:off x="7140679" y="2662558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8" name="AutoShape 666"/>
          <p:cNvSpPr>
            <a:spLocks noChangeArrowheads="1"/>
          </p:cNvSpPr>
          <p:nvPr/>
        </p:nvSpPr>
        <p:spPr bwMode="auto">
          <a:xfrm>
            <a:off x="7924819" y="2177817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15</a:t>
            </a: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19" name="AutoShape 667"/>
          <p:cNvCxnSpPr>
            <a:cxnSpLocks noChangeShapeType="1"/>
          </p:cNvCxnSpPr>
          <p:nvPr/>
        </p:nvCxnSpPr>
        <p:spPr bwMode="auto">
          <a:xfrm>
            <a:off x="8186199" y="217781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20" name="AutoShape 668"/>
          <p:cNvCxnSpPr>
            <a:cxnSpLocks noChangeShapeType="1"/>
          </p:cNvCxnSpPr>
          <p:nvPr/>
        </p:nvCxnSpPr>
        <p:spPr bwMode="auto">
          <a:xfrm flipH="1">
            <a:off x="7992417" y="2662558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21" name="AutoShape 679"/>
          <p:cNvCxnSpPr>
            <a:cxnSpLocks noChangeShapeType="1"/>
          </p:cNvCxnSpPr>
          <p:nvPr/>
        </p:nvCxnSpPr>
        <p:spPr bwMode="auto">
          <a:xfrm flipV="1">
            <a:off x="5369606" y="3397434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22" name="AutoShape 680"/>
          <p:cNvSpPr>
            <a:spLocks noChangeArrowheads="1"/>
          </p:cNvSpPr>
          <p:nvPr/>
        </p:nvSpPr>
        <p:spPr bwMode="auto">
          <a:xfrm>
            <a:off x="5369606" y="3157650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8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3" name="AutoShape 681"/>
          <p:cNvCxnSpPr>
            <a:cxnSpLocks noChangeShapeType="1"/>
          </p:cNvCxnSpPr>
          <p:nvPr/>
        </p:nvCxnSpPr>
        <p:spPr bwMode="auto">
          <a:xfrm>
            <a:off x="5652016" y="3157650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24" name="AutoShape 682"/>
          <p:cNvCxnSpPr>
            <a:cxnSpLocks noChangeShapeType="1"/>
          </p:cNvCxnSpPr>
          <p:nvPr/>
        </p:nvCxnSpPr>
        <p:spPr bwMode="auto">
          <a:xfrm flipH="1">
            <a:off x="5423684" y="364066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25" name="AutoShape 683"/>
          <p:cNvSpPr>
            <a:spLocks noChangeArrowheads="1"/>
          </p:cNvSpPr>
          <p:nvPr/>
        </p:nvSpPr>
        <p:spPr bwMode="auto">
          <a:xfrm>
            <a:off x="6221343" y="3157650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9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6" name="AutoShape 684"/>
          <p:cNvCxnSpPr>
            <a:cxnSpLocks noChangeShapeType="1"/>
          </p:cNvCxnSpPr>
          <p:nvPr/>
        </p:nvCxnSpPr>
        <p:spPr bwMode="auto">
          <a:xfrm>
            <a:off x="6503754" y="3157650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7" name="AutoShape 685"/>
          <p:cNvCxnSpPr>
            <a:cxnSpLocks noChangeShapeType="1"/>
          </p:cNvCxnSpPr>
          <p:nvPr/>
        </p:nvCxnSpPr>
        <p:spPr bwMode="auto">
          <a:xfrm flipH="1">
            <a:off x="6275422" y="3640667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8" name="AutoShape 686"/>
          <p:cNvSpPr>
            <a:spLocks noChangeArrowheads="1"/>
          </p:cNvSpPr>
          <p:nvPr/>
        </p:nvSpPr>
        <p:spPr bwMode="auto">
          <a:xfrm>
            <a:off x="7073081" y="3157650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10</a:t>
            </a:r>
            <a:endParaRPr kumimoji="0" lang="en-US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9" name="AutoShape 687"/>
          <p:cNvCxnSpPr>
            <a:cxnSpLocks noChangeShapeType="1"/>
          </p:cNvCxnSpPr>
          <p:nvPr/>
        </p:nvCxnSpPr>
        <p:spPr bwMode="auto">
          <a:xfrm>
            <a:off x="7356994" y="3157650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30" name="AutoShape 688"/>
          <p:cNvCxnSpPr>
            <a:cxnSpLocks noChangeShapeType="1"/>
          </p:cNvCxnSpPr>
          <p:nvPr/>
        </p:nvCxnSpPr>
        <p:spPr bwMode="auto">
          <a:xfrm flipH="1">
            <a:off x="7127160" y="3640667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31" name="AutoShape 689"/>
          <p:cNvSpPr>
            <a:spLocks noChangeArrowheads="1"/>
          </p:cNvSpPr>
          <p:nvPr/>
        </p:nvSpPr>
        <p:spPr bwMode="auto">
          <a:xfrm>
            <a:off x="7924819" y="3155925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11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2" name="AutoShape 690"/>
          <p:cNvCxnSpPr>
            <a:cxnSpLocks noChangeShapeType="1"/>
          </p:cNvCxnSpPr>
          <p:nvPr/>
        </p:nvCxnSpPr>
        <p:spPr bwMode="auto">
          <a:xfrm>
            <a:off x="8207229" y="3155925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" name="AutoShape 691"/>
          <p:cNvCxnSpPr>
            <a:cxnSpLocks noChangeShapeType="1"/>
          </p:cNvCxnSpPr>
          <p:nvPr/>
        </p:nvCxnSpPr>
        <p:spPr bwMode="auto">
          <a:xfrm flipH="1">
            <a:off x="7978898" y="3638942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" name="AutoShape 702"/>
          <p:cNvCxnSpPr>
            <a:cxnSpLocks noChangeShapeType="1"/>
          </p:cNvCxnSpPr>
          <p:nvPr/>
        </p:nvCxnSpPr>
        <p:spPr bwMode="auto">
          <a:xfrm flipV="1">
            <a:off x="5369606" y="4377267"/>
            <a:ext cx="3008873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35" name="AutoShape 703"/>
          <p:cNvSpPr>
            <a:spLocks noChangeArrowheads="1"/>
          </p:cNvSpPr>
          <p:nvPr/>
        </p:nvSpPr>
        <p:spPr bwMode="auto">
          <a:xfrm>
            <a:off x="5369606" y="4135759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4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6" name="AutoShape 704"/>
          <p:cNvCxnSpPr>
            <a:cxnSpLocks noChangeShapeType="1"/>
          </p:cNvCxnSpPr>
          <p:nvPr/>
        </p:nvCxnSpPr>
        <p:spPr bwMode="auto">
          <a:xfrm>
            <a:off x="5630985" y="4135759"/>
            <a:ext cx="111162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7" name="AutoShape 705"/>
          <p:cNvCxnSpPr>
            <a:cxnSpLocks noChangeShapeType="1"/>
          </p:cNvCxnSpPr>
          <p:nvPr/>
        </p:nvCxnSpPr>
        <p:spPr bwMode="auto">
          <a:xfrm flipH="1">
            <a:off x="5423684" y="4620501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8" name="AutoShape 706"/>
          <p:cNvSpPr>
            <a:spLocks noChangeArrowheads="1"/>
          </p:cNvSpPr>
          <p:nvPr/>
        </p:nvSpPr>
        <p:spPr bwMode="auto">
          <a:xfrm>
            <a:off x="6221343" y="4137484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5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39" name="AutoShape 707"/>
          <p:cNvCxnSpPr>
            <a:cxnSpLocks noChangeShapeType="1"/>
          </p:cNvCxnSpPr>
          <p:nvPr/>
        </p:nvCxnSpPr>
        <p:spPr bwMode="auto">
          <a:xfrm>
            <a:off x="6482723" y="413748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40" name="AutoShape 708"/>
          <p:cNvCxnSpPr>
            <a:cxnSpLocks noChangeShapeType="1"/>
          </p:cNvCxnSpPr>
          <p:nvPr/>
        </p:nvCxnSpPr>
        <p:spPr bwMode="auto">
          <a:xfrm flipH="1">
            <a:off x="6275422" y="4620501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41" name="AutoShape 709"/>
          <p:cNvSpPr>
            <a:spLocks noChangeArrowheads="1"/>
          </p:cNvSpPr>
          <p:nvPr/>
        </p:nvSpPr>
        <p:spPr bwMode="auto">
          <a:xfrm>
            <a:off x="7073081" y="4135759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6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2" name="AutoShape 710"/>
          <p:cNvCxnSpPr>
            <a:cxnSpLocks noChangeShapeType="1"/>
          </p:cNvCxnSpPr>
          <p:nvPr/>
        </p:nvCxnSpPr>
        <p:spPr bwMode="auto">
          <a:xfrm>
            <a:off x="7335963" y="4135759"/>
            <a:ext cx="108157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" name="AutoShape 711"/>
          <p:cNvCxnSpPr>
            <a:cxnSpLocks noChangeShapeType="1"/>
          </p:cNvCxnSpPr>
          <p:nvPr/>
        </p:nvCxnSpPr>
        <p:spPr bwMode="auto">
          <a:xfrm flipH="1">
            <a:off x="7127160" y="4618776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4" name="AutoShape 712"/>
          <p:cNvSpPr>
            <a:spLocks noChangeArrowheads="1"/>
          </p:cNvSpPr>
          <p:nvPr/>
        </p:nvSpPr>
        <p:spPr bwMode="auto">
          <a:xfrm>
            <a:off x="7924819" y="4134034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7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5" name="AutoShape 713"/>
          <p:cNvCxnSpPr>
            <a:cxnSpLocks noChangeShapeType="1"/>
          </p:cNvCxnSpPr>
          <p:nvPr/>
        </p:nvCxnSpPr>
        <p:spPr bwMode="auto">
          <a:xfrm>
            <a:off x="8186199" y="41340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46" name="AutoShape 714"/>
          <p:cNvCxnSpPr>
            <a:cxnSpLocks noChangeShapeType="1"/>
          </p:cNvCxnSpPr>
          <p:nvPr/>
        </p:nvCxnSpPr>
        <p:spPr bwMode="auto">
          <a:xfrm flipH="1">
            <a:off x="7978898" y="4618776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47" name="AutoShape 725"/>
          <p:cNvCxnSpPr>
            <a:cxnSpLocks noChangeShapeType="1"/>
          </p:cNvCxnSpPr>
          <p:nvPr/>
        </p:nvCxnSpPr>
        <p:spPr bwMode="auto">
          <a:xfrm flipV="1">
            <a:off x="5369606" y="5355376"/>
            <a:ext cx="3008873" cy="34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48" name="AutoShape 726"/>
          <p:cNvSpPr>
            <a:spLocks noChangeArrowheads="1"/>
          </p:cNvSpPr>
          <p:nvPr/>
        </p:nvSpPr>
        <p:spPr bwMode="auto">
          <a:xfrm>
            <a:off x="5369606" y="5115593"/>
            <a:ext cx="453659" cy="484742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0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49" name="AutoShape 727"/>
          <p:cNvCxnSpPr>
            <a:cxnSpLocks noChangeShapeType="1"/>
          </p:cNvCxnSpPr>
          <p:nvPr/>
        </p:nvCxnSpPr>
        <p:spPr bwMode="auto">
          <a:xfrm>
            <a:off x="5652016" y="5115593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50" name="AutoShape 728"/>
          <p:cNvCxnSpPr>
            <a:cxnSpLocks noChangeShapeType="1"/>
          </p:cNvCxnSpPr>
          <p:nvPr/>
        </p:nvCxnSpPr>
        <p:spPr bwMode="auto">
          <a:xfrm flipH="1">
            <a:off x="5437204" y="56003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51" name="AutoShape 729"/>
          <p:cNvSpPr>
            <a:spLocks noChangeArrowheads="1"/>
          </p:cNvSpPr>
          <p:nvPr/>
        </p:nvSpPr>
        <p:spPr bwMode="auto">
          <a:xfrm>
            <a:off x="6221343" y="5115593"/>
            <a:ext cx="453659" cy="48474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1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52" name="AutoShape 730"/>
          <p:cNvCxnSpPr>
            <a:cxnSpLocks noChangeShapeType="1"/>
          </p:cNvCxnSpPr>
          <p:nvPr/>
        </p:nvCxnSpPr>
        <p:spPr bwMode="auto">
          <a:xfrm>
            <a:off x="6503754" y="5115593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3" name="AutoShape 731"/>
          <p:cNvCxnSpPr>
            <a:cxnSpLocks noChangeShapeType="1"/>
          </p:cNvCxnSpPr>
          <p:nvPr/>
        </p:nvCxnSpPr>
        <p:spPr bwMode="auto">
          <a:xfrm flipH="1">
            <a:off x="6288942" y="5600334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4" name="AutoShape 732"/>
          <p:cNvSpPr>
            <a:spLocks noChangeArrowheads="1"/>
          </p:cNvSpPr>
          <p:nvPr/>
        </p:nvSpPr>
        <p:spPr bwMode="auto">
          <a:xfrm>
            <a:off x="7073081" y="5115593"/>
            <a:ext cx="453659" cy="483017"/>
          </a:xfrm>
          <a:prstGeom prst="roundRect">
            <a:avLst>
              <a:gd name="adj" fmla="val 16667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2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55" name="AutoShape 733"/>
          <p:cNvCxnSpPr>
            <a:cxnSpLocks noChangeShapeType="1"/>
          </p:cNvCxnSpPr>
          <p:nvPr/>
        </p:nvCxnSpPr>
        <p:spPr bwMode="auto">
          <a:xfrm>
            <a:off x="7356994" y="5115593"/>
            <a:ext cx="10815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156" name="AutoShape 734"/>
          <p:cNvCxnSpPr>
            <a:cxnSpLocks noChangeShapeType="1"/>
          </p:cNvCxnSpPr>
          <p:nvPr/>
        </p:nvCxnSpPr>
        <p:spPr bwMode="auto">
          <a:xfrm flipH="1">
            <a:off x="7140679" y="5598609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157" name="AutoShape 735"/>
          <p:cNvSpPr>
            <a:spLocks noChangeArrowheads="1"/>
          </p:cNvSpPr>
          <p:nvPr/>
        </p:nvSpPr>
        <p:spPr bwMode="auto">
          <a:xfrm>
            <a:off x="7924819" y="5113868"/>
            <a:ext cx="453659" cy="48301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3</a:t>
            </a:r>
            <a:endParaRPr kumimoji="0" 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58" name="AutoShape 736"/>
          <p:cNvCxnSpPr>
            <a:cxnSpLocks noChangeShapeType="1"/>
          </p:cNvCxnSpPr>
          <p:nvPr/>
        </p:nvCxnSpPr>
        <p:spPr bwMode="auto">
          <a:xfrm>
            <a:off x="8207229" y="5113868"/>
            <a:ext cx="109659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9" name="AutoShape 737"/>
          <p:cNvCxnSpPr>
            <a:cxnSpLocks noChangeShapeType="1"/>
          </p:cNvCxnSpPr>
          <p:nvPr/>
        </p:nvCxnSpPr>
        <p:spPr bwMode="auto">
          <a:xfrm flipH="1">
            <a:off x="7992417" y="5596884"/>
            <a:ext cx="109659" cy="1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64" name="Line 85"/>
          <p:cNvSpPr>
            <a:spLocks noChangeShapeType="1"/>
          </p:cNvSpPr>
          <p:nvPr/>
        </p:nvSpPr>
        <p:spPr bwMode="auto">
          <a:xfrm>
            <a:off x="2216172" y="4500997"/>
            <a:ext cx="290699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5" name="Rectangle 86"/>
          <p:cNvSpPr>
            <a:spLocks noChangeArrowheads="1"/>
          </p:cNvSpPr>
          <p:nvPr/>
        </p:nvSpPr>
        <p:spPr bwMode="auto">
          <a:xfrm>
            <a:off x="710511" y="3915991"/>
            <a:ext cx="1647074" cy="1699570"/>
          </a:xfrm>
          <a:prstGeom prst="rect">
            <a:avLst/>
          </a:prstGeom>
          <a:solidFill>
            <a:srgbClr val="C0C0C0">
              <a:alpha val="20000"/>
            </a:srgbClr>
          </a:solidFill>
          <a:ln w="31750">
            <a:solidFill>
              <a:srgbClr val="80808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6" name="AutoShape 2"/>
          <p:cNvSpPr>
            <a:spLocks noChangeArrowheads="1"/>
          </p:cNvSpPr>
          <p:nvPr/>
        </p:nvSpPr>
        <p:spPr bwMode="auto">
          <a:xfrm rot="5400000">
            <a:off x="520211" y="4371233"/>
            <a:ext cx="1069614" cy="292011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 w="28575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7" name="Rectangle 67"/>
          <p:cNvSpPr>
            <a:spLocks noChangeArrowheads="1"/>
          </p:cNvSpPr>
          <p:nvPr/>
        </p:nvSpPr>
        <p:spPr bwMode="auto">
          <a:xfrm>
            <a:off x="1419212" y="4645198"/>
            <a:ext cx="85307" cy="89736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8" name="Rectangle 68"/>
          <p:cNvSpPr>
            <a:spLocks noChangeArrowheads="1"/>
          </p:cNvSpPr>
          <p:nvPr/>
        </p:nvSpPr>
        <p:spPr bwMode="auto">
          <a:xfrm>
            <a:off x="1505339" y="4645198"/>
            <a:ext cx="85307" cy="89736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9" name="Rectangle 69"/>
          <p:cNvSpPr>
            <a:spLocks noChangeArrowheads="1"/>
          </p:cNvSpPr>
          <p:nvPr/>
        </p:nvSpPr>
        <p:spPr bwMode="auto">
          <a:xfrm>
            <a:off x="1589825" y="4645198"/>
            <a:ext cx="85307" cy="89736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0" name="Rectangle 70"/>
          <p:cNvSpPr>
            <a:spLocks noChangeArrowheads="1"/>
          </p:cNvSpPr>
          <p:nvPr/>
        </p:nvSpPr>
        <p:spPr bwMode="auto">
          <a:xfrm>
            <a:off x="909012" y="4389278"/>
            <a:ext cx="91869" cy="24361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1" name="AutoShape 71"/>
          <p:cNvSpPr>
            <a:spLocks noChangeArrowheads="1"/>
          </p:cNvSpPr>
          <p:nvPr/>
        </p:nvSpPr>
        <p:spPr bwMode="auto">
          <a:xfrm rot="16200000">
            <a:off x="1534458" y="4374924"/>
            <a:ext cx="1069614" cy="291191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ln w="28575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2" name="Rectangle 72"/>
          <p:cNvSpPr>
            <a:spLocks noChangeArrowheads="1"/>
          </p:cNvSpPr>
          <p:nvPr/>
        </p:nvSpPr>
        <p:spPr bwMode="auto">
          <a:xfrm>
            <a:off x="2015538" y="4636996"/>
            <a:ext cx="91869" cy="25427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3" name="Rectangle 73"/>
          <p:cNvSpPr>
            <a:spLocks noChangeArrowheads="1"/>
          </p:cNvSpPr>
          <p:nvPr/>
        </p:nvSpPr>
        <p:spPr bwMode="auto">
          <a:xfrm>
            <a:off x="1923669" y="4638636"/>
            <a:ext cx="91869" cy="25592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4" name="Line 74"/>
          <p:cNvSpPr>
            <a:spLocks noChangeShapeType="1"/>
          </p:cNvSpPr>
          <p:nvPr/>
        </p:nvSpPr>
        <p:spPr bwMode="auto">
          <a:xfrm>
            <a:off x="618642" y="4500833"/>
            <a:ext cx="290371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5" name="Line 75"/>
          <p:cNvSpPr>
            <a:spLocks noChangeShapeType="1"/>
          </p:cNvSpPr>
          <p:nvPr/>
        </p:nvSpPr>
        <p:spPr bwMode="auto">
          <a:xfrm>
            <a:off x="1201024" y="4507395"/>
            <a:ext cx="722646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6" name="Line 76"/>
          <p:cNvSpPr>
            <a:spLocks noChangeShapeType="1"/>
          </p:cNvSpPr>
          <p:nvPr/>
        </p:nvSpPr>
        <p:spPr bwMode="auto">
          <a:xfrm>
            <a:off x="1201024" y="4817452"/>
            <a:ext cx="21818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7" name="Line 77"/>
          <p:cNvSpPr>
            <a:spLocks noChangeShapeType="1"/>
          </p:cNvSpPr>
          <p:nvPr/>
        </p:nvSpPr>
        <p:spPr bwMode="auto">
          <a:xfrm>
            <a:off x="1675131" y="4810070"/>
            <a:ext cx="24853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8" name="Line 78"/>
          <p:cNvSpPr>
            <a:spLocks noChangeShapeType="1"/>
          </p:cNvSpPr>
          <p:nvPr/>
        </p:nvSpPr>
        <p:spPr bwMode="auto">
          <a:xfrm>
            <a:off x="1201024" y="4143201"/>
            <a:ext cx="152568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9" name="Line 79"/>
          <p:cNvSpPr>
            <a:spLocks noChangeShapeType="1"/>
          </p:cNvSpPr>
          <p:nvPr/>
        </p:nvSpPr>
        <p:spPr bwMode="auto">
          <a:xfrm flipV="1">
            <a:off x="1353591" y="3811818"/>
            <a:ext cx="0" cy="331383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0" name="Line 80"/>
          <p:cNvSpPr>
            <a:spLocks noChangeShapeType="1"/>
          </p:cNvSpPr>
          <p:nvPr/>
        </p:nvSpPr>
        <p:spPr bwMode="auto">
          <a:xfrm>
            <a:off x="1740752" y="3811818"/>
            <a:ext cx="0" cy="331383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1" name="Line 81"/>
          <p:cNvSpPr>
            <a:spLocks noChangeShapeType="1"/>
          </p:cNvSpPr>
          <p:nvPr/>
        </p:nvSpPr>
        <p:spPr bwMode="auto">
          <a:xfrm>
            <a:off x="1740752" y="4143201"/>
            <a:ext cx="182917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2" name="Line 82"/>
          <p:cNvSpPr>
            <a:spLocks noChangeShapeType="1"/>
          </p:cNvSpPr>
          <p:nvPr/>
        </p:nvSpPr>
        <p:spPr bwMode="auto">
          <a:xfrm>
            <a:off x="618642" y="5322729"/>
            <a:ext cx="80057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3" name="Line 83"/>
          <p:cNvSpPr>
            <a:spLocks noChangeShapeType="1"/>
          </p:cNvSpPr>
          <p:nvPr/>
        </p:nvSpPr>
        <p:spPr bwMode="auto">
          <a:xfrm>
            <a:off x="1675131" y="5322729"/>
            <a:ext cx="830920" cy="0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4" name="Text Box 87"/>
          <p:cNvSpPr txBox="1">
            <a:spLocks noChangeArrowheads="1"/>
          </p:cNvSpPr>
          <p:nvPr/>
        </p:nvSpPr>
        <p:spPr bwMode="auto">
          <a:xfrm>
            <a:off x="493963" y="4310534"/>
            <a:ext cx="314978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X+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5" name="Text Box 89"/>
          <p:cNvSpPr txBox="1">
            <a:spLocks noChangeArrowheads="1"/>
          </p:cNvSpPr>
          <p:nvPr/>
        </p:nvSpPr>
        <p:spPr bwMode="auto">
          <a:xfrm>
            <a:off x="362722" y="5134071"/>
            <a:ext cx="400285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6" name="Text Box 90"/>
          <p:cNvSpPr txBox="1">
            <a:spLocks noChangeArrowheads="1"/>
          </p:cNvSpPr>
          <p:nvPr/>
        </p:nvSpPr>
        <p:spPr bwMode="auto">
          <a:xfrm>
            <a:off x="2192013" y="5141453"/>
            <a:ext cx="400285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Loop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7" name="Text Box 91"/>
          <p:cNvSpPr txBox="1">
            <a:spLocks noChangeArrowheads="1"/>
          </p:cNvSpPr>
          <p:nvPr/>
        </p:nvSpPr>
        <p:spPr bwMode="auto">
          <a:xfrm>
            <a:off x="999241" y="4002117"/>
            <a:ext cx="295292" cy="89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RECEPTION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8" name="Text Box 92"/>
          <p:cNvSpPr txBox="1">
            <a:spLocks noChangeArrowheads="1"/>
          </p:cNvSpPr>
          <p:nvPr/>
        </p:nvSpPr>
        <p:spPr bwMode="auto">
          <a:xfrm>
            <a:off x="1903983" y="3947748"/>
            <a:ext cx="295292" cy="653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EJECTION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9" name="Text Box 93"/>
          <p:cNvSpPr txBox="1">
            <a:spLocks noChangeArrowheads="1"/>
          </p:cNvSpPr>
          <p:nvPr/>
        </p:nvSpPr>
        <p:spPr bwMode="auto">
          <a:xfrm>
            <a:off x="951666" y="3654329"/>
            <a:ext cx="467546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CONS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0" name="Text Box 94"/>
          <p:cNvSpPr txBox="1">
            <a:spLocks noChangeArrowheads="1"/>
          </p:cNvSpPr>
          <p:nvPr/>
        </p:nvSpPr>
        <p:spPr bwMode="auto">
          <a:xfrm>
            <a:off x="1639861" y="3654329"/>
            <a:ext cx="467546" cy="19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INJ</a:t>
            </a:r>
            <a:endParaRPr kumimoji="0" lang="es-E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3" name="170 Grupo"/>
          <p:cNvGrpSpPr/>
          <p:nvPr/>
        </p:nvGrpSpPr>
        <p:grpSpPr>
          <a:xfrm>
            <a:off x="2743972" y="3663854"/>
            <a:ext cx="2229576" cy="1961232"/>
            <a:chOff x="4788359" y="1101281"/>
            <a:chExt cx="4315058" cy="3795713"/>
          </a:xfrm>
        </p:grpSpPr>
        <p:sp>
          <p:nvSpPr>
            <p:cNvPr id="192" name="Line 85"/>
            <p:cNvSpPr>
              <a:spLocks noChangeShapeType="1"/>
            </p:cNvSpPr>
            <p:nvPr/>
          </p:nvSpPr>
          <p:spPr bwMode="auto">
            <a:xfrm>
              <a:off x="8375474" y="2739899"/>
              <a:ext cx="562610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3" name="Rectangle 86"/>
            <p:cNvSpPr>
              <a:spLocks noChangeArrowheads="1"/>
            </p:cNvSpPr>
            <p:nvPr/>
          </p:nvSpPr>
          <p:spPr bwMode="auto">
            <a:xfrm>
              <a:off x="5461459" y="1607694"/>
              <a:ext cx="3187700" cy="3289300"/>
            </a:xfrm>
            <a:prstGeom prst="rect">
              <a:avLst/>
            </a:prstGeom>
            <a:solidFill>
              <a:srgbClr val="C0C0C0">
                <a:alpha val="20000"/>
              </a:srgbClr>
            </a:solidFill>
            <a:ln w="31750">
              <a:solidFill>
                <a:srgbClr val="80808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4" name="AutoShape 2"/>
            <p:cNvSpPr>
              <a:spLocks noChangeArrowheads="1"/>
            </p:cNvSpPr>
            <p:nvPr/>
          </p:nvSpPr>
          <p:spPr bwMode="auto">
            <a:xfrm rot="5400000">
              <a:off x="5093159" y="2488756"/>
              <a:ext cx="2070100" cy="56515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ln w="28575"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5" name="Rectangle 67"/>
            <p:cNvSpPr>
              <a:spLocks noChangeArrowheads="1"/>
            </p:cNvSpPr>
            <p:nvPr/>
          </p:nvSpPr>
          <p:spPr bwMode="auto">
            <a:xfrm>
              <a:off x="6833059" y="3018981"/>
              <a:ext cx="165100" cy="17367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6" name="Rectangle 68"/>
            <p:cNvSpPr>
              <a:spLocks noChangeArrowheads="1"/>
            </p:cNvSpPr>
            <p:nvPr/>
          </p:nvSpPr>
          <p:spPr bwMode="auto">
            <a:xfrm>
              <a:off x="6999747" y="3018981"/>
              <a:ext cx="165100" cy="17367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7" name="Rectangle 69"/>
            <p:cNvSpPr>
              <a:spLocks noChangeArrowheads="1"/>
            </p:cNvSpPr>
            <p:nvPr/>
          </p:nvSpPr>
          <p:spPr bwMode="auto">
            <a:xfrm>
              <a:off x="7163259" y="3018981"/>
              <a:ext cx="165100" cy="17367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8" name="Rectangle 70"/>
            <p:cNvSpPr>
              <a:spLocks noChangeArrowheads="1"/>
            </p:cNvSpPr>
            <p:nvPr/>
          </p:nvSpPr>
          <p:spPr bwMode="auto">
            <a:xfrm>
              <a:off x="5845634" y="2523681"/>
              <a:ext cx="177800" cy="4714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99" name="AutoShape 71"/>
            <p:cNvSpPr>
              <a:spLocks noChangeArrowheads="1"/>
            </p:cNvSpPr>
            <p:nvPr/>
          </p:nvSpPr>
          <p:spPr bwMode="auto">
            <a:xfrm rot="16200000">
              <a:off x="7056103" y="2495900"/>
              <a:ext cx="2070100" cy="56356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ln w="28575">
              <a:solidFill>
                <a:schemeClr val="tx1"/>
              </a:solidFill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0" name="Rectangle 72"/>
            <p:cNvSpPr>
              <a:spLocks noChangeArrowheads="1"/>
            </p:cNvSpPr>
            <p:nvPr/>
          </p:nvSpPr>
          <p:spPr bwMode="auto">
            <a:xfrm>
              <a:off x="7987172" y="3003106"/>
              <a:ext cx="177800" cy="492125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1" name="Rectangle 73"/>
            <p:cNvSpPr>
              <a:spLocks noChangeArrowheads="1"/>
            </p:cNvSpPr>
            <p:nvPr/>
          </p:nvSpPr>
          <p:spPr bwMode="auto">
            <a:xfrm>
              <a:off x="7809372" y="3006281"/>
              <a:ext cx="177800" cy="49530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2" name="Line 74"/>
            <p:cNvSpPr>
              <a:spLocks noChangeShapeType="1"/>
            </p:cNvSpPr>
            <p:nvPr/>
          </p:nvSpPr>
          <p:spPr bwMode="auto">
            <a:xfrm>
              <a:off x="5283659" y="2739581"/>
              <a:ext cx="561975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3" name="Line 75"/>
            <p:cNvSpPr>
              <a:spLocks noChangeShapeType="1"/>
            </p:cNvSpPr>
            <p:nvPr/>
          </p:nvSpPr>
          <p:spPr bwMode="auto">
            <a:xfrm>
              <a:off x="6410784" y="2752281"/>
              <a:ext cx="1398588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4" name="Line 76"/>
            <p:cNvSpPr>
              <a:spLocks noChangeShapeType="1"/>
            </p:cNvSpPr>
            <p:nvPr/>
          </p:nvSpPr>
          <p:spPr bwMode="auto">
            <a:xfrm>
              <a:off x="6410784" y="3352356"/>
              <a:ext cx="422275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5" name="Line 77"/>
            <p:cNvSpPr>
              <a:spLocks noChangeShapeType="1"/>
            </p:cNvSpPr>
            <p:nvPr/>
          </p:nvSpPr>
          <p:spPr bwMode="auto">
            <a:xfrm>
              <a:off x="7328359" y="3338069"/>
              <a:ext cx="48101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6" name="Line 78"/>
            <p:cNvSpPr>
              <a:spLocks noChangeShapeType="1"/>
            </p:cNvSpPr>
            <p:nvPr/>
          </p:nvSpPr>
          <p:spPr bwMode="auto">
            <a:xfrm>
              <a:off x="6410784" y="2047431"/>
              <a:ext cx="295275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7" name="Line 79"/>
            <p:cNvSpPr>
              <a:spLocks noChangeShapeType="1"/>
            </p:cNvSpPr>
            <p:nvPr/>
          </p:nvSpPr>
          <p:spPr bwMode="auto">
            <a:xfrm flipV="1">
              <a:off x="6706059" y="1406081"/>
              <a:ext cx="0" cy="64135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8" name="Line 80"/>
            <p:cNvSpPr>
              <a:spLocks noChangeShapeType="1"/>
            </p:cNvSpPr>
            <p:nvPr/>
          </p:nvSpPr>
          <p:spPr bwMode="auto">
            <a:xfrm>
              <a:off x="7455359" y="1406081"/>
              <a:ext cx="0" cy="64135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09" name="Line 81"/>
            <p:cNvSpPr>
              <a:spLocks noChangeShapeType="1"/>
            </p:cNvSpPr>
            <p:nvPr/>
          </p:nvSpPr>
          <p:spPr bwMode="auto">
            <a:xfrm>
              <a:off x="7455359" y="2047431"/>
              <a:ext cx="354013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0" name="Line 82"/>
            <p:cNvSpPr>
              <a:spLocks noChangeShapeType="1"/>
            </p:cNvSpPr>
            <p:nvPr/>
          </p:nvSpPr>
          <p:spPr bwMode="auto">
            <a:xfrm>
              <a:off x="5283659" y="4330256"/>
              <a:ext cx="1549400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1" name="Line 83"/>
            <p:cNvSpPr>
              <a:spLocks noChangeShapeType="1"/>
            </p:cNvSpPr>
            <p:nvPr/>
          </p:nvSpPr>
          <p:spPr bwMode="auto">
            <a:xfrm>
              <a:off x="7328359" y="4330256"/>
              <a:ext cx="1608138" cy="0"/>
            </a:xfrm>
            <a:prstGeom prst="line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12" name="Text Box 87"/>
            <p:cNvSpPr txBox="1">
              <a:spLocks noChangeArrowheads="1"/>
            </p:cNvSpPr>
            <p:nvPr/>
          </p:nvSpPr>
          <p:spPr bwMode="auto">
            <a:xfrm>
              <a:off x="5042359" y="2371281"/>
              <a:ext cx="6096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X+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3" name="Text Box 89"/>
            <p:cNvSpPr txBox="1">
              <a:spLocks noChangeArrowheads="1"/>
            </p:cNvSpPr>
            <p:nvPr/>
          </p:nvSpPr>
          <p:spPr bwMode="auto">
            <a:xfrm>
              <a:off x="4788359" y="3965131"/>
              <a:ext cx="7747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Loop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4" name="Text Box 90"/>
            <p:cNvSpPr txBox="1">
              <a:spLocks noChangeArrowheads="1"/>
            </p:cNvSpPr>
            <p:nvPr/>
          </p:nvSpPr>
          <p:spPr bwMode="auto">
            <a:xfrm>
              <a:off x="8328717" y="3979419"/>
              <a:ext cx="774700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Loop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5" name="Text Box 91"/>
            <p:cNvSpPr txBox="1">
              <a:spLocks noChangeArrowheads="1"/>
            </p:cNvSpPr>
            <p:nvPr/>
          </p:nvSpPr>
          <p:spPr bwMode="auto">
            <a:xfrm>
              <a:off x="6020259" y="1774381"/>
              <a:ext cx="571500" cy="173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RECEPTION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6" name="Text Box 92"/>
            <p:cNvSpPr txBox="1">
              <a:spLocks noChangeArrowheads="1"/>
            </p:cNvSpPr>
            <p:nvPr/>
          </p:nvSpPr>
          <p:spPr bwMode="auto">
            <a:xfrm>
              <a:off x="7771272" y="1669155"/>
              <a:ext cx="571500" cy="1265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vert270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EJECTION</a:t>
              </a:r>
              <a:endParaRPr kumimoji="0" lang="es-E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7" name="Text Box 93"/>
            <p:cNvSpPr txBox="1">
              <a:spLocks noChangeArrowheads="1"/>
            </p:cNvSpPr>
            <p:nvPr/>
          </p:nvSpPr>
          <p:spPr bwMode="auto">
            <a:xfrm>
              <a:off x="5928184" y="1101281"/>
              <a:ext cx="9048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CONS</a:t>
              </a:r>
              <a:endParaRPr kumimoji="0" lang="es-E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8" name="Text Box 94"/>
            <p:cNvSpPr txBox="1">
              <a:spLocks noChangeArrowheads="1"/>
            </p:cNvSpPr>
            <p:nvPr/>
          </p:nvSpPr>
          <p:spPr bwMode="auto">
            <a:xfrm>
              <a:off x="7260097" y="1101281"/>
              <a:ext cx="904875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s-E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INJ</a:t>
              </a:r>
              <a:endPara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19" name="218 Rectángulo"/>
          <p:cNvSpPr/>
          <p:nvPr/>
        </p:nvSpPr>
        <p:spPr bwMode="auto">
          <a:xfrm>
            <a:off x="1712096" y="3542739"/>
            <a:ext cx="95250" cy="20955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20" name="219 Elipse"/>
          <p:cNvSpPr/>
          <p:nvPr/>
        </p:nvSpPr>
        <p:spPr bwMode="auto">
          <a:xfrm>
            <a:off x="1826396" y="4561914"/>
            <a:ext cx="390525" cy="428625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21" name="220 Elipse"/>
          <p:cNvSpPr/>
          <p:nvPr/>
        </p:nvSpPr>
        <p:spPr bwMode="auto">
          <a:xfrm>
            <a:off x="3140846" y="4304739"/>
            <a:ext cx="390525" cy="428625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22" name="221 Rectángulo"/>
          <p:cNvSpPr/>
          <p:nvPr/>
        </p:nvSpPr>
        <p:spPr bwMode="auto">
          <a:xfrm>
            <a:off x="1588271" y="4676214"/>
            <a:ext cx="95250" cy="20955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pic>
        <p:nvPicPr>
          <p:cNvPr id="223" name="Picture 2" descr="C:\Documents and Settings\vpuente\Configuración local\Archivos temporales de Internet\Content.IE5\8TENOPUJ\MPj04054720000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67" t="19366" r="17720" b="23872"/>
          <a:stretch>
            <a:fillRect/>
          </a:stretch>
        </p:blipFill>
        <p:spPr bwMode="auto">
          <a:xfrm>
            <a:off x="1771054" y="4646252"/>
            <a:ext cx="387806" cy="243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892"/>
          <p:cNvGrpSpPr>
            <a:grpSpLocks/>
          </p:cNvGrpSpPr>
          <p:nvPr/>
        </p:nvGrpSpPr>
        <p:grpSpPr bwMode="auto">
          <a:xfrm>
            <a:off x="5369606" y="2177817"/>
            <a:ext cx="3008872" cy="3419068"/>
            <a:chOff x="3634" y="6815"/>
            <a:chExt cx="3467" cy="3433"/>
          </a:xfrm>
        </p:grpSpPr>
        <p:sp>
          <p:nvSpPr>
            <p:cNvPr id="225" name="Freeform 893"/>
            <p:cNvSpPr>
              <a:spLocks/>
            </p:cNvSpPr>
            <p:nvPr/>
          </p:nvSpPr>
          <p:spPr bwMode="auto">
            <a:xfrm>
              <a:off x="3634" y="7807"/>
              <a:ext cx="2498" cy="2197"/>
            </a:xfrm>
            <a:custGeom>
              <a:avLst/>
              <a:gdLst>
                <a:gd name="T0" fmla="*/ 982 w 2498"/>
                <a:gd name="T1" fmla="*/ 2197 h 2197"/>
                <a:gd name="T2" fmla="*/ 524 w 2498"/>
                <a:gd name="T3" fmla="*/ 2197 h 2197"/>
                <a:gd name="T4" fmla="*/ 524 w 2498"/>
                <a:gd name="T5" fmla="*/ 1992 h 2197"/>
                <a:gd name="T6" fmla="*/ 474 w 2498"/>
                <a:gd name="T7" fmla="*/ 1954 h 2197"/>
                <a:gd name="T8" fmla="*/ 262 w 2498"/>
                <a:gd name="T9" fmla="*/ 1954 h 2197"/>
                <a:gd name="T10" fmla="*/ 262 w 2498"/>
                <a:gd name="T11" fmla="*/ 1457 h 2197"/>
                <a:gd name="T12" fmla="*/ 57 w 2498"/>
                <a:gd name="T13" fmla="*/ 1460 h 2197"/>
                <a:gd name="T14" fmla="*/ 0 w 2498"/>
                <a:gd name="T15" fmla="*/ 1403 h 2197"/>
                <a:gd name="T16" fmla="*/ 0 w 2498"/>
                <a:gd name="T17" fmla="*/ 1009 h 2197"/>
                <a:gd name="T18" fmla="*/ 43 w 2498"/>
                <a:gd name="T19" fmla="*/ 971 h 2197"/>
                <a:gd name="T20" fmla="*/ 465 w 2498"/>
                <a:gd name="T21" fmla="*/ 971 h 2197"/>
                <a:gd name="T22" fmla="*/ 524 w 2498"/>
                <a:gd name="T23" fmla="*/ 1009 h 2197"/>
                <a:gd name="T24" fmla="*/ 524 w 2498"/>
                <a:gd name="T25" fmla="*/ 1214 h 2197"/>
                <a:gd name="T26" fmla="*/ 982 w 2498"/>
                <a:gd name="T27" fmla="*/ 1214 h 2197"/>
                <a:gd name="T28" fmla="*/ 982 w 2498"/>
                <a:gd name="T29" fmla="*/ 1411 h 2197"/>
                <a:gd name="T30" fmla="*/ 1044 w 2498"/>
                <a:gd name="T31" fmla="*/ 1457 h 2197"/>
                <a:gd name="T32" fmla="*/ 1439 w 2498"/>
                <a:gd name="T33" fmla="*/ 1457 h 2197"/>
                <a:gd name="T34" fmla="*/ 1505 w 2498"/>
                <a:gd name="T35" fmla="*/ 1395 h 2197"/>
                <a:gd name="T36" fmla="*/ 1505 w 2498"/>
                <a:gd name="T37" fmla="*/ 1214 h 2197"/>
                <a:gd name="T38" fmla="*/ 1964 w 2498"/>
                <a:gd name="T39" fmla="*/ 1214 h 2197"/>
                <a:gd name="T40" fmla="*/ 1964 w 2498"/>
                <a:gd name="T41" fmla="*/ 1009 h 2197"/>
                <a:gd name="T42" fmla="*/ 1997 w 2498"/>
                <a:gd name="T43" fmla="*/ 975 h 2197"/>
                <a:gd name="T44" fmla="*/ 2198 w 2498"/>
                <a:gd name="T45" fmla="*/ 980 h 2197"/>
                <a:gd name="T46" fmla="*/ 2198 w 2498"/>
                <a:gd name="T47" fmla="*/ 461 h 2197"/>
                <a:gd name="T48" fmla="*/ 2434 w 2498"/>
                <a:gd name="T49" fmla="*/ 471 h 2197"/>
                <a:gd name="T50" fmla="*/ 2482 w 2498"/>
                <a:gd name="T51" fmla="*/ 412 h 2197"/>
                <a:gd name="T52" fmla="*/ 2498 w 2498"/>
                <a:gd name="T53" fmla="*/ 48 h 2197"/>
                <a:gd name="T54" fmla="*/ 2445 w 2498"/>
                <a:gd name="T55" fmla="*/ 16 h 2197"/>
                <a:gd name="T56" fmla="*/ 1968 w 2498"/>
                <a:gd name="T57" fmla="*/ 0 h 2197"/>
                <a:gd name="T58" fmla="*/ 1968 w 2498"/>
                <a:gd name="T59" fmla="*/ 236 h 21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498" h="2197">
                  <a:moveTo>
                    <a:pt x="982" y="2197"/>
                  </a:moveTo>
                  <a:lnTo>
                    <a:pt x="524" y="2197"/>
                  </a:lnTo>
                  <a:lnTo>
                    <a:pt x="524" y="1992"/>
                  </a:lnTo>
                  <a:lnTo>
                    <a:pt x="474" y="1954"/>
                  </a:lnTo>
                  <a:lnTo>
                    <a:pt x="262" y="1954"/>
                  </a:lnTo>
                  <a:lnTo>
                    <a:pt x="262" y="1457"/>
                  </a:lnTo>
                  <a:lnTo>
                    <a:pt x="57" y="1460"/>
                  </a:lnTo>
                  <a:lnTo>
                    <a:pt x="0" y="1403"/>
                  </a:lnTo>
                  <a:lnTo>
                    <a:pt x="0" y="1009"/>
                  </a:lnTo>
                  <a:lnTo>
                    <a:pt x="43" y="971"/>
                  </a:lnTo>
                  <a:lnTo>
                    <a:pt x="465" y="971"/>
                  </a:lnTo>
                  <a:lnTo>
                    <a:pt x="524" y="1009"/>
                  </a:lnTo>
                  <a:lnTo>
                    <a:pt x="524" y="1214"/>
                  </a:lnTo>
                  <a:lnTo>
                    <a:pt x="982" y="1214"/>
                  </a:lnTo>
                  <a:lnTo>
                    <a:pt x="982" y="1411"/>
                  </a:lnTo>
                  <a:lnTo>
                    <a:pt x="1044" y="1457"/>
                  </a:lnTo>
                  <a:lnTo>
                    <a:pt x="1439" y="1457"/>
                  </a:lnTo>
                  <a:lnTo>
                    <a:pt x="1505" y="1395"/>
                  </a:lnTo>
                  <a:lnTo>
                    <a:pt x="1505" y="1214"/>
                  </a:lnTo>
                  <a:lnTo>
                    <a:pt x="1964" y="1214"/>
                  </a:lnTo>
                  <a:lnTo>
                    <a:pt x="1964" y="1009"/>
                  </a:lnTo>
                  <a:lnTo>
                    <a:pt x="1997" y="975"/>
                  </a:lnTo>
                  <a:lnTo>
                    <a:pt x="2198" y="980"/>
                  </a:lnTo>
                  <a:lnTo>
                    <a:pt x="2198" y="461"/>
                  </a:lnTo>
                  <a:lnTo>
                    <a:pt x="2434" y="471"/>
                  </a:lnTo>
                  <a:lnTo>
                    <a:pt x="2482" y="412"/>
                  </a:lnTo>
                  <a:lnTo>
                    <a:pt x="2498" y="48"/>
                  </a:lnTo>
                  <a:lnTo>
                    <a:pt x="2445" y="16"/>
                  </a:lnTo>
                  <a:lnTo>
                    <a:pt x="1968" y="0"/>
                  </a:lnTo>
                  <a:lnTo>
                    <a:pt x="1968" y="236"/>
                  </a:lnTo>
                </a:path>
              </a:pathLst>
            </a:custGeom>
            <a:noFill/>
            <a:ln w="38100">
              <a:solidFill>
                <a:schemeClr val="accent4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Freeform 894"/>
            <p:cNvSpPr>
              <a:spLocks/>
            </p:cNvSpPr>
            <p:nvPr/>
          </p:nvSpPr>
          <p:spPr bwMode="auto">
            <a:xfrm>
              <a:off x="3634" y="6815"/>
              <a:ext cx="3467" cy="3433"/>
            </a:xfrm>
            <a:custGeom>
              <a:avLst/>
              <a:gdLst>
                <a:gd name="T0" fmla="*/ 1505 w 3467"/>
                <a:gd name="T1" fmla="*/ 1224 h 3433"/>
                <a:gd name="T2" fmla="*/ 1460 w 3467"/>
                <a:gd name="T3" fmla="*/ 1467 h 3433"/>
                <a:gd name="T4" fmla="*/ 982 w 3467"/>
                <a:gd name="T5" fmla="*/ 1431 h 3433"/>
                <a:gd name="T6" fmla="*/ 524 w 3467"/>
                <a:gd name="T7" fmla="*/ 1224 h 3433"/>
                <a:gd name="T8" fmla="*/ 469 w 3467"/>
                <a:gd name="T9" fmla="*/ 982 h 3433"/>
                <a:gd name="T10" fmla="*/ 263 w 3467"/>
                <a:gd name="T11" fmla="*/ 486 h 3433"/>
                <a:gd name="T12" fmla="*/ 0 w 3467"/>
                <a:gd name="T13" fmla="*/ 441 h 3433"/>
                <a:gd name="T14" fmla="*/ 43 w 3467"/>
                <a:gd name="T15" fmla="*/ 2 h 3433"/>
                <a:gd name="T16" fmla="*/ 524 w 3467"/>
                <a:gd name="T17" fmla="*/ 38 h 3433"/>
                <a:gd name="T18" fmla="*/ 982 w 3467"/>
                <a:gd name="T19" fmla="*/ 243 h 3433"/>
                <a:gd name="T20" fmla="*/ 1044 w 3467"/>
                <a:gd name="T21" fmla="*/ 486 h 3433"/>
                <a:gd name="T22" fmla="*/ 1505 w 3467"/>
                <a:gd name="T23" fmla="*/ 446 h 3433"/>
                <a:gd name="T24" fmla="*/ 1964 w 3467"/>
                <a:gd name="T25" fmla="*/ 245 h 3433"/>
                <a:gd name="T26" fmla="*/ 2032 w 3467"/>
                <a:gd name="T27" fmla="*/ 0 h 3433"/>
                <a:gd name="T28" fmla="*/ 2487 w 3467"/>
                <a:gd name="T29" fmla="*/ 38 h 3433"/>
                <a:gd name="T30" fmla="*/ 2945 w 3467"/>
                <a:gd name="T31" fmla="*/ 243 h 3433"/>
                <a:gd name="T32" fmla="*/ 2980 w 3467"/>
                <a:gd name="T33" fmla="*/ 486 h 3433"/>
                <a:gd name="T34" fmla="*/ 3231 w 3467"/>
                <a:gd name="T35" fmla="*/ 985 h 3433"/>
                <a:gd name="T36" fmla="*/ 3467 w 3467"/>
                <a:gd name="T37" fmla="*/ 1019 h 3433"/>
                <a:gd name="T38" fmla="*/ 3403 w 3467"/>
                <a:gd name="T39" fmla="*/ 1467 h 3433"/>
                <a:gd name="T40" fmla="*/ 3230 w 3467"/>
                <a:gd name="T41" fmla="*/ 1963 h 3433"/>
                <a:gd name="T42" fmla="*/ 2945 w 3467"/>
                <a:gd name="T43" fmla="*/ 2001 h 3433"/>
                <a:gd name="T44" fmla="*/ 3025 w 3467"/>
                <a:gd name="T45" fmla="*/ 2452 h 3433"/>
                <a:gd name="T46" fmla="*/ 3230 w 3467"/>
                <a:gd name="T47" fmla="*/ 2946 h 3433"/>
                <a:gd name="T48" fmla="*/ 3467 w 3467"/>
                <a:gd name="T49" fmla="*/ 3003 h 3433"/>
                <a:gd name="T50" fmla="*/ 3430 w 3467"/>
                <a:gd name="T51" fmla="*/ 3430 h 3433"/>
                <a:gd name="T52" fmla="*/ 2945 w 3467"/>
                <a:gd name="T53" fmla="*/ 3392 h 3433"/>
                <a:gd name="T54" fmla="*/ 2487 w 3467"/>
                <a:gd name="T55" fmla="*/ 3189 h 3433"/>
                <a:gd name="T56" fmla="*/ 2439 w 3467"/>
                <a:gd name="T57" fmla="*/ 2946 h 3433"/>
                <a:gd name="T58" fmla="*/ 1964 w 3467"/>
                <a:gd name="T59" fmla="*/ 2984 h 3433"/>
                <a:gd name="T60" fmla="*/ 1505 w 3467"/>
                <a:gd name="T61" fmla="*/ 3191 h 3433"/>
                <a:gd name="T62" fmla="*/ 1438 w 3467"/>
                <a:gd name="T63" fmla="*/ 3430 h 3433"/>
                <a:gd name="T64" fmla="*/ 982 w 3467"/>
                <a:gd name="T65" fmla="*/ 3392 h 343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467" h="3433">
                  <a:moveTo>
                    <a:pt x="1964" y="1226"/>
                  </a:moveTo>
                  <a:lnTo>
                    <a:pt x="1505" y="1224"/>
                  </a:lnTo>
                  <a:lnTo>
                    <a:pt x="1505" y="1431"/>
                  </a:lnTo>
                  <a:lnTo>
                    <a:pt x="1460" y="1467"/>
                  </a:lnTo>
                  <a:lnTo>
                    <a:pt x="1044" y="1470"/>
                  </a:lnTo>
                  <a:lnTo>
                    <a:pt x="982" y="1431"/>
                  </a:lnTo>
                  <a:lnTo>
                    <a:pt x="982" y="1224"/>
                  </a:lnTo>
                  <a:lnTo>
                    <a:pt x="524" y="1224"/>
                  </a:lnTo>
                  <a:lnTo>
                    <a:pt x="524" y="1019"/>
                  </a:lnTo>
                  <a:lnTo>
                    <a:pt x="469" y="982"/>
                  </a:lnTo>
                  <a:lnTo>
                    <a:pt x="262" y="982"/>
                  </a:lnTo>
                  <a:lnTo>
                    <a:pt x="263" y="486"/>
                  </a:lnTo>
                  <a:lnTo>
                    <a:pt x="57" y="486"/>
                  </a:lnTo>
                  <a:lnTo>
                    <a:pt x="0" y="441"/>
                  </a:lnTo>
                  <a:lnTo>
                    <a:pt x="0" y="38"/>
                  </a:lnTo>
                  <a:lnTo>
                    <a:pt x="43" y="2"/>
                  </a:lnTo>
                  <a:lnTo>
                    <a:pt x="475" y="0"/>
                  </a:lnTo>
                  <a:lnTo>
                    <a:pt x="524" y="38"/>
                  </a:lnTo>
                  <a:lnTo>
                    <a:pt x="524" y="243"/>
                  </a:lnTo>
                  <a:lnTo>
                    <a:pt x="982" y="243"/>
                  </a:lnTo>
                  <a:lnTo>
                    <a:pt x="982" y="446"/>
                  </a:lnTo>
                  <a:lnTo>
                    <a:pt x="1044" y="486"/>
                  </a:lnTo>
                  <a:lnTo>
                    <a:pt x="1465" y="486"/>
                  </a:lnTo>
                  <a:lnTo>
                    <a:pt x="1505" y="446"/>
                  </a:lnTo>
                  <a:lnTo>
                    <a:pt x="1505" y="243"/>
                  </a:lnTo>
                  <a:lnTo>
                    <a:pt x="1964" y="245"/>
                  </a:lnTo>
                  <a:lnTo>
                    <a:pt x="1964" y="38"/>
                  </a:lnTo>
                  <a:lnTo>
                    <a:pt x="2032" y="0"/>
                  </a:lnTo>
                  <a:lnTo>
                    <a:pt x="2429" y="0"/>
                  </a:lnTo>
                  <a:lnTo>
                    <a:pt x="2487" y="38"/>
                  </a:lnTo>
                  <a:lnTo>
                    <a:pt x="2487" y="243"/>
                  </a:lnTo>
                  <a:lnTo>
                    <a:pt x="2945" y="243"/>
                  </a:lnTo>
                  <a:lnTo>
                    <a:pt x="2945" y="430"/>
                  </a:lnTo>
                  <a:lnTo>
                    <a:pt x="2980" y="486"/>
                  </a:lnTo>
                  <a:lnTo>
                    <a:pt x="3231" y="486"/>
                  </a:lnTo>
                  <a:lnTo>
                    <a:pt x="3231" y="985"/>
                  </a:lnTo>
                  <a:lnTo>
                    <a:pt x="3381" y="982"/>
                  </a:lnTo>
                  <a:lnTo>
                    <a:pt x="3467" y="1019"/>
                  </a:lnTo>
                  <a:lnTo>
                    <a:pt x="3467" y="1420"/>
                  </a:lnTo>
                  <a:lnTo>
                    <a:pt x="3403" y="1467"/>
                  </a:lnTo>
                  <a:lnTo>
                    <a:pt x="3230" y="1467"/>
                  </a:lnTo>
                  <a:lnTo>
                    <a:pt x="3230" y="1963"/>
                  </a:lnTo>
                  <a:lnTo>
                    <a:pt x="2996" y="1963"/>
                  </a:lnTo>
                  <a:lnTo>
                    <a:pt x="2945" y="2001"/>
                  </a:lnTo>
                  <a:lnTo>
                    <a:pt x="2945" y="2405"/>
                  </a:lnTo>
                  <a:lnTo>
                    <a:pt x="3025" y="2452"/>
                  </a:lnTo>
                  <a:lnTo>
                    <a:pt x="3231" y="2449"/>
                  </a:lnTo>
                  <a:lnTo>
                    <a:pt x="3230" y="2946"/>
                  </a:lnTo>
                  <a:lnTo>
                    <a:pt x="3430" y="2946"/>
                  </a:lnTo>
                  <a:lnTo>
                    <a:pt x="3467" y="3003"/>
                  </a:lnTo>
                  <a:lnTo>
                    <a:pt x="3467" y="3392"/>
                  </a:lnTo>
                  <a:lnTo>
                    <a:pt x="3430" y="3430"/>
                  </a:lnTo>
                  <a:lnTo>
                    <a:pt x="2980" y="3430"/>
                  </a:lnTo>
                  <a:lnTo>
                    <a:pt x="2945" y="3392"/>
                  </a:lnTo>
                  <a:lnTo>
                    <a:pt x="2945" y="3189"/>
                  </a:lnTo>
                  <a:lnTo>
                    <a:pt x="2487" y="3189"/>
                  </a:lnTo>
                  <a:lnTo>
                    <a:pt x="2487" y="3003"/>
                  </a:lnTo>
                  <a:lnTo>
                    <a:pt x="2439" y="2946"/>
                  </a:lnTo>
                  <a:lnTo>
                    <a:pt x="2032" y="2946"/>
                  </a:lnTo>
                  <a:lnTo>
                    <a:pt x="1964" y="2984"/>
                  </a:lnTo>
                  <a:lnTo>
                    <a:pt x="1964" y="3191"/>
                  </a:lnTo>
                  <a:lnTo>
                    <a:pt x="1505" y="3191"/>
                  </a:lnTo>
                  <a:lnTo>
                    <a:pt x="1505" y="3392"/>
                  </a:lnTo>
                  <a:lnTo>
                    <a:pt x="1438" y="3430"/>
                  </a:lnTo>
                  <a:lnTo>
                    <a:pt x="1044" y="3433"/>
                  </a:lnTo>
                  <a:lnTo>
                    <a:pt x="982" y="3392"/>
                  </a:lnTo>
                  <a:lnTo>
                    <a:pt x="982" y="3191"/>
                  </a:lnTo>
                </a:path>
              </a:pathLst>
            </a:custGeom>
            <a:noFill/>
            <a:ln w="38100">
              <a:solidFill>
                <a:schemeClr val="accent4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62" name="Picture 2" descr="C:\Documents and Settings\vpuente\Configuración local\Archivos temporales de Internet\Content.IE5\8TENOPUJ\MPj04054720000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767" t="19366" r="17720" b="23872"/>
          <a:stretch>
            <a:fillRect/>
          </a:stretch>
        </p:blipFill>
        <p:spPr bwMode="auto">
          <a:xfrm>
            <a:off x="5373869" y="2540650"/>
            <a:ext cx="387806" cy="243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0208 0.07223 L 0.02084 0.06945 L 0.04688 0.12084 L 0.17188 0.12084 " pathEditMode="relative" ptsTypes="AAAAA">
                                      <p:cBhvr>
                                        <p:cTn id="1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636 -0.00208 " pathEditMode="relative" ptsTypes="AA">
                                      <p:cBhvr>
                                        <p:cTn id="29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1000" fill="hold"/>
                                        <p:tgtEl>
                                          <p:spTgt spid="17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2552 -0.01319 L -0.02552 -0.07521 L 0.02709 -0.07707 L 0.02657 -0.04235 L 0.07067 -0.04166 L 0.06928 -0.00579 L 0.11893 -0.0044 L 0.11997 -0.04351 L 0.16303 -0.04119 L 0.16112 -0.08031 L 0.21146 -0.07637 L 0.22084 -0.03981 L 0.25643 -0.04235 L 0.25504 -0.0044 L 0.28247 -0.0044 L 0.28299 0.06503 L 0.3033 0.06434 L 0.30435 0.13515 L 0.28056 0.13515 L 0.2816 0.20852 L 0.2507 0.20458 L 0.25452 0.27285 L 0.28386 0.27864 L 0.28247 0.34298 L 0.30487 0.34946 L 0.30383 0.41564 L 0.25695 0.42074 L 0.25504 0.38602 L 0.21008 0.38417 L 0.20851 0.35177 L 0.16077 0.35131 L 0.16407 0.38417 L 0.11719 0.38602 L 0.11667 0.42074 L 0.07344 0.42074 L 0.06876 0.38787 L 0.02761 0.38602 L 0.02327 0.35061 L 0.00105 0.34876 L -0.00138 0.2791 L -0.02604 0.27609 L -0.02552 0.20713 L 0.03039 0.20967 L 0.02605 0.24254 L 0.07067 0.24184 L 0.0698 0.28049 L 0.11233 0.28119 L 0.11806 0.24069 L 0.16459 0.24138 L 0.16737 0.20782 L 0.1849 0.20782 L 0.18351 0.13654 L 0.20955 0.13585 L 0.21008 0.07012 L 0.16355 0.06758 L 0.15973 0.10113 L 0.11719 0.09975 L 0.11667 0.13446 L 0.07153 0.13446 L 0.06876 0.09975 L 0.02188 0.09789 L 0.0224 0.06249 L -0.00034 0.06063 L 8.61111E-6 4.30687E-6 " pathEditMode="relative" ptsTypes="AAAAAAAAAAAAAAAAAAAAAAAAAAAAAAAAAAAAAAAAAAAAAAAAAAAAAAAAAAAAAAAA">
                                      <p:cBhvr>
                                        <p:cTn id="53" dur="5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build="p"/>
      <p:bldP spid="173" grpId="0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179 Grupo"/>
          <p:cNvGrpSpPr/>
          <p:nvPr/>
        </p:nvGrpSpPr>
        <p:grpSpPr>
          <a:xfrm>
            <a:off x="2144939" y="3655815"/>
            <a:ext cx="4715063" cy="2859208"/>
            <a:chOff x="1694954" y="2089948"/>
            <a:chExt cx="4715063" cy="2859208"/>
          </a:xfrm>
        </p:grpSpPr>
        <p:grpSp>
          <p:nvGrpSpPr>
            <p:cNvPr id="177" name="176 Grupo"/>
            <p:cNvGrpSpPr/>
            <p:nvPr/>
          </p:nvGrpSpPr>
          <p:grpSpPr>
            <a:xfrm>
              <a:off x="1694954" y="2089948"/>
              <a:ext cx="3571443" cy="2859208"/>
              <a:chOff x="1265424" y="2268649"/>
              <a:chExt cx="3571443" cy="2859208"/>
            </a:xfrm>
          </p:grpSpPr>
          <p:grpSp>
            <p:nvGrpSpPr>
              <p:cNvPr id="361" name="360 Grupo"/>
              <p:cNvGrpSpPr/>
              <p:nvPr/>
            </p:nvGrpSpPr>
            <p:grpSpPr>
              <a:xfrm>
                <a:off x="1265426" y="2268649"/>
                <a:ext cx="3571441" cy="2859208"/>
                <a:chOff x="-304300" y="2258705"/>
                <a:chExt cx="4696226" cy="4148921"/>
              </a:xfrm>
            </p:grpSpPr>
            <p:sp>
              <p:nvSpPr>
                <p:cNvPr id="354" name="353 Rectángulo redondeado"/>
                <p:cNvSpPr/>
                <p:nvPr/>
              </p:nvSpPr>
              <p:spPr>
                <a:xfrm>
                  <a:off x="1199487" y="2794000"/>
                  <a:ext cx="3192437" cy="3036628"/>
                </a:xfrm>
                <a:prstGeom prst="roundRect">
                  <a:avLst/>
                </a:prstGeom>
                <a:solidFill>
                  <a:srgbClr val="F0AD00">
                    <a:alpha val="94902"/>
                  </a:srgbClr>
                </a:solidFill>
                <a:ln w="28575"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296" name="295 Grupo"/>
                <p:cNvGrpSpPr/>
                <p:nvPr/>
              </p:nvGrpSpPr>
              <p:grpSpPr>
                <a:xfrm>
                  <a:off x="2219660" y="2794000"/>
                  <a:ext cx="1152093" cy="1279857"/>
                  <a:chOff x="2265531" y="2794000"/>
                  <a:chExt cx="1152093" cy="1279857"/>
                </a:xfrm>
              </p:grpSpPr>
              <p:sp>
                <p:nvSpPr>
                  <p:cNvPr id="279" name="278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3" name="282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85" name="284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7" name="286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78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275" name="274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275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276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94" name="293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97" name="296 Grupo"/>
                <p:cNvGrpSpPr/>
                <p:nvPr/>
              </p:nvGrpSpPr>
              <p:grpSpPr>
                <a:xfrm rot="5400000">
                  <a:off x="1721894" y="3737594"/>
                  <a:ext cx="4060207" cy="1279857"/>
                  <a:chOff x="876681" y="2794000"/>
                  <a:chExt cx="4060207" cy="1279857"/>
                </a:xfrm>
              </p:grpSpPr>
              <p:sp>
                <p:nvSpPr>
                  <p:cNvPr id="298" name="297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9" name="298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00" name="299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1" name="300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02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307" name="306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307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308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03" name="302 Conector recto de flecha"/>
                  <p:cNvCxnSpPr/>
                  <p:nvPr/>
                </p:nvCxnSpPr>
                <p:spPr>
                  <a:xfrm rot="16200000">
                    <a:off x="1571105" y="2540094"/>
                    <a:ext cx="1" cy="138885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4" name="303 Conector recto de flecha"/>
                  <p:cNvCxnSpPr/>
                  <p:nvPr/>
                </p:nvCxnSpPr>
                <p:spPr>
                  <a:xfrm rot="16200000">
                    <a:off x="4177256" y="2474886"/>
                    <a:ext cx="0" cy="15192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0" name="309 Grupo"/>
                <p:cNvGrpSpPr/>
                <p:nvPr/>
              </p:nvGrpSpPr>
              <p:grpSpPr>
                <a:xfrm rot="10800000">
                  <a:off x="-304300" y="4550771"/>
                  <a:ext cx="3676053" cy="1279857"/>
                  <a:chOff x="2265531" y="2794000"/>
                  <a:chExt cx="3676053" cy="1279857"/>
                </a:xfrm>
              </p:grpSpPr>
              <p:sp>
                <p:nvSpPr>
                  <p:cNvPr id="311" name="310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2" name="311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13" name="312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4" name="313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15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320" name="319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1" name="320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2" name="321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17" name="316 Conector recto de flecha"/>
                  <p:cNvCxnSpPr/>
                  <p:nvPr/>
                </p:nvCxnSpPr>
                <p:spPr>
                  <a:xfrm rot="10800000" flipH="1">
                    <a:off x="3417623" y="3234518"/>
                    <a:ext cx="2523961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8" name="317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24" name="323 Grupo"/>
                <p:cNvGrpSpPr/>
                <p:nvPr/>
              </p:nvGrpSpPr>
              <p:grpSpPr>
                <a:xfrm rot="5400000" flipH="1" flipV="1">
                  <a:off x="-235043" y="3693236"/>
                  <a:ext cx="4148919" cy="1279857"/>
                  <a:chOff x="746269" y="2794000"/>
                  <a:chExt cx="4148919" cy="1279857"/>
                </a:xfrm>
              </p:grpSpPr>
              <p:sp>
                <p:nvSpPr>
                  <p:cNvPr id="325" name="324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6" name="325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27" name="326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8" name="327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29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334" name="333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334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6" name="335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30" name="329 Conector recto de flecha"/>
                  <p:cNvCxnSpPr/>
                  <p:nvPr/>
                </p:nvCxnSpPr>
                <p:spPr>
                  <a:xfrm rot="16200000">
                    <a:off x="1505899" y="2474889"/>
                    <a:ext cx="1" cy="151926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1" name="330 Conector recto de flecha"/>
                  <p:cNvCxnSpPr/>
                  <p:nvPr/>
                </p:nvCxnSpPr>
                <p:spPr>
                  <a:xfrm rot="16200000" flipH="1">
                    <a:off x="4156405" y="2495738"/>
                    <a:ext cx="1" cy="14775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38" name="337 Conector angular"/>
                <p:cNvCxnSpPr/>
                <p:nvPr/>
              </p:nvCxnSpPr>
              <p:spPr>
                <a:xfrm>
                  <a:off x="2936164" y="3950081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339 Conector angular"/>
                <p:cNvCxnSpPr/>
                <p:nvPr/>
              </p:nvCxnSpPr>
              <p:spPr>
                <a:xfrm flipV="1">
                  <a:off x="2342033" y="3950082"/>
                  <a:ext cx="266585" cy="221775"/>
                </a:xfrm>
                <a:prstGeom prst="bentConnector3">
                  <a:avLst>
                    <a:gd name="adj1" fmla="val 1365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344 Conector angular"/>
                <p:cNvCxnSpPr/>
                <p:nvPr/>
              </p:nvCxnSpPr>
              <p:spPr>
                <a:xfrm rot="10800000" flipV="1">
                  <a:off x="2982795" y="4499403"/>
                  <a:ext cx="266583" cy="175144"/>
                </a:xfrm>
                <a:prstGeom prst="bentConnector3">
                  <a:avLst>
                    <a:gd name="adj1" fmla="val 3924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345 Conector angular"/>
                <p:cNvCxnSpPr/>
                <p:nvPr/>
              </p:nvCxnSpPr>
              <p:spPr>
                <a:xfrm rot="10800000">
                  <a:off x="2342034" y="4463198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5" name="174 Conector recto de flecha"/>
              <p:cNvCxnSpPr/>
              <p:nvPr/>
            </p:nvCxnSpPr>
            <p:spPr>
              <a:xfrm>
                <a:off x="1265424" y="2929547"/>
                <a:ext cx="1919452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8" name="177 Conector recto de flecha"/>
            <p:cNvCxnSpPr/>
            <p:nvPr/>
          </p:nvCxnSpPr>
          <p:spPr>
            <a:xfrm>
              <a:off x="4490565" y="2750846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178 Conector recto de flecha"/>
            <p:cNvCxnSpPr/>
            <p:nvPr/>
          </p:nvCxnSpPr>
          <p:spPr>
            <a:xfrm flipH="1">
              <a:off x="4490564" y="4247940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End-to-end Deadlock Avoidance</a:t>
            </a:r>
            <a:endParaRPr lang="en-US" dirty="0"/>
          </a:p>
        </p:txBody>
      </p:sp>
      <p:grpSp>
        <p:nvGrpSpPr>
          <p:cNvPr id="188" name="187 Grupo"/>
          <p:cNvGrpSpPr/>
          <p:nvPr/>
        </p:nvGrpSpPr>
        <p:grpSpPr>
          <a:xfrm>
            <a:off x="1723077" y="3771733"/>
            <a:ext cx="3993304" cy="2345655"/>
            <a:chOff x="1084418" y="3490222"/>
            <a:chExt cx="3993304" cy="2345655"/>
          </a:xfrm>
        </p:grpSpPr>
        <p:sp>
          <p:nvSpPr>
            <p:cNvPr id="187" name="186 Rectángulo redondeado"/>
            <p:cNvSpPr/>
            <p:nvPr/>
          </p:nvSpPr>
          <p:spPr>
            <a:xfrm>
              <a:off x="2685651" y="3761666"/>
              <a:ext cx="2392071" cy="2074211"/>
            </a:xfrm>
            <a:prstGeom prst="roundRect">
              <a:avLst/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084418" y="3490222"/>
              <a:ext cx="1007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Blocking</a:t>
              </a:r>
              <a:endParaRPr lang="en-US" dirty="0"/>
            </a:p>
          </p:txBody>
        </p:sp>
        <p:cxnSp>
          <p:nvCxnSpPr>
            <p:cNvPr id="61" name="60 Conector recto de flecha"/>
            <p:cNvCxnSpPr/>
            <p:nvPr/>
          </p:nvCxnSpPr>
          <p:spPr>
            <a:xfrm>
              <a:off x="1618806" y="3859554"/>
              <a:ext cx="1031093" cy="807098"/>
            </a:xfrm>
            <a:prstGeom prst="straightConnector1">
              <a:avLst/>
            </a:prstGeom>
            <a:ln w="57150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182 Grupo"/>
          <p:cNvGrpSpPr/>
          <p:nvPr/>
        </p:nvGrpSpPr>
        <p:grpSpPr>
          <a:xfrm>
            <a:off x="5369606" y="2177817"/>
            <a:ext cx="3008873" cy="3422518"/>
            <a:chOff x="5369606" y="2177817"/>
            <a:chExt cx="3008873" cy="3422518"/>
          </a:xfrm>
        </p:grpSpPr>
        <p:cxnSp>
          <p:nvCxnSpPr>
            <p:cNvPr id="121" name="AutoShape 616"/>
            <p:cNvCxnSpPr>
              <a:cxnSpLocks noChangeShapeType="1"/>
            </p:cNvCxnSpPr>
            <p:nvPr/>
          </p:nvCxnSpPr>
          <p:spPr bwMode="auto">
            <a:xfrm>
              <a:off x="5597070" y="2178700"/>
              <a:ext cx="868" cy="341879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2" name="AutoShape 629"/>
            <p:cNvCxnSpPr>
              <a:cxnSpLocks noChangeShapeType="1"/>
            </p:cNvCxnSpPr>
            <p:nvPr/>
          </p:nvCxnSpPr>
          <p:spPr bwMode="auto">
            <a:xfrm>
              <a:off x="6453314" y="2178700"/>
              <a:ext cx="868" cy="341879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3" name="AutoShape 642"/>
            <p:cNvCxnSpPr>
              <a:cxnSpLocks noChangeShapeType="1"/>
            </p:cNvCxnSpPr>
            <p:nvPr/>
          </p:nvCxnSpPr>
          <p:spPr bwMode="auto">
            <a:xfrm>
              <a:off x="7279515" y="2178700"/>
              <a:ext cx="868" cy="341879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4" name="AutoShape 655"/>
            <p:cNvCxnSpPr>
              <a:cxnSpLocks noChangeShapeType="1"/>
            </p:cNvCxnSpPr>
            <p:nvPr/>
          </p:nvCxnSpPr>
          <p:spPr bwMode="auto">
            <a:xfrm>
              <a:off x="8171811" y="2178700"/>
              <a:ext cx="868" cy="341879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25" name="AutoShape 656"/>
            <p:cNvCxnSpPr>
              <a:cxnSpLocks noChangeShapeType="1"/>
            </p:cNvCxnSpPr>
            <p:nvPr/>
          </p:nvCxnSpPr>
          <p:spPr bwMode="auto">
            <a:xfrm flipV="1">
              <a:off x="5369606" y="2421050"/>
              <a:ext cx="3008873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26" name="AutoShape 657"/>
            <p:cNvSpPr>
              <a:spLocks noChangeArrowheads="1"/>
            </p:cNvSpPr>
            <p:nvPr/>
          </p:nvSpPr>
          <p:spPr bwMode="auto">
            <a:xfrm>
              <a:off x="5369606" y="2179542"/>
              <a:ext cx="453659" cy="48474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12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27" name="AutoShape 658"/>
            <p:cNvCxnSpPr>
              <a:cxnSpLocks noChangeShapeType="1"/>
            </p:cNvCxnSpPr>
            <p:nvPr/>
          </p:nvCxnSpPr>
          <p:spPr bwMode="auto">
            <a:xfrm>
              <a:off x="5630985" y="2179542"/>
              <a:ext cx="111162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28" name="AutoShape 659"/>
            <p:cNvCxnSpPr>
              <a:cxnSpLocks noChangeShapeType="1"/>
            </p:cNvCxnSpPr>
            <p:nvPr/>
          </p:nvCxnSpPr>
          <p:spPr bwMode="auto">
            <a:xfrm flipH="1">
              <a:off x="5437204" y="2664283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9" name="AutoShape 660"/>
            <p:cNvSpPr>
              <a:spLocks noChangeArrowheads="1"/>
            </p:cNvSpPr>
            <p:nvPr/>
          </p:nvSpPr>
          <p:spPr bwMode="auto">
            <a:xfrm>
              <a:off x="6221343" y="2181267"/>
              <a:ext cx="453659" cy="483017"/>
            </a:xfrm>
            <a:prstGeom prst="roundRect">
              <a:avLst>
                <a:gd name="adj" fmla="val 16667"/>
              </a:avLst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13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30" name="AutoShape 661"/>
            <p:cNvCxnSpPr>
              <a:cxnSpLocks noChangeShapeType="1"/>
            </p:cNvCxnSpPr>
            <p:nvPr/>
          </p:nvCxnSpPr>
          <p:spPr bwMode="auto">
            <a:xfrm>
              <a:off x="6482723" y="2181267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31" name="AutoShape 662"/>
            <p:cNvCxnSpPr>
              <a:cxnSpLocks noChangeShapeType="1"/>
            </p:cNvCxnSpPr>
            <p:nvPr/>
          </p:nvCxnSpPr>
          <p:spPr bwMode="auto">
            <a:xfrm flipH="1">
              <a:off x="6288942" y="2664283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sp>
          <p:nvSpPr>
            <p:cNvPr id="132" name="AutoShape 663"/>
            <p:cNvSpPr>
              <a:spLocks noChangeArrowheads="1"/>
            </p:cNvSpPr>
            <p:nvPr/>
          </p:nvSpPr>
          <p:spPr bwMode="auto">
            <a:xfrm>
              <a:off x="7073081" y="2179542"/>
              <a:ext cx="453659" cy="4830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14</a:t>
              </a:r>
              <a:endPara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33" name="AutoShape 664"/>
            <p:cNvCxnSpPr>
              <a:cxnSpLocks noChangeShapeType="1"/>
            </p:cNvCxnSpPr>
            <p:nvPr/>
          </p:nvCxnSpPr>
          <p:spPr bwMode="auto">
            <a:xfrm>
              <a:off x="7335963" y="2179542"/>
              <a:ext cx="108157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34" name="AutoShape 665"/>
            <p:cNvCxnSpPr>
              <a:cxnSpLocks noChangeShapeType="1"/>
            </p:cNvCxnSpPr>
            <p:nvPr/>
          </p:nvCxnSpPr>
          <p:spPr bwMode="auto">
            <a:xfrm flipH="1">
              <a:off x="7140679" y="2662558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35" name="AutoShape 666"/>
            <p:cNvSpPr>
              <a:spLocks noChangeArrowheads="1"/>
            </p:cNvSpPr>
            <p:nvPr/>
          </p:nvSpPr>
          <p:spPr bwMode="auto">
            <a:xfrm>
              <a:off x="7924819" y="2177817"/>
              <a:ext cx="453659" cy="484742"/>
            </a:xfrm>
            <a:prstGeom prst="roundRect">
              <a:avLst>
                <a:gd name="adj" fmla="val 16667"/>
              </a:avLst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15</a:t>
              </a: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36" name="AutoShape 667"/>
            <p:cNvCxnSpPr>
              <a:cxnSpLocks noChangeShapeType="1"/>
            </p:cNvCxnSpPr>
            <p:nvPr/>
          </p:nvCxnSpPr>
          <p:spPr bwMode="auto">
            <a:xfrm>
              <a:off x="8186199" y="2177817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37" name="AutoShape 668"/>
            <p:cNvCxnSpPr>
              <a:cxnSpLocks noChangeShapeType="1"/>
            </p:cNvCxnSpPr>
            <p:nvPr/>
          </p:nvCxnSpPr>
          <p:spPr bwMode="auto">
            <a:xfrm flipH="1">
              <a:off x="7992417" y="2662558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38" name="AutoShape 679"/>
            <p:cNvCxnSpPr>
              <a:cxnSpLocks noChangeShapeType="1"/>
            </p:cNvCxnSpPr>
            <p:nvPr/>
          </p:nvCxnSpPr>
          <p:spPr bwMode="auto">
            <a:xfrm flipV="1">
              <a:off x="5369606" y="3397434"/>
              <a:ext cx="3008873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39" name="AutoShape 680"/>
            <p:cNvSpPr>
              <a:spLocks noChangeArrowheads="1"/>
            </p:cNvSpPr>
            <p:nvPr/>
          </p:nvSpPr>
          <p:spPr bwMode="auto">
            <a:xfrm>
              <a:off x="5369606" y="3157650"/>
              <a:ext cx="453659" cy="483017"/>
            </a:xfrm>
            <a:prstGeom prst="roundRect">
              <a:avLst>
                <a:gd name="adj" fmla="val 16667"/>
              </a:avLst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8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40" name="AutoShape 681"/>
            <p:cNvCxnSpPr>
              <a:cxnSpLocks noChangeShapeType="1"/>
            </p:cNvCxnSpPr>
            <p:nvPr/>
          </p:nvCxnSpPr>
          <p:spPr bwMode="auto">
            <a:xfrm>
              <a:off x="5652016" y="3157650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41" name="AutoShape 682"/>
            <p:cNvCxnSpPr>
              <a:cxnSpLocks noChangeShapeType="1"/>
            </p:cNvCxnSpPr>
            <p:nvPr/>
          </p:nvCxnSpPr>
          <p:spPr bwMode="auto">
            <a:xfrm flipH="1">
              <a:off x="5423684" y="3640667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sp>
          <p:nvSpPr>
            <p:cNvPr id="142" name="AutoShape 683"/>
            <p:cNvSpPr>
              <a:spLocks noChangeArrowheads="1"/>
            </p:cNvSpPr>
            <p:nvPr/>
          </p:nvSpPr>
          <p:spPr bwMode="auto">
            <a:xfrm>
              <a:off x="6221343" y="3157650"/>
              <a:ext cx="453659" cy="4830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9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43" name="AutoShape 684"/>
            <p:cNvCxnSpPr>
              <a:cxnSpLocks noChangeShapeType="1"/>
            </p:cNvCxnSpPr>
            <p:nvPr/>
          </p:nvCxnSpPr>
          <p:spPr bwMode="auto">
            <a:xfrm>
              <a:off x="6503754" y="3157650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44" name="AutoShape 685"/>
            <p:cNvCxnSpPr>
              <a:cxnSpLocks noChangeShapeType="1"/>
            </p:cNvCxnSpPr>
            <p:nvPr/>
          </p:nvCxnSpPr>
          <p:spPr bwMode="auto">
            <a:xfrm flipH="1">
              <a:off x="6275422" y="3640667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45" name="AutoShape 686"/>
            <p:cNvSpPr>
              <a:spLocks noChangeArrowheads="1"/>
            </p:cNvSpPr>
            <p:nvPr/>
          </p:nvSpPr>
          <p:spPr bwMode="auto">
            <a:xfrm>
              <a:off x="7073081" y="3157650"/>
              <a:ext cx="453659" cy="483017"/>
            </a:xfrm>
            <a:prstGeom prst="roundRect">
              <a:avLst>
                <a:gd name="adj" fmla="val 16667"/>
              </a:avLst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10</a:t>
              </a:r>
              <a:endParaRPr kumimoji="0" 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46" name="AutoShape 687"/>
            <p:cNvCxnSpPr>
              <a:cxnSpLocks noChangeShapeType="1"/>
            </p:cNvCxnSpPr>
            <p:nvPr/>
          </p:nvCxnSpPr>
          <p:spPr bwMode="auto">
            <a:xfrm>
              <a:off x="7356994" y="3157650"/>
              <a:ext cx="108157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47" name="AutoShape 688"/>
            <p:cNvCxnSpPr>
              <a:cxnSpLocks noChangeShapeType="1"/>
            </p:cNvCxnSpPr>
            <p:nvPr/>
          </p:nvCxnSpPr>
          <p:spPr bwMode="auto">
            <a:xfrm flipH="1">
              <a:off x="7127160" y="3640667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sp>
          <p:nvSpPr>
            <p:cNvPr id="148" name="AutoShape 689"/>
            <p:cNvSpPr>
              <a:spLocks noChangeArrowheads="1"/>
            </p:cNvSpPr>
            <p:nvPr/>
          </p:nvSpPr>
          <p:spPr bwMode="auto">
            <a:xfrm>
              <a:off x="7924819" y="3155925"/>
              <a:ext cx="453659" cy="4830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11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49" name="AutoShape 690"/>
            <p:cNvCxnSpPr>
              <a:cxnSpLocks noChangeShapeType="1"/>
            </p:cNvCxnSpPr>
            <p:nvPr/>
          </p:nvCxnSpPr>
          <p:spPr bwMode="auto">
            <a:xfrm>
              <a:off x="8207229" y="3155925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0" name="AutoShape 691"/>
            <p:cNvCxnSpPr>
              <a:cxnSpLocks noChangeShapeType="1"/>
            </p:cNvCxnSpPr>
            <p:nvPr/>
          </p:nvCxnSpPr>
          <p:spPr bwMode="auto">
            <a:xfrm flipH="1">
              <a:off x="7978898" y="3638942"/>
              <a:ext cx="108157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1" name="AutoShape 702"/>
            <p:cNvCxnSpPr>
              <a:cxnSpLocks noChangeShapeType="1"/>
            </p:cNvCxnSpPr>
            <p:nvPr/>
          </p:nvCxnSpPr>
          <p:spPr bwMode="auto">
            <a:xfrm flipV="1">
              <a:off x="5369606" y="4377267"/>
              <a:ext cx="3008873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52" name="AutoShape 703"/>
            <p:cNvSpPr>
              <a:spLocks noChangeArrowheads="1"/>
            </p:cNvSpPr>
            <p:nvPr/>
          </p:nvSpPr>
          <p:spPr bwMode="auto">
            <a:xfrm>
              <a:off x="5369606" y="4135759"/>
              <a:ext cx="453659" cy="48474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4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53" name="AutoShape 704"/>
            <p:cNvCxnSpPr>
              <a:cxnSpLocks noChangeShapeType="1"/>
            </p:cNvCxnSpPr>
            <p:nvPr/>
          </p:nvCxnSpPr>
          <p:spPr bwMode="auto">
            <a:xfrm>
              <a:off x="5630985" y="4135759"/>
              <a:ext cx="111162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54" name="AutoShape 705"/>
            <p:cNvCxnSpPr>
              <a:cxnSpLocks noChangeShapeType="1"/>
            </p:cNvCxnSpPr>
            <p:nvPr/>
          </p:nvCxnSpPr>
          <p:spPr bwMode="auto">
            <a:xfrm flipH="1">
              <a:off x="5423684" y="4620501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55" name="AutoShape 706"/>
            <p:cNvSpPr>
              <a:spLocks noChangeArrowheads="1"/>
            </p:cNvSpPr>
            <p:nvPr/>
          </p:nvSpPr>
          <p:spPr bwMode="auto">
            <a:xfrm>
              <a:off x="6221343" y="4137484"/>
              <a:ext cx="453659" cy="483017"/>
            </a:xfrm>
            <a:prstGeom prst="roundRect">
              <a:avLst>
                <a:gd name="adj" fmla="val 16667"/>
              </a:avLst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5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56" name="AutoShape 707"/>
            <p:cNvCxnSpPr>
              <a:cxnSpLocks noChangeShapeType="1"/>
            </p:cNvCxnSpPr>
            <p:nvPr/>
          </p:nvCxnSpPr>
          <p:spPr bwMode="auto">
            <a:xfrm>
              <a:off x="6482723" y="4137484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57" name="AutoShape 708"/>
            <p:cNvCxnSpPr>
              <a:cxnSpLocks noChangeShapeType="1"/>
            </p:cNvCxnSpPr>
            <p:nvPr/>
          </p:nvCxnSpPr>
          <p:spPr bwMode="auto">
            <a:xfrm flipH="1">
              <a:off x="6275422" y="4620501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sp>
          <p:nvSpPr>
            <p:cNvPr id="158" name="AutoShape 709"/>
            <p:cNvSpPr>
              <a:spLocks noChangeArrowheads="1"/>
            </p:cNvSpPr>
            <p:nvPr/>
          </p:nvSpPr>
          <p:spPr bwMode="auto">
            <a:xfrm>
              <a:off x="7073081" y="4135759"/>
              <a:ext cx="453659" cy="4830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6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59" name="AutoShape 710"/>
            <p:cNvCxnSpPr>
              <a:cxnSpLocks noChangeShapeType="1"/>
            </p:cNvCxnSpPr>
            <p:nvPr/>
          </p:nvCxnSpPr>
          <p:spPr bwMode="auto">
            <a:xfrm>
              <a:off x="7335963" y="4135759"/>
              <a:ext cx="108157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60" name="AutoShape 711"/>
            <p:cNvCxnSpPr>
              <a:cxnSpLocks noChangeShapeType="1"/>
            </p:cNvCxnSpPr>
            <p:nvPr/>
          </p:nvCxnSpPr>
          <p:spPr bwMode="auto">
            <a:xfrm flipH="1">
              <a:off x="7127160" y="4618776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61" name="AutoShape 712"/>
            <p:cNvSpPr>
              <a:spLocks noChangeArrowheads="1"/>
            </p:cNvSpPr>
            <p:nvPr/>
          </p:nvSpPr>
          <p:spPr bwMode="auto">
            <a:xfrm>
              <a:off x="7924819" y="4134034"/>
              <a:ext cx="453659" cy="484742"/>
            </a:xfrm>
            <a:prstGeom prst="roundRect">
              <a:avLst>
                <a:gd name="adj" fmla="val 16667"/>
              </a:avLst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7</a:t>
              </a: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62" name="AutoShape 713"/>
            <p:cNvCxnSpPr>
              <a:cxnSpLocks noChangeShapeType="1"/>
            </p:cNvCxnSpPr>
            <p:nvPr/>
          </p:nvCxnSpPr>
          <p:spPr bwMode="auto">
            <a:xfrm>
              <a:off x="8186199" y="4134034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63" name="AutoShape 714"/>
            <p:cNvCxnSpPr>
              <a:cxnSpLocks noChangeShapeType="1"/>
            </p:cNvCxnSpPr>
            <p:nvPr/>
          </p:nvCxnSpPr>
          <p:spPr bwMode="auto">
            <a:xfrm flipH="1">
              <a:off x="7978898" y="4618776"/>
              <a:ext cx="108157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64" name="AutoShape 725"/>
            <p:cNvCxnSpPr>
              <a:cxnSpLocks noChangeShapeType="1"/>
            </p:cNvCxnSpPr>
            <p:nvPr/>
          </p:nvCxnSpPr>
          <p:spPr bwMode="auto">
            <a:xfrm flipV="1">
              <a:off x="5369606" y="5355376"/>
              <a:ext cx="3008873" cy="345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65" name="AutoShape 726"/>
            <p:cNvSpPr>
              <a:spLocks noChangeArrowheads="1"/>
            </p:cNvSpPr>
            <p:nvPr/>
          </p:nvSpPr>
          <p:spPr bwMode="auto">
            <a:xfrm>
              <a:off x="5369606" y="5115593"/>
              <a:ext cx="453659" cy="484742"/>
            </a:xfrm>
            <a:prstGeom prst="roundRect">
              <a:avLst>
                <a:gd name="adj" fmla="val 16667"/>
              </a:avLst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0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66" name="AutoShape 727"/>
            <p:cNvCxnSpPr>
              <a:cxnSpLocks noChangeShapeType="1"/>
            </p:cNvCxnSpPr>
            <p:nvPr/>
          </p:nvCxnSpPr>
          <p:spPr bwMode="auto">
            <a:xfrm>
              <a:off x="5652016" y="5115593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67" name="AutoShape 728"/>
            <p:cNvCxnSpPr>
              <a:cxnSpLocks noChangeShapeType="1"/>
            </p:cNvCxnSpPr>
            <p:nvPr/>
          </p:nvCxnSpPr>
          <p:spPr bwMode="auto">
            <a:xfrm flipH="1">
              <a:off x="5437204" y="5600334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sp>
          <p:nvSpPr>
            <p:cNvPr id="168" name="AutoShape 729"/>
            <p:cNvSpPr>
              <a:spLocks noChangeArrowheads="1"/>
            </p:cNvSpPr>
            <p:nvPr/>
          </p:nvSpPr>
          <p:spPr bwMode="auto">
            <a:xfrm>
              <a:off x="6221343" y="5115593"/>
              <a:ext cx="453659" cy="48474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1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69" name="AutoShape 730"/>
            <p:cNvCxnSpPr>
              <a:cxnSpLocks noChangeShapeType="1"/>
            </p:cNvCxnSpPr>
            <p:nvPr/>
          </p:nvCxnSpPr>
          <p:spPr bwMode="auto">
            <a:xfrm>
              <a:off x="6503754" y="5115593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70" name="AutoShape 731"/>
            <p:cNvCxnSpPr>
              <a:cxnSpLocks noChangeShapeType="1"/>
            </p:cNvCxnSpPr>
            <p:nvPr/>
          </p:nvCxnSpPr>
          <p:spPr bwMode="auto">
            <a:xfrm flipH="1">
              <a:off x="6288942" y="5600334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71" name="AutoShape 732"/>
            <p:cNvSpPr>
              <a:spLocks noChangeArrowheads="1"/>
            </p:cNvSpPr>
            <p:nvPr/>
          </p:nvSpPr>
          <p:spPr bwMode="auto">
            <a:xfrm>
              <a:off x="7073081" y="5115593"/>
              <a:ext cx="453659" cy="483017"/>
            </a:xfrm>
            <a:prstGeom prst="roundRect">
              <a:avLst>
                <a:gd name="adj" fmla="val 16667"/>
              </a:avLst>
            </a:prstGeom>
            <a:ln w="38100"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2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2" name="AutoShape 733"/>
            <p:cNvCxnSpPr>
              <a:cxnSpLocks noChangeShapeType="1"/>
            </p:cNvCxnSpPr>
            <p:nvPr/>
          </p:nvCxnSpPr>
          <p:spPr bwMode="auto">
            <a:xfrm>
              <a:off x="7356994" y="5115593"/>
              <a:ext cx="108157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173" name="AutoShape 734"/>
            <p:cNvCxnSpPr>
              <a:cxnSpLocks noChangeShapeType="1"/>
            </p:cNvCxnSpPr>
            <p:nvPr/>
          </p:nvCxnSpPr>
          <p:spPr bwMode="auto">
            <a:xfrm flipH="1">
              <a:off x="7140679" y="5598609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sp>
          <p:nvSpPr>
            <p:cNvPr id="174" name="AutoShape 735"/>
            <p:cNvSpPr>
              <a:spLocks noChangeArrowheads="1"/>
            </p:cNvSpPr>
            <p:nvPr/>
          </p:nvSpPr>
          <p:spPr bwMode="auto">
            <a:xfrm>
              <a:off x="7924819" y="5113868"/>
              <a:ext cx="453659" cy="4830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3</a:t>
              </a: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6" name="AutoShape 736"/>
            <p:cNvCxnSpPr>
              <a:cxnSpLocks noChangeShapeType="1"/>
            </p:cNvCxnSpPr>
            <p:nvPr/>
          </p:nvCxnSpPr>
          <p:spPr bwMode="auto">
            <a:xfrm>
              <a:off x="8207229" y="5113868"/>
              <a:ext cx="109659" cy="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82" name="AutoShape 737"/>
            <p:cNvCxnSpPr>
              <a:cxnSpLocks noChangeShapeType="1"/>
            </p:cNvCxnSpPr>
            <p:nvPr/>
          </p:nvCxnSpPr>
          <p:spPr bwMode="auto">
            <a:xfrm flipH="1">
              <a:off x="7992417" y="5596884"/>
              <a:ext cx="109659" cy="1725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86" name="185 Grupo"/>
          <p:cNvGrpSpPr/>
          <p:nvPr/>
        </p:nvGrpSpPr>
        <p:grpSpPr>
          <a:xfrm>
            <a:off x="3634207" y="3001454"/>
            <a:ext cx="1757797" cy="2871595"/>
            <a:chOff x="2984915" y="2688044"/>
            <a:chExt cx="1757797" cy="2871595"/>
          </a:xfrm>
        </p:grpSpPr>
        <p:sp>
          <p:nvSpPr>
            <p:cNvPr id="59" name="58 CuadroTexto"/>
            <p:cNvSpPr txBox="1"/>
            <p:nvPr/>
          </p:nvSpPr>
          <p:spPr>
            <a:xfrm>
              <a:off x="3158069" y="2688044"/>
              <a:ext cx="1459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Non Blocking</a:t>
              </a:r>
              <a:endParaRPr lang="en-US" dirty="0"/>
            </a:p>
          </p:txBody>
        </p:sp>
        <p:cxnSp>
          <p:nvCxnSpPr>
            <p:cNvPr id="62" name="61 Conector recto de flecha"/>
            <p:cNvCxnSpPr/>
            <p:nvPr/>
          </p:nvCxnSpPr>
          <p:spPr>
            <a:xfrm>
              <a:off x="3804564" y="3044651"/>
              <a:ext cx="21226" cy="1012882"/>
            </a:xfrm>
            <a:prstGeom prst="straightConnector1">
              <a:avLst/>
            </a:prstGeom>
            <a:ln w="57150">
              <a:solidFill>
                <a:schemeClr val="accent4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180 Rectángulo redondeado"/>
            <p:cNvSpPr/>
            <p:nvPr/>
          </p:nvSpPr>
          <p:spPr>
            <a:xfrm>
              <a:off x="2984915" y="4062546"/>
              <a:ext cx="1757797" cy="1497093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5270026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843 -0.253 L 4.44444E-6 -4.81481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180 Rectángulo redondeado"/>
          <p:cNvSpPr/>
          <p:nvPr/>
        </p:nvSpPr>
        <p:spPr>
          <a:xfrm>
            <a:off x="3611664" y="4294493"/>
            <a:ext cx="1757797" cy="14970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179 Grupo"/>
          <p:cNvGrpSpPr/>
          <p:nvPr/>
        </p:nvGrpSpPr>
        <p:grpSpPr>
          <a:xfrm>
            <a:off x="2133033" y="3633591"/>
            <a:ext cx="4715063" cy="2859208"/>
            <a:chOff x="1694954" y="2089948"/>
            <a:chExt cx="4715063" cy="2859208"/>
          </a:xfrm>
        </p:grpSpPr>
        <p:grpSp>
          <p:nvGrpSpPr>
            <p:cNvPr id="4" name="176 Grupo"/>
            <p:cNvGrpSpPr/>
            <p:nvPr/>
          </p:nvGrpSpPr>
          <p:grpSpPr>
            <a:xfrm>
              <a:off x="1694954" y="2089948"/>
              <a:ext cx="3571443" cy="2859208"/>
              <a:chOff x="1265424" y="2268649"/>
              <a:chExt cx="3571443" cy="2859208"/>
            </a:xfrm>
          </p:grpSpPr>
          <p:grpSp>
            <p:nvGrpSpPr>
              <p:cNvPr id="5" name="360 Grupo"/>
              <p:cNvGrpSpPr/>
              <p:nvPr/>
            </p:nvGrpSpPr>
            <p:grpSpPr>
              <a:xfrm>
                <a:off x="1265426" y="2268649"/>
                <a:ext cx="3571441" cy="2859208"/>
                <a:chOff x="-304300" y="2258705"/>
                <a:chExt cx="4696226" cy="4148921"/>
              </a:xfrm>
            </p:grpSpPr>
            <p:sp>
              <p:nvSpPr>
                <p:cNvPr id="354" name="353 Rectángulo redondeado"/>
                <p:cNvSpPr/>
                <p:nvPr/>
              </p:nvSpPr>
              <p:spPr>
                <a:xfrm>
                  <a:off x="1199487" y="2794000"/>
                  <a:ext cx="3192437" cy="3036628"/>
                </a:xfrm>
                <a:prstGeom prst="roundRect">
                  <a:avLst/>
                </a:prstGeom>
                <a:solidFill>
                  <a:srgbClr val="FFFFFF">
                    <a:alpha val="34902"/>
                  </a:srgbClr>
                </a:solidFill>
                <a:ln w="28575"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" name="295 Grupo"/>
                <p:cNvGrpSpPr/>
                <p:nvPr/>
              </p:nvGrpSpPr>
              <p:grpSpPr>
                <a:xfrm>
                  <a:off x="2219660" y="2794000"/>
                  <a:ext cx="1152093" cy="1279857"/>
                  <a:chOff x="2265531" y="2794000"/>
                  <a:chExt cx="1152093" cy="1279857"/>
                </a:xfrm>
              </p:grpSpPr>
              <p:sp>
                <p:nvSpPr>
                  <p:cNvPr id="279" name="278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3" name="282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85" name="284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7" name="286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275" name="274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275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7" name="276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294" name="293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5" name="294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" name="296 Grupo"/>
                <p:cNvGrpSpPr/>
                <p:nvPr/>
              </p:nvGrpSpPr>
              <p:grpSpPr>
                <a:xfrm rot="5400000">
                  <a:off x="1721894" y="3737594"/>
                  <a:ext cx="4060207" cy="1279857"/>
                  <a:chOff x="876681" y="2794000"/>
                  <a:chExt cx="4060207" cy="1279857"/>
                </a:xfrm>
              </p:grpSpPr>
              <p:sp>
                <p:nvSpPr>
                  <p:cNvPr id="298" name="297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99" name="298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00" name="299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1" name="300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307" name="306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8" name="307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09" name="308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03" name="302 Conector recto de flecha"/>
                  <p:cNvCxnSpPr/>
                  <p:nvPr/>
                </p:nvCxnSpPr>
                <p:spPr>
                  <a:xfrm rot="16200000">
                    <a:off x="1571105" y="2540094"/>
                    <a:ext cx="1" cy="138885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4" name="303 Conector recto de flecha"/>
                  <p:cNvCxnSpPr/>
                  <p:nvPr/>
                </p:nvCxnSpPr>
                <p:spPr>
                  <a:xfrm rot="16200000">
                    <a:off x="4177256" y="2474886"/>
                    <a:ext cx="0" cy="15192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05" name="304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06" name="305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" name="309 Grupo"/>
                <p:cNvGrpSpPr/>
                <p:nvPr/>
              </p:nvGrpSpPr>
              <p:grpSpPr>
                <a:xfrm rot="10800000">
                  <a:off x="-304300" y="4550771"/>
                  <a:ext cx="3676053" cy="1279857"/>
                  <a:chOff x="2265531" y="2794000"/>
                  <a:chExt cx="3676053" cy="1279857"/>
                </a:xfrm>
              </p:grpSpPr>
              <p:sp>
                <p:nvSpPr>
                  <p:cNvPr id="311" name="310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2" name="311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13" name="312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4" name="313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320" name="319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1" name="320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22" name="321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17" name="316 Conector recto de flecha"/>
                  <p:cNvCxnSpPr/>
                  <p:nvPr/>
                </p:nvCxnSpPr>
                <p:spPr>
                  <a:xfrm rot="10800000" flipH="1">
                    <a:off x="3417623" y="3234518"/>
                    <a:ext cx="2523961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8" name="317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9" name="318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2" name="323 Grupo"/>
                <p:cNvGrpSpPr/>
                <p:nvPr/>
              </p:nvGrpSpPr>
              <p:grpSpPr>
                <a:xfrm rot="5400000" flipH="1" flipV="1">
                  <a:off x="-235043" y="3693236"/>
                  <a:ext cx="4148919" cy="1279857"/>
                  <a:chOff x="746269" y="2794000"/>
                  <a:chExt cx="4148919" cy="1279857"/>
                </a:xfrm>
              </p:grpSpPr>
              <p:sp>
                <p:nvSpPr>
                  <p:cNvPr id="325" name="324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26" name="325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327" name="326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8" name="327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334" name="333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5" name="334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336" name="335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330" name="329 Conector recto de flecha"/>
                  <p:cNvCxnSpPr/>
                  <p:nvPr/>
                </p:nvCxnSpPr>
                <p:spPr>
                  <a:xfrm rot="16200000">
                    <a:off x="1505899" y="2474889"/>
                    <a:ext cx="1" cy="151926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1" name="330 Conector recto de flecha"/>
                  <p:cNvCxnSpPr/>
                  <p:nvPr/>
                </p:nvCxnSpPr>
                <p:spPr>
                  <a:xfrm rot="16200000" flipH="1">
                    <a:off x="4156405" y="2495738"/>
                    <a:ext cx="1" cy="14775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2" name="331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33" name="332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338" name="337 Conector angular"/>
                <p:cNvCxnSpPr/>
                <p:nvPr/>
              </p:nvCxnSpPr>
              <p:spPr>
                <a:xfrm>
                  <a:off x="2936164" y="3950081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339 Conector angular"/>
                <p:cNvCxnSpPr/>
                <p:nvPr/>
              </p:nvCxnSpPr>
              <p:spPr>
                <a:xfrm flipV="1">
                  <a:off x="2342033" y="3950082"/>
                  <a:ext cx="266585" cy="221775"/>
                </a:xfrm>
                <a:prstGeom prst="bentConnector3">
                  <a:avLst>
                    <a:gd name="adj1" fmla="val 1365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344 Conector angular"/>
                <p:cNvCxnSpPr/>
                <p:nvPr/>
              </p:nvCxnSpPr>
              <p:spPr>
                <a:xfrm rot="10800000" flipV="1">
                  <a:off x="2982795" y="4499403"/>
                  <a:ext cx="266583" cy="175144"/>
                </a:xfrm>
                <a:prstGeom prst="bentConnector3">
                  <a:avLst>
                    <a:gd name="adj1" fmla="val 3924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345 Conector angular"/>
                <p:cNvCxnSpPr/>
                <p:nvPr/>
              </p:nvCxnSpPr>
              <p:spPr>
                <a:xfrm rot="10800000">
                  <a:off x="2342034" y="4463198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5" name="174 Conector recto de flecha"/>
              <p:cNvCxnSpPr/>
              <p:nvPr/>
            </p:nvCxnSpPr>
            <p:spPr>
              <a:xfrm>
                <a:off x="1265424" y="2929547"/>
                <a:ext cx="1919452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8" name="177 Conector recto de flecha"/>
            <p:cNvCxnSpPr/>
            <p:nvPr/>
          </p:nvCxnSpPr>
          <p:spPr>
            <a:xfrm>
              <a:off x="4490565" y="2750846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178 Conector recto de flecha"/>
            <p:cNvCxnSpPr/>
            <p:nvPr/>
          </p:nvCxnSpPr>
          <p:spPr>
            <a:xfrm flipH="1">
              <a:off x="4490564" y="4247940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End-to-end Deadlock Avoidance</a:t>
            </a:r>
            <a:endParaRPr lang="en-US" dirty="0"/>
          </a:p>
        </p:txBody>
      </p:sp>
      <p:grpSp>
        <p:nvGrpSpPr>
          <p:cNvPr id="64" name="179 Grupo"/>
          <p:cNvGrpSpPr/>
          <p:nvPr/>
        </p:nvGrpSpPr>
        <p:grpSpPr>
          <a:xfrm>
            <a:off x="4928642" y="3633593"/>
            <a:ext cx="4715063" cy="2859208"/>
            <a:chOff x="1694954" y="2089948"/>
            <a:chExt cx="4715063" cy="2859208"/>
          </a:xfrm>
        </p:grpSpPr>
        <p:grpSp>
          <p:nvGrpSpPr>
            <p:cNvPr id="65" name="176 Grupo"/>
            <p:cNvGrpSpPr/>
            <p:nvPr/>
          </p:nvGrpSpPr>
          <p:grpSpPr>
            <a:xfrm>
              <a:off x="1694954" y="2089948"/>
              <a:ext cx="3571443" cy="2859208"/>
              <a:chOff x="1265424" y="2268649"/>
              <a:chExt cx="3571443" cy="2859208"/>
            </a:xfrm>
          </p:grpSpPr>
          <p:grpSp>
            <p:nvGrpSpPr>
              <p:cNvPr id="68" name="360 Grupo"/>
              <p:cNvGrpSpPr/>
              <p:nvPr/>
            </p:nvGrpSpPr>
            <p:grpSpPr>
              <a:xfrm>
                <a:off x="1265426" y="2268649"/>
                <a:ext cx="3571441" cy="2859208"/>
                <a:chOff x="-304300" y="2258705"/>
                <a:chExt cx="4696226" cy="4148921"/>
              </a:xfrm>
            </p:grpSpPr>
            <p:sp>
              <p:nvSpPr>
                <p:cNvPr id="70" name="69 Rectángulo redondeado"/>
                <p:cNvSpPr/>
                <p:nvPr/>
              </p:nvSpPr>
              <p:spPr>
                <a:xfrm>
                  <a:off x="1199487" y="2794000"/>
                  <a:ext cx="3192437" cy="3036628"/>
                </a:xfrm>
                <a:prstGeom prst="roundRect">
                  <a:avLst/>
                </a:prstGeom>
                <a:solidFill>
                  <a:srgbClr val="FFFFFF">
                    <a:alpha val="34902"/>
                  </a:srgbClr>
                </a:solidFill>
                <a:ln w="28575"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1" name="295 Grupo"/>
                <p:cNvGrpSpPr/>
                <p:nvPr/>
              </p:nvGrpSpPr>
              <p:grpSpPr>
                <a:xfrm>
                  <a:off x="2219660" y="2794000"/>
                  <a:ext cx="1152093" cy="1279857"/>
                  <a:chOff x="2265531" y="2794000"/>
                  <a:chExt cx="1152093" cy="1279857"/>
                </a:xfrm>
              </p:grpSpPr>
              <p:sp>
                <p:nvSpPr>
                  <p:cNvPr id="114" name="113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5" name="114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16" name="115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116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8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121" name="120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2" name="121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23" name="122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19" name="118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20" name="119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2" name="296 Grupo"/>
                <p:cNvGrpSpPr/>
                <p:nvPr/>
              </p:nvGrpSpPr>
              <p:grpSpPr>
                <a:xfrm rot="5400000">
                  <a:off x="1721894" y="3737594"/>
                  <a:ext cx="4060207" cy="1279857"/>
                  <a:chOff x="876681" y="2794000"/>
                  <a:chExt cx="4060207" cy="1279857"/>
                </a:xfrm>
              </p:grpSpPr>
              <p:sp>
                <p:nvSpPr>
                  <p:cNvPr id="102" name="101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3" name="102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04" name="103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104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6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111" name="110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2" name="111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3" name="112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07" name="106 Conector recto de flecha"/>
                  <p:cNvCxnSpPr/>
                  <p:nvPr/>
                </p:nvCxnSpPr>
                <p:spPr>
                  <a:xfrm rot="16200000">
                    <a:off x="1571105" y="2540094"/>
                    <a:ext cx="1" cy="138885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107 Conector recto de flecha"/>
                  <p:cNvCxnSpPr/>
                  <p:nvPr/>
                </p:nvCxnSpPr>
                <p:spPr>
                  <a:xfrm rot="16200000">
                    <a:off x="4177256" y="2474886"/>
                    <a:ext cx="0" cy="15192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9" name="108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109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3" name="309 Grupo"/>
                <p:cNvGrpSpPr/>
                <p:nvPr/>
              </p:nvGrpSpPr>
              <p:grpSpPr>
                <a:xfrm rot="10800000">
                  <a:off x="-304300" y="4550771"/>
                  <a:ext cx="3676053" cy="1279857"/>
                  <a:chOff x="2265531" y="2794000"/>
                  <a:chExt cx="3676053" cy="1279857"/>
                </a:xfrm>
              </p:grpSpPr>
              <p:sp>
                <p:nvSpPr>
                  <p:cNvPr id="91" name="90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2" name="91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93" name="92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93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5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99" name="98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0" name="99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1" name="100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96" name="95 Conector recto de flecha"/>
                  <p:cNvCxnSpPr/>
                  <p:nvPr/>
                </p:nvCxnSpPr>
                <p:spPr>
                  <a:xfrm rot="10800000" flipH="1">
                    <a:off x="3417623" y="3234518"/>
                    <a:ext cx="2523961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7" name="96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" name="97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4" name="323 Grupo"/>
                <p:cNvGrpSpPr/>
                <p:nvPr/>
              </p:nvGrpSpPr>
              <p:grpSpPr>
                <a:xfrm rot="5400000" flipH="1" flipV="1">
                  <a:off x="-235043" y="3693236"/>
                  <a:ext cx="4148919" cy="1279857"/>
                  <a:chOff x="746269" y="2794000"/>
                  <a:chExt cx="4148919" cy="1279857"/>
                </a:xfrm>
              </p:grpSpPr>
              <p:sp>
                <p:nvSpPr>
                  <p:cNvPr id="79" name="78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0" name="79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81" name="80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81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3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88" name="87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9" name="88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0" name="89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84" name="83 Conector recto de flecha"/>
                  <p:cNvCxnSpPr/>
                  <p:nvPr/>
                </p:nvCxnSpPr>
                <p:spPr>
                  <a:xfrm rot="16200000">
                    <a:off x="1505899" y="2474889"/>
                    <a:ext cx="1" cy="151926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84 Conector recto de flecha"/>
                  <p:cNvCxnSpPr/>
                  <p:nvPr/>
                </p:nvCxnSpPr>
                <p:spPr>
                  <a:xfrm rot="16200000" flipH="1">
                    <a:off x="4156405" y="2495738"/>
                    <a:ext cx="1" cy="14775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85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7" name="86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75" name="74 Conector angular"/>
                <p:cNvCxnSpPr/>
                <p:nvPr/>
              </p:nvCxnSpPr>
              <p:spPr>
                <a:xfrm>
                  <a:off x="2936164" y="3950081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75 Conector angular"/>
                <p:cNvCxnSpPr/>
                <p:nvPr/>
              </p:nvCxnSpPr>
              <p:spPr>
                <a:xfrm flipV="1">
                  <a:off x="2342033" y="3950082"/>
                  <a:ext cx="266585" cy="221775"/>
                </a:xfrm>
                <a:prstGeom prst="bentConnector3">
                  <a:avLst>
                    <a:gd name="adj1" fmla="val 1365"/>
                  </a:avLst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76 Conector angular"/>
                <p:cNvCxnSpPr/>
                <p:nvPr/>
              </p:nvCxnSpPr>
              <p:spPr>
                <a:xfrm rot="10800000" flipV="1">
                  <a:off x="2982795" y="4499403"/>
                  <a:ext cx="266583" cy="175144"/>
                </a:xfrm>
                <a:prstGeom prst="bentConnector3">
                  <a:avLst>
                    <a:gd name="adj1" fmla="val 3924"/>
                  </a:avLst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77 Conector angular"/>
                <p:cNvCxnSpPr/>
                <p:nvPr/>
              </p:nvCxnSpPr>
              <p:spPr>
                <a:xfrm rot="10800000">
                  <a:off x="2342034" y="4463198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9" name="68 Conector recto de flecha"/>
              <p:cNvCxnSpPr/>
              <p:nvPr/>
            </p:nvCxnSpPr>
            <p:spPr>
              <a:xfrm>
                <a:off x="1265424" y="2929547"/>
                <a:ext cx="1919452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65 Conector recto de flecha"/>
            <p:cNvCxnSpPr/>
            <p:nvPr/>
          </p:nvCxnSpPr>
          <p:spPr>
            <a:xfrm>
              <a:off x="4490565" y="2750846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 de flecha"/>
            <p:cNvCxnSpPr/>
            <p:nvPr/>
          </p:nvCxnSpPr>
          <p:spPr>
            <a:xfrm flipH="1">
              <a:off x="4490564" y="4247940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179 Grupo"/>
          <p:cNvGrpSpPr/>
          <p:nvPr/>
        </p:nvGrpSpPr>
        <p:grpSpPr>
          <a:xfrm>
            <a:off x="-662578" y="3633592"/>
            <a:ext cx="4715063" cy="2859208"/>
            <a:chOff x="1694954" y="2089948"/>
            <a:chExt cx="4715063" cy="2859208"/>
          </a:xfrm>
        </p:grpSpPr>
        <p:grpSp>
          <p:nvGrpSpPr>
            <p:cNvPr id="125" name="176 Grupo"/>
            <p:cNvGrpSpPr/>
            <p:nvPr/>
          </p:nvGrpSpPr>
          <p:grpSpPr>
            <a:xfrm>
              <a:off x="1694954" y="2089948"/>
              <a:ext cx="3571443" cy="2859208"/>
              <a:chOff x="1265424" y="2268649"/>
              <a:chExt cx="3571443" cy="2859208"/>
            </a:xfrm>
          </p:grpSpPr>
          <p:grpSp>
            <p:nvGrpSpPr>
              <p:cNvPr id="128" name="360 Grupo"/>
              <p:cNvGrpSpPr/>
              <p:nvPr/>
            </p:nvGrpSpPr>
            <p:grpSpPr>
              <a:xfrm>
                <a:off x="1265426" y="2268649"/>
                <a:ext cx="3571441" cy="2859208"/>
                <a:chOff x="-304300" y="2258705"/>
                <a:chExt cx="4696226" cy="4148921"/>
              </a:xfrm>
            </p:grpSpPr>
            <p:sp>
              <p:nvSpPr>
                <p:cNvPr id="130" name="129 Rectángulo redondeado"/>
                <p:cNvSpPr/>
                <p:nvPr/>
              </p:nvSpPr>
              <p:spPr>
                <a:xfrm>
                  <a:off x="1199487" y="2794000"/>
                  <a:ext cx="3192437" cy="3036628"/>
                </a:xfrm>
                <a:prstGeom prst="roundRect">
                  <a:avLst/>
                </a:prstGeom>
                <a:solidFill>
                  <a:srgbClr val="FFFFFF">
                    <a:alpha val="34902"/>
                  </a:srgbClr>
                </a:solidFill>
                <a:ln w="28575"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31" name="295 Grupo"/>
                <p:cNvGrpSpPr/>
                <p:nvPr/>
              </p:nvGrpSpPr>
              <p:grpSpPr>
                <a:xfrm>
                  <a:off x="2219660" y="2794000"/>
                  <a:ext cx="1152093" cy="1279857"/>
                  <a:chOff x="2265531" y="2794000"/>
                  <a:chExt cx="1152093" cy="1279857"/>
                </a:xfrm>
              </p:grpSpPr>
              <p:sp>
                <p:nvSpPr>
                  <p:cNvPr id="174" name="173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6" name="175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77" name="176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179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82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185" name="184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6" name="185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87" name="186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83" name="182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4" name="183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2" name="296 Grupo"/>
                <p:cNvGrpSpPr/>
                <p:nvPr/>
              </p:nvGrpSpPr>
              <p:grpSpPr>
                <a:xfrm rot="5400000">
                  <a:off x="1721894" y="3737594"/>
                  <a:ext cx="4060207" cy="1279857"/>
                  <a:chOff x="876681" y="2794000"/>
                  <a:chExt cx="4060207" cy="1279857"/>
                </a:xfrm>
              </p:grpSpPr>
              <p:sp>
                <p:nvSpPr>
                  <p:cNvPr id="162" name="161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162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64" name="163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164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6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171" name="170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2" name="171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73" name="172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67" name="166 Conector recto de flecha"/>
                  <p:cNvCxnSpPr/>
                  <p:nvPr/>
                </p:nvCxnSpPr>
                <p:spPr>
                  <a:xfrm rot="16200000">
                    <a:off x="1571105" y="2540094"/>
                    <a:ext cx="1" cy="138885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167 Conector recto de flecha"/>
                  <p:cNvCxnSpPr/>
                  <p:nvPr/>
                </p:nvCxnSpPr>
                <p:spPr>
                  <a:xfrm rot="16200000">
                    <a:off x="4177256" y="2474886"/>
                    <a:ext cx="0" cy="15192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9" name="168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0" name="169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3" name="309 Grupo"/>
                <p:cNvGrpSpPr/>
                <p:nvPr/>
              </p:nvGrpSpPr>
              <p:grpSpPr>
                <a:xfrm rot="10800000">
                  <a:off x="-304300" y="4550771"/>
                  <a:ext cx="3676053" cy="1279857"/>
                  <a:chOff x="2265531" y="2794000"/>
                  <a:chExt cx="3676053" cy="1279857"/>
                </a:xfrm>
              </p:grpSpPr>
              <p:sp>
                <p:nvSpPr>
                  <p:cNvPr id="151" name="150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2" name="151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53" name="152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153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5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159" name="158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0" name="159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61" name="160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56" name="155 Conector recto de flecha"/>
                  <p:cNvCxnSpPr/>
                  <p:nvPr/>
                </p:nvCxnSpPr>
                <p:spPr>
                  <a:xfrm rot="10800000" flipH="1">
                    <a:off x="3417623" y="3234518"/>
                    <a:ext cx="2523961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7" name="156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58" name="157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34" name="323 Grupo"/>
                <p:cNvGrpSpPr/>
                <p:nvPr/>
              </p:nvGrpSpPr>
              <p:grpSpPr>
                <a:xfrm rot="5400000" flipH="1" flipV="1">
                  <a:off x="-235043" y="3693236"/>
                  <a:ext cx="4148919" cy="1279857"/>
                  <a:chOff x="746269" y="2794000"/>
                  <a:chExt cx="4148919" cy="1279857"/>
                </a:xfrm>
              </p:grpSpPr>
              <p:sp>
                <p:nvSpPr>
                  <p:cNvPr id="139" name="138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0" name="139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41" name="140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141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43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148" name="147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49" name="148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50" name="149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44" name="143 Conector recto de flecha"/>
                  <p:cNvCxnSpPr/>
                  <p:nvPr/>
                </p:nvCxnSpPr>
                <p:spPr>
                  <a:xfrm rot="16200000">
                    <a:off x="1505899" y="2474889"/>
                    <a:ext cx="1" cy="151926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144 Conector recto de flecha"/>
                  <p:cNvCxnSpPr/>
                  <p:nvPr/>
                </p:nvCxnSpPr>
                <p:spPr>
                  <a:xfrm rot="16200000" flipH="1">
                    <a:off x="4156405" y="2495738"/>
                    <a:ext cx="1" cy="14775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6" name="145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47" name="146 Rectángulo"/>
                  <p:cNvSpPr/>
                  <p:nvPr/>
                </p:nvSpPr>
                <p:spPr>
                  <a:xfrm>
                    <a:off x="3249529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35" name="134 Conector angular"/>
                <p:cNvCxnSpPr/>
                <p:nvPr/>
              </p:nvCxnSpPr>
              <p:spPr>
                <a:xfrm>
                  <a:off x="2936164" y="3950081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135 Conector angular"/>
                <p:cNvCxnSpPr/>
                <p:nvPr/>
              </p:nvCxnSpPr>
              <p:spPr>
                <a:xfrm flipV="1">
                  <a:off x="2342033" y="3950082"/>
                  <a:ext cx="266585" cy="221775"/>
                </a:xfrm>
                <a:prstGeom prst="bentConnector3">
                  <a:avLst>
                    <a:gd name="adj1" fmla="val 1365"/>
                  </a:avLst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136 Conector angular"/>
                <p:cNvCxnSpPr/>
                <p:nvPr/>
              </p:nvCxnSpPr>
              <p:spPr>
                <a:xfrm rot="10800000" flipV="1">
                  <a:off x="2982795" y="4499403"/>
                  <a:ext cx="266583" cy="175144"/>
                </a:xfrm>
                <a:prstGeom prst="bentConnector3">
                  <a:avLst>
                    <a:gd name="adj1" fmla="val 3924"/>
                  </a:avLst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137 Conector angular"/>
                <p:cNvCxnSpPr/>
                <p:nvPr/>
              </p:nvCxnSpPr>
              <p:spPr>
                <a:xfrm rot="10800000">
                  <a:off x="2342034" y="4463198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9" name="128 Conector recto de flecha"/>
              <p:cNvCxnSpPr/>
              <p:nvPr/>
            </p:nvCxnSpPr>
            <p:spPr>
              <a:xfrm>
                <a:off x="1265424" y="2929547"/>
                <a:ext cx="1919452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6" name="125 Conector recto de flecha"/>
            <p:cNvCxnSpPr/>
            <p:nvPr/>
          </p:nvCxnSpPr>
          <p:spPr>
            <a:xfrm>
              <a:off x="4490565" y="2750846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126 Conector recto de flecha"/>
            <p:cNvCxnSpPr/>
            <p:nvPr/>
          </p:nvCxnSpPr>
          <p:spPr>
            <a:xfrm flipH="1">
              <a:off x="4490564" y="4247940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" name="193 Rectángulo redondeado"/>
          <p:cNvSpPr/>
          <p:nvPr/>
        </p:nvSpPr>
        <p:spPr bwMode="auto">
          <a:xfrm>
            <a:off x="6617956" y="3537454"/>
            <a:ext cx="1799772" cy="2844800"/>
          </a:xfrm>
          <a:prstGeom prst="roundRect">
            <a:avLst/>
          </a:prstGeom>
          <a:gradFill>
            <a:gsLst>
              <a:gs pos="0">
                <a:schemeClr val="bg1">
                  <a:alpha val="86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</a:gra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95" name="194 Rectángulo redondeado"/>
          <p:cNvSpPr/>
          <p:nvPr/>
        </p:nvSpPr>
        <p:spPr bwMode="auto">
          <a:xfrm>
            <a:off x="5674636" y="3624536"/>
            <a:ext cx="841828" cy="2772229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96" name="195 Rectángulo redondeado"/>
          <p:cNvSpPr/>
          <p:nvPr/>
        </p:nvSpPr>
        <p:spPr bwMode="auto">
          <a:xfrm>
            <a:off x="3831268" y="3537454"/>
            <a:ext cx="1799772" cy="2844800"/>
          </a:xfrm>
          <a:prstGeom prst="roundRect">
            <a:avLst/>
          </a:prstGeom>
          <a:gradFill>
            <a:gsLst>
              <a:gs pos="0">
                <a:schemeClr val="bg1">
                  <a:alpha val="86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</a:gra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97" name="196 Rectángulo redondeado"/>
          <p:cNvSpPr/>
          <p:nvPr/>
        </p:nvSpPr>
        <p:spPr bwMode="auto">
          <a:xfrm>
            <a:off x="2895150" y="3617279"/>
            <a:ext cx="841828" cy="2772229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98" name="197 Rectángulo redondeado"/>
          <p:cNvSpPr/>
          <p:nvPr/>
        </p:nvSpPr>
        <p:spPr bwMode="auto">
          <a:xfrm>
            <a:off x="993778" y="3544708"/>
            <a:ext cx="1799772" cy="2844800"/>
          </a:xfrm>
          <a:prstGeom prst="roundRect">
            <a:avLst/>
          </a:prstGeom>
          <a:gradFill>
            <a:gsLst>
              <a:gs pos="0">
                <a:schemeClr val="bg1">
                  <a:alpha val="86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5400000" scaled="1"/>
          </a:gra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99" name="198 Rectángulo redondeado"/>
          <p:cNvSpPr/>
          <p:nvPr/>
        </p:nvSpPr>
        <p:spPr bwMode="auto">
          <a:xfrm>
            <a:off x="101150" y="3595506"/>
            <a:ext cx="841828" cy="2772229"/>
          </a:xfrm>
          <a:prstGeom prst="roundRect">
            <a:avLst/>
          </a:prstGeom>
          <a:ln>
            <a:solidFill>
              <a:schemeClr val="accent3">
                <a:lumMod val="75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grpSp>
        <p:nvGrpSpPr>
          <p:cNvPr id="200" name="297 Grupo"/>
          <p:cNvGrpSpPr/>
          <p:nvPr/>
        </p:nvGrpSpPr>
        <p:grpSpPr>
          <a:xfrm>
            <a:off x="1545325" y="4255909"/>
            <a:ext cx="667658" cy="1042648"/>
            <a:chOff x="2264229" y="1524000"/>
            <a:chExt cx="667658" cy="1042648"/>
          </a:xfrm>
        </p:grpSpPr>
        <p:sp>
          <p:nvSpPr>
            <p:cNvPr id="201" name="200 Rectángulo"/>
            <p:cNvSpPr/>
            <p:nvPr/>
          </p:nvSpPr>
          <p:spPr bwMode="auto">
            <a:xfrm>
              <a:off x="2264229" y="1524000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02" name="201 Rectángulo"/>
            <p:cNvSpPr/>
            <p:nvPr/>
          </p:nvSpPr>
          <p:spPr bwMode="auto">
            <a:xfrm>
              <a:off x="2264229" y="165258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03" name="202 Rectángulo"/>
            <p:cNvSpPr/>
            <p:nvPr/>
          </p:nvSpPr>
          <p:spPr bwMode="auto">
            <a:xfrm>
              <a:off x="2264230" y="1781175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04" name="203 Rectángulo"/>
            <p:cNvSpPr/>
            <p:nvPr/>
          </p:nvSpPr>
          <p:spPr bwMode="auto">
            <a:xfrm>
              <a:off x="2264229" y="1909763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05" name="204 Rectángulo"/>
            <p:cNvSpPr/>
            <p:nvPr/>
          </p:nvSpPr>
          <p:spPr bwMode="auto">
            <a:xfrm>
              <a:off x="2264229" y="2040731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06" name="205 Rectángulo"/>
            <p:cNvSpPr/>
            <p:nvPr/>
          </p:nvSpPr>
          <p:spPr bwMode="auto">
            <a:xfrm>
              <a:off x="2264229" y="2174081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07" name="206 Rectángulo"/>
            <p:cNvSpPr/>
            <p:nvPr/>
          </p:nvSpPr>
          <p:spPr bwMode="auto">
            <a:xfrm>
              <a:off x="2264229" y="2305050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08" name="207 Rectángulo"/>
            <p:cNvSpPr/>
            <p:nvPr/>
          </p:nvSpPr>
          <p:spPr bwMode="auto">
            <a:xfrm>
              <a:off x="2264229" y="2436019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9" name="298 Grupo"/>
          <p:cNvGrpSpPr/>
          <p:nvPr/>
        </p:nvGrpSpPr>
        <p:grpSpPr>
          <a:xfrm>
            <a:off x="4368301" y="4234141"/>
            <a:ext cx="667658" cy="1042648"/>
            <a:chOff x="2264229" y="1524000"/>
            <a:chExt cx="667658" cy="1042648"/>
          </a:xfrm>
        </p:grpSpPr>
        <p:sp>
          <p:nvSpPr>
            <p:cNvPr id="210" name="209 Rectángulo"/>
            <p:cNvSpPr/>
            <p:nvPr/>
          </p:nvSpPr>
          <p:spPr bwMode="auto">
            <a:xfrm>
              <a:off x="2264229" y="1524000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11" name="210 Rectángulo"/>
            <p:cNvSpPr/>
            <p:nvPr/>
          </p:nvSpPr>
          <p:spPr bwMode="auto">
            <a:xfrm>
              <a:off x="2264229" y="165258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12" name="211 Rectángulo"/>
            <p:cNvSpPr/>
            <p:nvPr/>
          </p:nvSpPr>
          <p:spPr bwMode="auto">
            <a:xfrm>
              <a:off x="2264230" y="1781175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13" name="212 Rectángulo"/>
            <p:cNvSpPr/>
            <p:nvPr/>
          </p:nvSpPr>
          <p:spPr bwMode="auto">
            <a:xfrm>
              <a:off x="2264229" y="1909763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14" name="213 Rectángulo"/>
            <p:cNvSpPr/>
            <p:nvPr/>
          </p:nvSpPr>
          <p:spPr bwMode="auto">
            <a:xfrm>
              <a:off x="2264229" y="2040731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15" name="214 Rectángulo"/>
            <p:cNvSpPr/>
            <p:nvPr/>
          </p:nvSpPr>
          <p:spPr bwMode="auto">
            <a:xfrm>
              <a:off x="2264229" y="2174081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16" name="215 Rectángulo"/>
            <p:cNvSpPr/>
            <p:nvPr/>
          </p:nvSpPr>
          <p:spPr bwMode="auto">
            <a:xfrm>
              <a:off x="2264229" y="2305050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17" name="216 Rectángulo"/>
            <p:cNvSpPr/>
            <p:nvPr/>
          </p:nvSpPr>
          <p:spPr bwMode="auto">
            <a:xfrm>
              <a:off x="2264229" y="2436019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18" name="307 Grupo"/>
          <p:cNvGrpSpPr/>
          <p:nvPr/>
        </p:nvGrpSpPr>
        <p:grpSpPr>
          <a:xfrm>
            <a:off x="7162249" y="4241401"/>
            <a:ext cx="667658" cy="1042648"/>
            <a:chOff x="2264229" y="1524000"/>
            <a:chExt cx="667658" cy="1042648"/>
          </a:xfrm>
        </p:grpSpPr>
        <p:sp>
          <p:nvSpPr>
            <p:cNvPr id="219" name="218 Rectángulo"/>
            <p:cNvSpPr/>
            <p:nvPr/>
          </p:nvSpPr>
          <p:spPr bwMode="auto">
            <a:xfrm>
              <a:off x="2264229" y="1524000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20" name="219 Rectángulo"/>
            <p:cNvSpPr/>
            <p:nvPr/>
          </p:nvSpPr>
          <p:spPr bwMode="auto">
            <a:xfrm>
              <a:off x="2264229" y="165258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21" name="220 Rectángulo"/>
            <p:cNvSpPr/>
            <p:nvPr/>
          </p:nvSpPr>
          <p:spPr bwMode="auto">
            <a:xfrm>
              <a:off x="2264230" y="1781175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22" name="221 Rectángulo"/>
            <p:cNvSpPr/>
            <p:nvPr/>
          </p:nvSpPr>
          <p:spPr bwMode="auto">
            <a:xfrm>
              <a:off x="2264229" y="1909763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23" name="222 Rectángulo"/>
            <p:cNvSpPr/>
            <p:nvPr/>
          </p:nvSpPr>
          <p:spPr bwMode="auto">
            <a:xfrm>
              <a:off x="2264229" y="2040731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24" name="223 Rectángulo"/>
            <p:cNvSpPr/>
            <p:nvPr/>
          </p:nvSpPr>
          <p:spPr bwMode="auto">
            <a:xfrm>
              <a:off x="2264229" y="2174081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25" name="224 Rectángulo"/>
            <p:cNvSpPr/>
            <p:nvPr/>
          </p:nvSpPr>
          <p:spPr bwMode="auto">
            <a:xfrm>
              <a:off x="2264229" y="2305050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26" name="225 Rectángulo"/>
            <p:cNvSpPr/>
            <p:nvPr/>
          </p:nvSpPr>
          <p:spPr bwMode="auto">
            <a:xfrm>
              <a:off x="2264229" y="2436019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27" name="325 Grupo"/>
          <p:cNvGrpSpPr/>
          <p:nvPr/>
        </p:nvGrpSpPr>
        <p:grpSpPr>
          <a:xfrm>
            <a:off x="346108" y="4411199"/>
            <a:ext cx="387804" cy="667658"/>
            <a:chOff x="5358610" y="1842124"/>
            <a:chExt cx="387804" cy="667658"/>
          </a:xfrm>
        </p:grpSpPr>
        <p:sp>
          <p:nvSpPr>
            <p:cNvPr id="228" name="227 Rectángulo"/>
            <p:cNvSpPr/>
            <p:nvPr/>
          </p:nvSpPr>
          <p:spPr bwMode="auto">
            <a:xfrm rot="5400000">
              <a:off x="5347271" y="211063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29" name="228 Rectángulo"/>
            <p:cNvSpPr/>
            <p:nvPr/>
          </p:nvSpPr>
          <p:spPr bwMode="auto">
            <a:xfrm rot="5400000">
              <a:off x="5218683" y="211063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30" name="229 Rectángulo"/>
            <p:cNvSpPr/>
            <p:nvPr/>
          </p:nvSpPr>
          <p:spPr bwMode="auto">
            <a:xfrm rot="5400000">
              <a:off x="5090096" y="2110639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31" name="326 Grupo"/>
          <p:cNvGrpSpPr/>
          <p:nvPr/>
        </p:nvGrpSpPr>
        <p:grpSpPr>
          <a:xfrm>
            <a:off x="3122964" y="4494203"/>
            <a:ext cx="387804" cy="667658"/>
            <a:chOff x="5358610" y="1842124"/>
            <a:chExt cx="387804" cy="667658"/>
          </a:xfrm>
        </p:grpSpPr>
        <p:sp>
          <p:nvSpPr>
            <p:cNvPr id="232" name="231 Rectángulo"/>
            <p:cNvSpPr/>
            <p:nvPr/>
          </p:nvSpPr>
          <p:spPr bwMode="auto">
            <a:xfrm rot="5400000">
              <a:off x="5347271" y="211063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33" name="232 Rectángulo"/>
            <p:cNvSpPr/>
            <p:nvPr/>
          </p:nvSpPr>
          <p:spPr bwMode="auto">
            <a:xfrm rot="5400000">
              <a:off x="5218683" y="211063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34" name="233 Rectángulo"/>
            <p:cNvSpPr/>
            <p:nvPr/>
          </p:nvSpPr>
          <p:spPr bwMode="auto">
            <a:xfrm rot="5400000">
              <a:off x="5090096" y="2110639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35" name="330 Grupo"/>
          <p:cNvGrpSpPr/>
          <p:nvPr/>
        </p:nvGrpSpPr>
        <p:grpSpPr>
          <a:xfrm>
            <a:off x="5924221" y="4523232"/>
            <a:ext cx="387804" cy="667658"/>
            <a:chOff x="5358610" y="1842124"/>
            <a:chExt cx="387804" cy="667658"/>
          </a:xfrm>
        </p:grpSpPr>
        <p:sp>
          <p:nvSpPr>
            <p:cNvPr id="236" name="235 Rectángulo"/>
            <p:cNvSpPr/>
            <p:nvPr/>
          </p:nvSpPr>
          <p:spPr bwMode="auto">
            <a:xfrm rot="5400000">
              <a:off x="5347271" y="211063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37" name="236 Rectángulo"/>
            <p:cNvSpPr/>
            <p:nvPr/>
          </p:nvSpPr>
          <p:spPr bwMode="auto">
            <a:xfrm rot="5400000">
              <a:off x="5218683" y="2110638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38" name="237 Rectángulo"/>
            <p:cNvSpPr/>
            <p:nvPr/>
          </p:nvSpPr>
          <p:spPr bwMode="auto">
            <a:xfrm rot="5400000">
              <a:off x="5090096" y="2110639"/>
              <a:ext cx="667657" cy="130629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39" name="238 CuadroTexto"/>
          <p:cNvSpPr txBox="1"/>
          <p:nvPr/>
        </p:nvSpPr>
        <p:spPr>
          <a:xfrm>
            <a:off x="1153440" y="5910535"/>
            <a:ext cx="1494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/>
              <a:t>NON </a:t>
            </a:r>
            <a:r>
              <a:rPr lang="es-ES" sz="1400" b="1" dirty="0" err="1" smtClean="0"/>
              <a:t>Blocking</a:t>
            </a:r>
            <a:endParaRPr lang="es-ES" sz="1400" b="1" dirty="0"/>
          </a:p>
        </p:txBody>
      </p:sp>
      <p:sp>
        <p:nvSpPr>
          <p:cNvPr id="240" name="239 Rectángulo"/>
          <p:cNvSpPr/>
          <p:nvPr/>
        </p:nvSpPr>
        <p:spPr>
          <a:xfrm>
            <a:off x="4029693" y="5918185"/>
            <a:ext cx="13885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400" b="1" dirty="0" smtClean="0"/>
              <a:t>NON </a:t>
            </a:r>
            <a:r>
              <a:rPr lang="es-ES" sz="1400" b="1" dirty="0" err="1" smtClean="0"/>
              <a:t>Blocking</a:t>
            </a:r>
            <a:endParaRPr lang="es-ES" sz="1400" b="1" dirty="0"/>
          </a:p>
        </p:txBody>
      </p:sp>
      <p:sp>
        <p:nvSpPr>
          <p:cNvPr id="241" name="240 Rectángulo"/>
          <p:cNvSpPr/>
          <p:nvPr/>
        </p:nvSpPr>
        <p:spPr>
          <a:xfrm>
            <a:off x="6809178" y="5925443"/>
            <a:ext cx="13885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400" b="1" dirty="0" smtClean="0"/>
              <a:t>NON </a:t>
            </a:r>
            <a:r>
              <a:rPr lang="es-ES" sz="1400" b="1" dirty="0" err="1" smtClean="0"/>
              <a:t>Blocking</a:t>
            </a:r>
            <a:endParaRPr lang="es-ES" sz="1400" b="1" dirty="0"/>
          </a:p>
        </p:txBody>
      </p:sp>
      <p:sp>
        <p:nvSpPr>
          <p:cNvPr id="242" name="241 Rectángulo"/>
          <p:cNvSpPr/>
          <p:nvPr/>
        </p:nvSpPr>
        <p:spPr>
          <a:xfrm>
            <a:off x="5625713" y="5896415"/>
            <a:ext cx="9396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400" b="1" dirty="0" err="1" smtClean="0"/>
              <a:t>Blocking</a:t>
            </a:r>
            <a:endParaRPr lang="es-ES" sz="1400" b="1" dirty="0"/>
          </a:p>
        </p:txBody>
      </p:sp>
      <p:sp>
        <p:nvSpPr>
          <p:cNvPr id="243" name="242 Rectángulo"/>
          <p:cNvSpPr/>
          <p:nvPr/>
        </p:nvSpPr>
        <p:spPr>
          <a:xfrm>
            <a:off x="2846228" y="5903673"/>
            <a:ext cx="9396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400" b="1" dirty="0" err="1" smtClean="0"/>
              <a:t>Blocking</a:t>
            </a:r>
            <a:endParaRPr lang="es-ES" sz="1400" b="1" dirty="0"/>
          </a:p>
        </p:txBody>
      </p:sp>
      <p:sp>
        <p:nvSpPr>
          <p:cNvPr id="244" name="243 Rectángulo"/>
          <p:cNvSpPr/>
          <p:nvPr/>
        </p:nvSpPr>
        <p:spPr>
          <a:xfrm>
            <a:off x="59484" y="5889158"/>
            <a:ext cx="9396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400" b="1" dirty="0" err="1" smtClean="0"/>
              <a:t>Blocking</a:t>
            </a:r>
            <a:endParaRPr lang="es-ES" sz="1400" b="1" dirty="0"/>
          </a:p>
        </p:txBody>
      </p:sp>
      <p:sp>
        <p:nvSpPr>
          <p:cNvPr id="245" name="244 Flecha derecha"/>
          <p:cNvSpPr/>
          <p:nvPr/>
        </p:nvSpPr>
        <p:spPr bwMode="auto">
          <a:xfrm>
            <a:off x="44912" y="4627613"/>
            <a:ext cx="304800" cy="219075"/>
          </a:xfrm>
          <a:prstGeom prst="rightArrow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46" name="245 Flecha derecha"/>
          <p:cNvSpPr/>
          <p:nvPr/>
        </p:nvSpPr>
        <p:spPr bwMode="auto">
          <a:xfrm>
            <a:off x="744999" y="4632375"/>
            <a:ext cx="304800" cy="219075"/>
          </a:xfrm>
          <a:prstGeom prst="rightArrow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47" name="246 Flecha derecha"/>
          <p:cNvSpPr/>
          <p:nvPr/>
        </p:nvSpPr>
        <p:spPr bwMode="auto">
          <a:xfrm>
            <a:off x="2816687" y="4656188"/>
            <a:ext cx="304800" cy="219075"/>
          </a:xfrm>
          <a:prstGeom prst="rightArrow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48" name="247 Conector recto de flecha"/>
          <p:cNvCxnSpPr>
            <a:stCxn id="246" idx="3"/>
            <a:endCxn id="201" idx="1"/>
          </p:cNvCxnSpPr>
          <p:nvPr/>
        </p:nvCxnSpPr>
        <p:spPr bwMode="auto">
          <a:xfrm flipV="1">
            <a:off x="1049799" y="4321224"/>
            <a:ext cx="495526" cy="420689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9" name="248 Conector recto de flecha"/>
          <p:cNvCxnSpPr>
            <a:stCxn id="246" idx="3"/>
            <a:endCxn id="202" idx="1"/>
          </p:cNvCxnSpPr>
          <p:nvPr/>
        </p:nvCxnSpPr>
        <p:spPr bwMode="auto">
          <a:xfrm flipV="1">
            <a:off x="1049799" y="4449812"/>
            <a:ext cx="495526" cy="29210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0" name="249 Conector recto de flecha"/>
          <p:cNvCxnSpPr>
            <a:stCxn id="246" idx="3"/>
            <a:endCxn id="203" idx="1"/>
          </p:cNvCxnSpPr>
          <p:nvPr/>
        </p:nvCxnSpPr>
        <p:spPr bwMode="auto">
          <a:xfrm flipV="1">
            <a:off x="1049799" y="4578399"/>
            <a:ext cx="495527" cy="163514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1" name="250 Conector recto de flecha"/>
          <p:cNvCxnSpPr>
            <a:stCxn id="246" idx="3"/>
            <a:endCxn id="204" idx="1"/>
          </p:cNvCxnSpPr>
          <p:nvPr/>
        </p:nvCxnSpPr>
        <p:spPr bwMode="auto">
          <a:xfrm flipV="1">
            <a:off x="1049799" y="4706987"/>
            <a:ext cx="495526" cy="34926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2" name="251 Conector recto de flecha"/>
          <p:cNvCxnSpPr>
            <a:stCxn id="246" idx="3"/>
            <a:endCxn id="205" idx="1"/>
          </p:cNvCxnSpPr>
          <p:nvPr/>
        </p:nvCxnSpPr>
        <p:spPr bwMode="auto">
          <a:xfrm>
            <a:off x="1049799" y="4741913"/>
            <a:ext cx="495526" cy="9604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252 Conector recto de flecha"/>
          <p:cNvCxnSpPr>
            <a:stCxn id="246" idx="3"/>
            <a:endCxn id="206" idx="1"/>
          </p:cNvCxnSpPr>
          <p:nvPr/>
        </p:nvCxnSpPr>
        <p:spPr bwMode="auto">
          <a:xfrm>
            <a:off x="1049799" y="4741913"/>
            <a:ext cx="495526" cy="229392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4" name="253 Conector recto de flecha"/>
          <p:cNvCxnSpPr>
            <a:stCxn id="246" idx="3"/>
            <a:endCxn id="207" idx="1"/>
          </p:cNvCxnSpPr>
          <p:nvPr/>
        </p:nvCxnSpPr>
        <p:spPr bwMode="auto">
          <a:xfrm>
            <a:off x="1049799" y="4741913"/>
            <a:ext cx="495526" cy="360361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5" name="254 Conector recto de flecha"/>
          <p:cNvCxnSpPr>
            <a:stCxn id="246" idx="3"/>
            <a:endCxn id="208" idx="1"/>
          </p:cNvCxnSpPr>
          <p:nvPr/>
        </p:nvCxnSpPr>
        <p:spPr bwMode="auto">
          <a:xfrm>
            <a:off x="1049799" y="4741913"/>
            <a:ext cx="495526" cy="49133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6" name="255 Conector recto de flecha"/>
          <p:cNvCxnSpPr>
            <a:stCxn id="201" idx="3"/>
            <a:endCxn id="247" idx="1"/>
          </p:cNvCxnSpPr>
          <p:nvPr/>
        </p:nvCxnSpPr>
        <p:spPr bwMode="auto">
          <a:xfrm>
            <a:off x="2212982" y="4321224"/>
            <a:ext cx="603705" cy="444502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7" name="256 Conector recto de flecha"/>
          <p:cNvCxnSpPr>
            <a:stCxn id="202" idx="3"/>
            <a:endCxn id="247" idx="1"/>
          </p:cNvCxnSpPr>
          <p:nvPr/>
        </p:nvCxnSpPr>
        <p:spPr bwMode="auto">
          <a:xfrm>
            <a:off x="2212982" y="4449812"/>
            <a:ext cx="603705" cy="315914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8" name="257 Conector recto de flecha"/>
          <p:cNvCxnSpPr>
            <a:stCxn id="203" idx="3"/>
            <a:endCxn id="247" idx="1"/>
          </p:cNvCxnSpPr>
          <p:nvPr/>
        </p:nvCxnSpPr>
        <p:spPr bwMode="auto">
          <a:xfrm>
            <a:off x="2212983" y="4578399"/>
            <a:ext cx="603704" cy="18732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9" name="258 Conector recto de flecha"/>
          <p:cNvCxnSpPr>
            <a:stCxn id="204" idx="3"/>
            <a:endCxn id="247" idx="1"/>
          </p:cNvCxnSpPr>
          <p:nvPr/>
        </p:nvCxnSpPr>
        <p:spPr bwMode="auto">
          <a:xfrm>
            <a:off x="2212982" y="4706987"/>
            <a:ext cx="603705" cy="5873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0" name="259 Conector recto de flecha"/>
          <p:cNvCxnSpPr>
            <a:stCxn id="205" idx="3"/>
            <a:endCxn id="247" idx="1"/>
          </p:cNvCxnSpPr>
          <p:nvPr/>
        </p:nvCxnSpPr>
        <p:spPr bwMode="auto">
          <a:xfrm flipV="1">
            <a:off x="2212982" y="4765726"/>
            <a:ext cx="603705" cy="7222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1" name="260 Conector recto de flecha"/>
          <p:cNvCxnSpPr>
            <a:stCxn id="206" idx="3"/>
            <a:endCxn id="247" idx="1"/>
          </p:cNvCxnSpPr>
          <p:nvPr/>
        </p:nvCxnSpPr>
        <p:spPr bwMode="auto">
          <a:xfrm flipV="1">
            <a:off x="2212982" y="4765726"/>
            <a:ext cx="603705" cy="205579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2" name="261 Conector recto de flecha"/>
          <p:cNvCxnSpPr>
            <a:stCxn id="207" idx="3"/>
            <a:endCxn id="247" idx="1"/>
          </p:cNvCxnSpPr>
          <p:nvPr/>
        </p:nvCxnSpPr>
        <p:spPr bwMode="auto">
          <a:xfrm flipV="1">
            <a:off x="2212982" y="4765726"/>
            <a:ext cx="603705" cy="33654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3" name="262 Conector recto de flecha"/>
          <p:cNvCxnSpPr>
            <a:stCxn id="208" idx="3"/>
            <a:endCxn id="247" idx="1"/>
          </p:cNvCxnSpPr>
          <p:nvPr/>
        </p:nvCxnSpPr>
        <p:spPr bwMode="auto">
          <a:xfrm flipV="1">
            <a:off x="2212982" y="4765726"/>
            <a:ext cx="603705" cy="46751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4" name="263 Rectángulo"/>
          <p:cNvSpPr/>
          <p:nvPr/>
        </p:nvSpPr>
        <p:spPr bwMode="auto">
          <a:xfrm rot="5400000">
            <a:off x="-274345" y="4685218"/>
            <a:ext cx="667657" cy="130629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5" name="264 Rectángulo"/>
          <p:cNvSpPr/>
          <p:nvPr/>
        </p:nvSpPr>
        <p:spPr bwMode="auto">
          <a:xfrm>
            <a:off x="4366882" y="5140315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6" name="265 Rectángulo"/>
          <p:cNvSpPr/>
          <p:nvPr/>
        </p:nvSpPr>
        <p:spPr bwMode="auto">
          <a:xfrm rot="5400000">
            <a:off x="343706" y="4690373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7" name="266 Rectángulo"/>
          <p:cNvSpPr/>
          <p:nvPr/>
        </p:nvSpPr>
        <p:spPr bwMode="auto">
          <a:xfrm>
            <a:off x="7161110" y="5147118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8" name="267 Rectángulo"/>
          <p:cNvSpPr/>
          <p:nvPr/>
        </p:nvSpPr>
        <p:spPr bwMode="auto">
          <a:xfrm rot="5400000">
            <a:off x="210356" y="4690373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9" name="268 Rectángulo"/>
          <p:cNvSpPr/>
          <p:nvPr/>
        </p:nvSpPr>
        <p:spPr bwMode="auto">
          <a:xfrm rot="5400000">
            <a:off x="75552" y="4685557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70" name="269 Rectángulo"/>
          <p:cNvSpPr/>
          <p:nvPr/>
        </p:nvSpPr>
        <p:spPr bwMode="auto">
          <a:xfrm>
            <a:off x="4366883" y="5006965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71" name="270 Rectángulo"/>
          <p:cNvSpPr/>
          <p:nvPr/>
        </p:nvSpPr>
        <p:spPr bwMode="auto">
          <a:xfrm>
            <a:off x="7161110" y="5018530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72" name="271 Rectángulo"/>
          <p:cNvSpPr/>
          <p:nvPr/>
        </p:nvSpPr>
        <p:spPr bwMode="auto">
          <a:xfrm>
            <a:off x="1547483" y="5168889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73" name="272 Rectángulo"/>
          <p:cNvSpPr/>
          <p:nvPr/>
        </p:nvSpPr>
        <p:spPr bwMode="auto">
          <a:xfrm>
            <a:off x="1542720" y="5040301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74" name="273 Rectángulo"/>
          <p:cNvSpPr/>
          <p:nvPr/>
        </p:nvSpPr>
        <p:spPr bwMode="auto">
          <a:xfrm>
            <a:off x="1547483" y="4906951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78" name="277 Rectángulo"/>
          <p:cNvSpPr/>
          <p:nvPr/>
        </p:nvSpPr>
        <p:spPr bwMode="auto">
          <a:xfrm>
            <a:off x="4366883" y="4873615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80" name="279 Rectángulo"/>
          <p:cNvSpPr/>
          <p:nvPr/>
        </p:nvSpPr>
        <p:spPr bwMode="auto">
          <a:xfrm>
            <a:off x="4366883" y="4745028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81" name="280 Rectángulo"/>
          <p:cNvSpPr/>
          <p:nvPr/>
        </p:nvSpPr>
        <p:spPr bwMode="auto">
          <a:xfrm>
            <a:off x="4366883" y="4616440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82" name="281 Rectángulo"/>
          <p:cNvSpPr/>
          <p:nvPr/>
        </p:nvSpPr>
        <p:spPr bwMode="auto">
          <a:xfrm>
            <a:off x="4366883" y="4487853"/>
            <a:ext cx="667657" cy="130629"/>
          </a:xfrm>
          <a:prstGeom prst="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grpSp>
        <p:nvGrpSpPr>
          <p:cNvPr id="284" name="431 Grupo"/>
          <p:cNvGrpSpPr/>
          <p:nvPr/>
        </p:nvGrpSpPr>
        <p:grpSpPr>
          <a:xfrm>
            <a:off x="2788111" y="5327697"/>
            <a:ext cx="1524000" cy="395108"/>
            <a:chOff x="3086100" y="5019675"/>
            <a:chExt cx="1524000" cy="395108"/>
          </a:xfrm>
        </p:grpSpPr>
        <p:sp>
          <p:nvSpPr>
            <p:cNvPr id="286" name="285 Flecha izquierda"/>
            <p:cNvSpPr/>
            <p:nvPr/>
          </p:nvSpPr>
          <p:spPr bwMode="auto">
            <a:xfrm>
              <a:off x="3086100" y="5019675"/>
              <a:ext cx="1524000" cy="257175"/>
            </a:xfrm>
            <a:prstGeom prst="left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88" name="287 CuadroTexto"/>
            <p:cNvSpPr txBox="1"/>
            <p:nvPr/>
          </p:nvSpPr>
          <p:spPr>
            <a:xfrm>
              <a:off x="3105150" y="5137784"/>
              <a:ext cx="1504950" cy="27699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s-ES" sz="1200" b="1" dirty="0" smtClean="0">
                  <a:solidFill>
                    <a:srgbClr val="002060"/>
                  </a:solidFill>
                </a:rPr>
                <a:t>STOP REQUEST</a:t>
              </a:r>
              <a:endParaRPr lang="es-ES" sz="12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89" name="432 Grupo"/>
          <p:cNvGrpSpPr/>
          <p:nvPr/>
        </p:nvGrpSpPr>
        <p:grpSpPr>
          <a:xfrm>
            <a:off x="-78914" y="5289597"/>
            <a:ext cx="1552575" cy="424163"/>
            <a:chOff x="3086100" y="5019675"/>
            <a:chExt cx="1552575" cy="424163"/>
          </a:xfrm>
        </p:grpSpPr>
        <p:sp>
          <p:nvSpPr>
            <p:cNvPr id="290" name="289 Flecha izquierda"/>
            <p:cNvSpPr/>
            <p:nvPr/>
          </p:nvSpPr>
          <p:spPr bwMode="auto">
            <a:xfrm>
              <a:off x="3086100" y="5019675"/>
              <a:ext cx="1524000" cy="257175"/>
            </a:xfrm>
            <a:prstGeom prst="leftArrow">
              <a:avLst/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91" name="290 CuadroTexto"/>
            <p:cNvSpPr txBox="1"/>
            <p:nvPr/>
          </p:nvSpPr>
          <p:spPr>
            <a:xfrm>
              <a:off x="3133725" y="5166839"/>
              <a:ext cx="15049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b="1" dirty="0" smtClean="0">
                  <a:solidFill>
                    <a:srgbClr val="002060"/>
                  </a:solidFill>
                </a:rPr>
                <a:t>STOP REQUEST</a:t>
              </a:r>
              <a:endParaRPr lang="es-ES" sz="12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92" name="382 Grupo"/>
          <p:cNvGrpSpPr/>
          <p:nvPr/>
        </p:nvGrpSpPr>
        <p:grpSpPr>
          <a:xfrm>
            <a:off x="1567543" y="1465947"/>
            <a:ext cx="2065111" cy="1302202"/>
            <a:chOff x="5907314" y="957943"/>
            <a:chExt cx="2065111" cy="1302202"/>
          </a:xfrm>
        </p:grpSpPr>
        <p:sp>
          <p:nvSpPr>
            <p:cNvPr id="293" name="292 Rectángulo"/>
            <p:cNvSpPr/>
            <p:nvPr/>
          </p:nvSpPr>
          <p:spPr bwMode="auto">
            <a:xfrm>
              <a:off x="6324600" y="1597478"/>
              <a:ext cx="180975" cy="200025"/>
            </a:xfrm>
            <a:prstGeom prst="rect">
              <a:avLst/>
            </a:prstGeom>
            <a:solidFill>
              <a:schemeClr val="accent2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96" name="295 Rectángulo"/>
            <p:cNvSpPr/>
            <p:nvPr/>
          </p:nvSpPr>
          <p:spPr bwMode="auto">
            <a:xfrm>
              <a:off x="6324600" y="1921328"/>
              <a:ext cx="180975" cy="200025"/>
            </a:xfrm>
            <a:prstGeom prst="rect">
              <a:avLst/>
            </a:prstGeom>
            <a:solidFill>
              <a:schemeClr val="accent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97" name="296 CuadroTexto"/>
            <p:cNvSpPr txBox="1"/>
            <p:nvPr/>
          </p:nvSpPr>
          <p:spPr>
            <a:xfrm>
              <a:off x="6610350" y="1483178"/>
              <a:ext cx="1362075" cy="371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/>
                <a:t>REQUEST</a:t>
              </a:r>
              <a:endParaRPr lang="es-ES" dirty="0"/>
            </a:p>
          </p:txBody>
        </p:sp>
        <p:sp>
          <p:nvSpPr>
            <p:cNvPr id="302" name="301 CuadroTexto"/>
            <p:cNvSpPr txBox="1"/>
            <p:nvPr/>
          </p:nvSpPr>
          <p:spPr>
            <a:xfrm>
              <a:off x="6610350" y="1888670"/>
              <a:ext cx="1362075" cy="3714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 smtClean="0"/>
                <a:t>REPLY</a:t>
              </a:r>
              <a:endParaRPr lang="es-ES" dirty="0"/>
            </a:p>
          </p:txBody>
        </p:sp>
        <p:sp>
          <p:nvSpPr>
            <p:cNvPr id="310" name="309 CuadroTexto"/>
            <p:cNvSpPr txBox="1"/>
            <p:nvPr/>
          </p:nvSpPr>
          <p:spPr>
            <a:xfrm>
              <a:off x="5907314" y="957943"/>
              <a:ext cx="17126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PROTOCOL:</a:t>
              </a:r>
              <a:endParaRPr lang="es-ES" b="1" dirty="0"/>
            </a:p>
          </p:txBody>
        </p:sp>
      </p:grpSp>
      <p:grpSp>
        <p:nvGrpSpPr>
          <p:cNvPr id="315" name="398 Grupo"/>
          <p:cNvGrpSpPr/>
          <p:nvPr/>
        </p:nvGrpSpPr>
        <p:grpSpPr>
          <a:xfrm>
            <a:off x="5080000" y="1436914"/>
            <a:ext cx="2168750" cy="1434538"/>
            <a:chOff x="3236686" y="1001486"/>
            <a:chExt cx="2168750" cy="1434538"/>
          </a:xfrm>
        </p:grpSpPr>
        <p:sp>
          <p:nvSpPr>
            <p:cNvPr id="316" name="315 CuadroTexto"/>
            <p:cNvSpPr txBox="1"/>
            <p:nvPr/>
          </p:nvSpPr>
          <p:spPr>
            <a:xfrm>
              <a:off x="3236686" y="1001486"/>
              <a:ext cx="203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RESERVATION:</a:t>
              </a:r>
              <a:endParaRPr lang="es-ES" b="1" dirty="0"/>
            </a:p>
          </p:txBody>
        </p:sp>
        <p:grpSp>
          <p:nvGrpSpPr>
            <p:cNvPr id="323" name="384 Grupo"/>
            <p:cNvGrpSpPr/>
            <p:nvPr/>
          </p:nvGrpSpPr>
          <p:grpSpPr>
            <a:xfrm>
              <a:off x="3483375" y="1393376"/>
              <a:ext cx="667658" cy="1042648"/>
              <a:chOff x="2264229" y="1524000"/>
              <a:chExt cx="667658" cy="1042648"/>
            </a:xfrm>
          </p:grpSpPr>
          <p:sp>
            <p:nvSpPr>
              <p:cNvPr id="339" name="338 Rectángulo"/>
              <p:cNvSpPr/>
              <p:nvPr/>
            </p:nvSpPr>
            <p:spPr bwMode="auto">
              <a:xfrm>
                <a:off x="2264229" y="1524000"/>
                <a:ext cx="667657" cy="13062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1" name="340 Rectángulo"/>
              <p:cNvSpPr/>
              <p:nvPr/>
            </p:nvSpPr>
            <p:spPr bwMode="auto">
              <a:xfrm>
                <a:off x="2264229" y="1652588"/>
                <a:ext cx="667657" cy="13062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2" name="341 Rectángulo"/>
              <p:cNvSpPr/>
              <p:nvPr/>
            </p:nvSpPr>
            <p:spPr bwMode="auto">
              <a:xfrm>
                <a:off x="2264230" y="1781175"/>
                <a:ext cx="667657" cy="13062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3" name="342 Rectángulo"/>
              <p:cNvSpPr/>
              <p:nvPr/>
            </p:nvSpPr>
            <p:spPr bwMode="auto">
              <a:xfrm>
                <a:off x="2264229" y="1909763"/>
                <a:ext cx="667657" cy="13062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4" name="343 Rectángulo"/>
              <p:cNvSpPr/>
              <p:nvPr/>
            </p:nvSpPr>
            <p:spPr bwMode="auto">
              <a:xfrm>
                <a:off x="2264229" y="2040731"/>
                <a:ext cx="667657" cy="13062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7" name="346 Rectángulo"/>
              <p:cNvSpPr/>
              <p:nvPr/>
            </p:nvSpPr>
            <p:spPr bwMode="auto">
              <a:xfrm>
                <a:off x="2264229" y="2174081"/>
                <a:ext cx="667657" cy="13062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8" name="347 Rectángulo"/>
              <p:cNvSpPr/>
              <p:nvPr/>
            </p:nvSpPr>
            <p:spPr bwMode="auto">
              <a:xfrm>
                <a:off x="2264229" y="2305050"/>
                <a:ext cx="667657" cy="13062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9" name="348 Rectángulo"/>
              <p:cNvSpPr/>
              <p:nvPr/>
            </p:nvSpPr>
            <p:spPr bwMode="auto">
              <a:xfrm>
                <a:off x="2264229" y="2436019"/>
                <a:ext cx="667657" cy="130629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ES" sz="1800" b="0" i="0" u="none" strike="noStrike" cap="none" normalizeH="0" baseline="0" smtClean="0">
                  <a:ln>
                    <a:noFill/>
                  </a:ln>
                  <a:solidFill>
                    <a:schemeClr val="accent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324" name="323 Conector recto"/>
            <p:cNvCxnSpPr/>
            <p:nvPr/>
          </p:nvCxnSpPr>
          <p:spPr bwMode="auto">
            <a:xfrm>
              <a:off x="3328988" y="1652589"/>
              <a:ext cx="1905000" cy="0"/>
            </a:xfrm>
            <a:prstGeom prst="line">
              <a:avLst/>
            </a:prstGeom>
            <a:noFill/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9" name="328 CuadroTexto"/>
            <p:cNvSpPr txBox="1"/>
            <p:nvPr/>
          </p:nvSpPr>
          <p:spPr>
            <a:xfrm>
              <a:off x="4186235" y="2033588"/>
              <a:ext cx="12192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smtClean="0"/>
                <a:t>REQ &amp; REP</a:t>
              </a:r>
              <a:endParaRPr lang="es-ES" sz="1400" b="1" dirty="0"/>
            </a:p>
          </p:txBody>
        </p:sp>
        <p:sp>
          <p:nvSpPr>
            <p:cNvPr id="337" name="336 CuadroTexto"/>
            <p:cNvSpPr txBox="1"/>
            <p:nvPr/>
          </p:nvSpPr>
          <p:spPr>
            <a:xfrm>
              <a:off x="4252911" y="1357313"/>
              <a:ext cx="6905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 smtClean="0"/>
                <a:t>REP</a:t>
              </a:r>
              <a:endParaRPr lang="es-ES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5270026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7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0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5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9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5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4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11111E-6 L 0.13125 0.01111 " pathEditMode="relative" rAng="0" ptsTypes="AA">
                                      <p:cBhvr>
                                        <p:cTn id="24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6"/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0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4375 -0.00625 " pathEditMode="relative" ptsTypes="AA">
                                      <p:cBhvr>
                                        <p:cTn id="253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5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5938 -0.02708 " pathEditMode="relative" ptsTypes="AA">
                                      <p:cBhvr>
                                        <p:cTn id="258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0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5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776 0 " pathEditMode="relative" ptsTypes="AA">
                                      <p:cBhvr>
                                        <p:cTn id="26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500"/>
                            </p:stCondLst>
                            <p:childTnLst>
                              <p:par>
                                <p:cTn id="27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61 -1.48148E-6 L 0.20782 -0.04792 " pathEditMode="relative" rAng="0" ptsTypes="AA">
                                      <p:cBhvr>
                                        <p:cTn id="27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24"/>
                                    </p:animMotion>
                                  </p:childTnLst>
                                </p:cTn>
                              </p:par>
                              <p:par>
                                <p:cTn id="27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1000"/>
                            </p:stCondLst>
                            <p:childTnLst>
                              <p:par>
                                <p:cTn id="276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764 -0.04746 L 0.38055 0.0074 " pathEditMode="relative" rAng="0" ptsTypes="AA">
                                      <p:cBhvr>
                                        <p:cTn id="27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27"/>
                                    </p:animMotion>
                                  </p:childTnLst>
                                </p:cTn>
                              </p:par>
                              <p:par>
                                <p:cTn id="27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7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500"/>
                            </p:stCondLst>
                            <p:childTnLst>
                              <p:par>
                                <p:cTn id="281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056 0.00741 L 0.5191 -0.05092 " pathEditMode="relative" rAng="0" ptsTypes="AA">
                                      <p:cBhvr>
                                        <p:cTn id="28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9"/>
                                    </p:animMotion>
                                  </p:childTnLst>
                                </p:cTn>
                              </p:par>
                              <p:par>
                                <p:cTn id="28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8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000"/>
                            </p:stCondLst>
                            <p:childTnLst>
                              <p:par>
                                <p:cTn id="286" presetID="0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91 -0.05093 L 0.68837 0.01504 " pathEditMode="relative" rAng="0" ptsTypes="AA">
                                      <p:cBhvr>
                                        <p:cTn id="28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33"/>
                                    </p:animMotion>
                                  </p:childTnLst>
                                </p:cTn>
                              </p:par>
                              <p:par>
                                <p:cTn id="28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8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500"/>
                            </p:stCondLst>
                            <p:childTnLst>
                              <p:par>
                                <p:cTn id="291" presetID="0" presetClass="path" presetSubtype="0" accel="50000" decel="5000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8837 0.01505 L 0.82535 0.02755 " pathEditMode="relative" rAng="0" ptsTypes="AA">
                                      <p:cBhvr>
                                        <p:cTn id="29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6"/>
                                    </p:animMotion>
                                  </p:childTnLst>
                                </p:cTn>
                              </p:par>
                              <p:par>
                                <p:cTn id="29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94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45" grpId="0" animBg="1"/>
      <p:bldP spid="245" grpId="1" animBg="1"/>
      <p:bldP spid="246" grpId="0" animBg="1"/>
      <p:bldP spid="246" grpId="1" animBg="1"/>
      <p:bldP spid="247" grpId="0" animBg="1"/>
      <p:bldP spid="247" grpId="1" animBg="1"/>
      <p:bldP spid="264" grpId="1" animBg="1"/>
      <p:bldP spid="264" grpId="2" animBg="1"/>
      <p:bldP spid="264" grpId="4" animBg="1"/>
      <p:bldP spid="264" grpId="6" animBg="1"/>
      <p:bldP spid="264" grpId="8" animBg="1"/>
      <p:bldP spid="264" grpId="10" animBg="1"/>
      <p:bldP spid="266" grpId="1" animBg="1"/>
      <p:bldP spid="266" grpId="2" animBg="1"/>
      <p:bldP spid="268" grpId="1" animBg="1"/>
      <p:bldP spid="26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In-network Multicast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Path-based</a:t>
            </a:r>
            <a:r>
              <a:rPr lang="es-ES" dirty="0" smtClean="0"/>
              <a:t> </a:t>
            </a:r>
            <a:r>
              <a:rPr lang="es-ES" dirty="0" err="1" smtClean="0"/>
              <a:t>multicast</a:t>
            </a:r>
            <a:endParaRPr lang="es-ES" dirty="0" smtClean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 err="1" smtClean="0"/>
              <a:t>Tree-based</a:t>
            </a:r>
            <a:r>
              <a:rPr lang="es-ES" dirty="0" smtClean="0"/>
              <a:t> </a:t>
            </a:r>
            <a:r>
              <a:rPr lang="es-ES" dirty="0" err="1" smtClean="0"/>
              <a:t>multicast</a:t>
            </a:r>
            <a:endParaRPr lang="es-ES" dirty="0" smtClean="0"/>
          </a:p>
        </p:txBody>
      </p:sp>
      <p:grpSp>
        <p:nvGrpSpPr>
          <p:cNvPr id="84" name="83 Grupo"/>
          <p:cNvGrpSpPr/>
          <p:nvPr/>
        </p:nvGrpSpPr>
        <p:grpSpPr>
          <a:xfrm>
            <a:off x="916702" y="2304359"/>
            <a:ext cx="2633663" cy="2586038"/>
            <a:chOff x="887639" y="1940387"/>
            <a:chExt cx="2633663" cy="2586038"/>
          </a:xfrm>
        </p:grpSpPr>
        <p:grpSp>
          <p:nvGrpSpPr>
            <p:cNvPr id="85" name="203 Grupo"/>
            <p:cNvGrpSpPr/>
            <p:nvPr/>
          </p:nvGrpSpPr>
          <p:grpSpPr>
            <a:xfrm>
              <a:off x="1082901" y="2140433"/>
              <a:ext cx="2243139" cy="2195513"/>
              <a:chOff x="1082901" y="1940387"/>
              <a:chExt cx="2243139" cy="2195513"/>
            </a:xfrm>
          </p:grpSpPr>
          <p:cxnSp>
            <p:nvCxnSpPr>
              <p:cNvPr id="128" name="127 Conector recto"/>
              <p:cNvCxnSpPr>
                <a:stCxn id="86" idx="0"/>
                <a:endCxn id="95" idx="0"/>
              </p:cNvCxnSpPr>
              <p:nvPr/>
            </p:nvCxnSpPr>
            <p:spPr bwMode="auto">
              <a:xfrm rot="16200000" flipH="1">
                <a:off x="2194945" y="828343"/>
                <a:ext cx="9525" cy="2233613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9" name="128 Conector recto"/>
              <p:cNvCxnSpPr>
                <a:stCxn id="95" idx="0"/>
                <a:endCxn id="127" idx="0"/>
              </p:cNvCxnSpPr>
              <p:nvPr/>
            </p:nvCxnSpPr>
            <p:spPr bwMode="auto">
              <a:xfrm rot="16200000" flipH="1">
                <a:off x="2941865" y="2324562"/>
                <a:ext cx="74930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0" name="129 Conector recto"/>
              <p:cNvCxnSpPr>
                <a:stCxn id="127" idx="0"/>
                <a:endCxn id="88" idx="0"/>
              </p:cNvCxnSpPr>
              <p:nvPr/>
            </p:nvCxnSpPr>
            <p:spPr bwMode="auto">
              <a:xfrm rot="16200000" flipV="1">
                <a:off x="2194947" y="1577643"/>
                <a:ext cx="9525" cy="2233613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1" name="130 Conector recto"/>
              <p:cNvCxnSpPr>
                <a:stCxn id="88" idx="0"/>
                <a:endCxn id="101" idx="0"/>
              </p:cNvCxnSpPr>
              <p:nvPr/>
            </p:nvCxnSpPr>
            <p:spPr bwMode="auto">
              <a:xfrm rot="16200000" flipH="1">
                <a:off x="743970" y="3028619"/>
                <a:ext cx="687388" cy="9525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2" name="131 Conector recto"/>
              <p:cNvCxnSpPr>
                <a:stCxn id="101" idx="0"/>
                <a:endCxn id="109" idx="0"/>
              </p:cNvCxnSpPr>
              <p:nvPr/>
            </p:nvCxnSpPr>
            <p:spPr bwMode="auto">
              <a:xfrm rot="16200000" flipH="1">
                <a:off x="2204470" y="2265031"/>
                <a:ext cx="9525" cy="2233613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3" name="132 Conector recto"/>
              <p:cNvCxnSpPr>
                <a:stCxn id="109" idx="0"/>
                <a:endCxn id="111" idx="0"/>
              </p:cNvCxnSpPr>
              <p:nvPr/>
            </p:nvCxnSpPr>
            <p:spPr bwMode="auto">
              <a:xfrm rot="16200000" flipH="1">
                <a:off x="2951390" y="3761250"/>
                <a:ext cx="74930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6" name="Oval 1060"/>
            <p:cNvSpPr>
              <a:spLocks noChangeArrowheads="1"/>
            </p:cNvSpPr>
            <p:nvPr/>
          </p:nvSpPr>
          <p:spPr bwMode="auto">
            <a:xfrm>
              <a:off x="887639" y="1940387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7" name="Oval 1061"/>
            <p:cNvSpPr>
              <a:spLocks noChangeArrowheads="1"/>
            </p:cNvSpPr>
            <p:nvPr/>
          </p:nvSpPr>
          <p:spPr bwMode="auto">
            <a:xfrm>
              <a:off x="1636939" y="1940387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8" name="Oval 1079"/>
            <p:cNvSpPr>
              <a:spLocks noChangeArrowheads="1"/>
            </p:cNvSpPr>
            <p:nvPr/>
          </p:nvSpPr>
          <p:spPr bwMode="auto">
            <a:xfrm>
              <a:off x="887639" y="2689687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89" name="Oval 1080"/>
            <p:cNvSpPr>
              <a:spLocks noChangeArrowheads="1"/>
            </p:cNvSpPr>
            <p:nvPr/>
          </p:nvSpPr>
          <p:spPr bwMode="auto">
            <a:xfrm>
              <a:off x="1636939" y="2689687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cxnSp>
          <p:nvCxnSpPr>
            <p:cNvPr id="90" name="AutoShape 1081"/>
            <p:cNvCxnSpPr>
              <a:cxnSpLocks noChangeShapeType="1"/>
              <a:stCxn id="86" idx="4"/>
            </p:cNvCxnSpPr>
            <p:nvPr/>
          </p:nvCxnSpPr>
          <p:spPr bwMode="auto">
            <a:xfrm>
              <a:off x="1082902" y="2340437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91" name="AutoShape 1082"/>
            <p:cNvCxnSpPr>
              <a:cxnSpLocks noChangeShapeType="1"/>
              <a:stCxn id="86" idx="6"/>
              <a:endCxn id="87" idx="2"/>
            </p:cNvCxnSpPr>
            <p:nvPr/>
          </p:nvCxnSpPr>
          <p:spPr bwMode="auto">
            <a:xfrm>
              <a:off x="1287689" y="2135650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92" name="AutoShape 1083"/>
            <p:cNvCxnSpPr>
              <a:cxnSpLocks noChangeShapeType="1"/>
              <a:stCxn id="87" idx="4"/>
            </p:cNvCxnSpPr>
            <p:nvPr/>
          </p:nvCxnSpPr>
          <p:spPr bwMode="auto">
            <a:xfrm>
              <a:off x="1832202" y="2340437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93" name="AutoShape 1084"/>
            <p:cNvCxnSpPr>
              <a:cxnSpLocks noChangeShapeType="1"/>
            </p:cNvCxnSpPr>
            <p:nvPr/>
          </p:nvCxnSpPr>
          <p:spPr bwMode="auto">
            <a:xfrm>
              <a:off x="1287689" y="2884950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sp>
          <p:nvSpPr>
            <p:cNvPr id="94" name="Oval 1086"/>
            <p:cNvSpPr>
              <a:spLocks noChangeArrowheads="1"/>
            </p:cNvSpPr>
            <p:nvPr/>
          </p:nvSpPr>
          <p:spPr bwMode="auto">
            <a:xfrm>
              <a:off x="2371952" y="1949912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95" name="Oval 1087"/>
            <p:cNvSpPr>
              <a:spLocks noChangeArrowheads="1"/>
            </p:cNvSpPr>
            <p:nvPr/>
          </p:nvSpPr>
          <p:spPr bwMode="auto">
            <a:xfrm>
              <a:off x="3121252" y="1949912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96" name="Group 1088"/>
            <p:cNvGrpSpPr>
              <a:grpSpLocks/>
            </p:cNvGrpSpPr>
            <p:nvPr/>
          </p:nvGrpSpPr>
          <p:grpSpPr bwMode="auto">
            <a:xfrm>
              <a:off x="2371952" y="2699212"/>
              <a:ext cx="1139825" cy="390525"/>
              <a:chOff x="1170" y="2112"/>
              <a:chExt cx="718" cy="246"/>
            </a:xfrm>
            <a:solidFill>
              <a:schemeClr val="accent1"/>
            </a:solidFill>
          </p:grpSpPr>
          <p:sp>
            <p:nvSpPr>
              <p:cNvPr id="126" name="Oval 1089"/>
              <p:cNvSpPr>
                <a:spLocks noChangeArrowheads="1"/>
              </p:cNvSpPr>
              <p:nvPr/>
            </p:nvSpPr>
            <p:spPr bwMode="auto">
              <a:xfrm>
                <a:off x="1170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7" name="Oval 1090"/>
              <p:cNvSpPr>
                <a:spLocks noChangeArrowheads="1"/>
              </p:cNvSpPr>
              <p:nvPr/>
            </p:nvSpPr>
            <p:spPr bwMode="auto">
              <a:xfrm>
                <a:off x="1642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cxnSp>
          <p:nvCxnSpPr>
            <p:cNvPr id="97" name="AutoShape 1091"/>
            <p:cNvCxnSpPr>
              <a:cxnSpLocks noChangeShapeType="1"/>
            </p:cNvCxnSpPr>
            <p:nvPr/>
          </p:nvCxnSpPr>
          <p:spPr bwMode="auto">
            <a:xfrm>
              <a:off x="2567214" y="2349962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98" name="AutoShape 1092"/>
            <p:cNvCxnSpPr>
              <a:cxnSpLocks noChangeShapeType="1"/>
            </p:cNvCxnSpPr>
            <p:nvPr/>
          </p:nvCxnSpPr>
          <p:spPr bwMode="auto">
            <a:xfrm>
              <a:off x="2772002" y="2145175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99" name="AutoShape 1093"/>
            <p:cNvCxnSpPr>
              <a:cxnSpLocks noChangeShapeType="1"/>
            </p:cNvCxnSpPr>
            <p:nvPr/>
          </p:nvCxnSpPr>
          <p:spPr bwMode="auto">
            <a:xfrm>
              <a:off x="3316514" y="2349962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00" name="AutoShape 1094"/>
            <p:cNvCxnSpPr>
              <a:cxnSpLocks noChangeShapeType="1"/>
            </p:cNvCxnSpPr>
            <p:nvPr/>
          </p:nvCxnSpPr>
          <p:spPr bwMode="auto">
            <a:xfrm>
              <a:off x="2772002" y="2894475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sp>
          <p:nvSpPr>
            <p:cNvPr id="101" name="Oval 1096"/>
            <p:cNvSpPr>
              <a:spLocks noChangeArrowheads="1"/>
            </p:cNvSpPr>
            <p:nvPr/>
          </p:nvSpPr>
          <p:spPr bwMode="auto">
            <a:xfrm>
              <a:off x="897164" y="3377075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2" name="Oval 1097"/>
            <p:cNvSpPr>
              <a:spLocks noChangeArrowheads="1"/>
            </p:cNvSpPr>
            <p:nvPr/>
          </p:nvSpPr>
          <p:spPr bwMode="auto">
            <a:xfrm>
              <a:off x="1646464" y="3377075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03" name="Group 1098"/>
            <p:cNvGrpSpPr>
              <a:grpSpLocks/>
            </p:cNvGrpSpPr>
            <p:nvPr/>
          </p:nvGrpSpPr>
          <p:grpSpPr bwMode="auto">
            <a:xfrm>
              <a:off x="897164" y="4126375"/>
              <a:ext cx="1139825" cy="390525"/>
              <a:chOff x="1170" y="2112"/>
              <a:chExt cx="718" cy="246"/>
            </a:xfrm>
            <a:solidFill>
              <a:schemeClr val="accent1"/>
            </a:solidFill>
          </p:grpSpPr>
          <p:sp>
            <p:nvSpPr>
              <p:cNvPr id="124" name="Oval 1099"/>
              <p:cNvSpPr>
                <a:spLocks noChangeArrowheads="1"/>
              </p:cNvSpPr>
              <p:nvPr/>
            </p:nvSpPr>
            <p:spPr bwMode="auto">
              <a:xfrm>
                <a:off x="1170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25" name="Oval 1100"/>
              <p:cNvSpPr>
                <a:spLocks noChangeArrowheads="1"/>
              </p:cNvSpPr>
              <p:nvPr/>
            </p:nvSpPr>
            <p:spPr bwMode="auto">
              <a:xfrm>
                <a:off x="1642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cxnSp>
          <p:nvCxnSpPr>
            <p:cNvPr id="104" name="AutoShape 1101"/>
            <p:cNvCxnSpPr>
              <a:cxnSpLocks noChangeShapeType="1"/>
            </p:cNvCxnSpPr>
            <p:nvPr/>
          </p:nvCxnSpPr>
          <p:spPr bwMode="auto">
            <a:xfrm>
              <a:off x="1092427" y="3777125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05" name="AutoShape 1102"/>
            <p:cNvCxnSpPr>
              <a:cxnSpLocks noChangeShapeType="1"/>
            </p:cNvCxnSpPr>
            <p:nvPr/>
          </p:nvCxnSpPr>
          <p:spPr bwMode="auto">
            <a:xfrm>
              <a:off x="1297214" y="3572337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06" name="AutoShape 1103"/>
            <p:cNvCxnSpPr>
              <a:cxnSpLocks noChangeShapeType="1"/>
            </p:cNvCxnSpPr>
            <p:nvPr/>
          </p:nvCxnSpPr>
          <p:spPr bwMode="auto">
            <a:xfrm>
              <a:off x="1841727" y="3777125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07" name="AutoShape 1104"/>
            <p:cNvCxnSpPr>
              <a:cxnSpLocks noChangeShapeType="1"/>
            </p:cNvCxnSpPr>
            <p:nvPr/>
          </p:nvCxnSpPr>
          <p:spPr bwMode="auto">
            <a:xfrm>
              <a:off x="1297214" y="4321637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08" name="Oval 1106"/>
            <p:cNvSpPr>
              <a:spLocks noChangeArrowheads="1"/>
            </p:cNvSpPr>
            <p:nvPr/>
          </p:nvSpPr>
          <p:spPr bwMode="auto">
            <a:xfrm>
              <a:off x="2381477" y="3386600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9" name="Oval 1107"/>
            <p:cNvSpPr>
              <a:spLocks noChangeArrowheads="1"/>
            </p:cNvSpPr>
            <p:nvPr/>
          </p:nvSpPr>
          <p:spPr bwMode="auto">
            <a:xfrm>
              <a:off x="3130777" y="3386600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0" name="Oval 1109"/>
            <p:cNvSpPr>
              <a:spLocks noChangeArrowheads="1"/>
            </p:cNvSpPr>
            <p:nvPr/>
          </p:nvSpPr>
          <p:spPr bwMode="auto">
            <a:xfrm>
              <a:off x="2381477" y="4135900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1" name="Oval 1110"/>
            <p:cNvSpPr>
              <a:spLocks noChangeArrowheads="1"/>
            </p:cNvSpPr>
            <p:nvPr/>
          </p:nvSpPr>
          <p:spPr bwMode="auto">
            <a:xfrm>
              <a:off x="3130777" y="4135900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cxnSp>
          <p:nvCxnSpPr>
            <p:cNvPr id="112" name="AutoShape 1111"/>
            <p:cNvCxnSpPr>
              <a:cxnSpLocks noChangeShapeType="1"/>
              <a:stCxn id="108" idx="4"/>
            </p:cNvCxnSpPr>
            <p:nvPr/>
          </p:nvCxnSpPr>
          <p:spPr bwMode="auto">
            <a:xfrm>
              <a:off x="2576739" y="3786650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3" name="AutoShape 1112"/>
            <p:cNvCxnSpPr>
              <a:cxnSpLocks noChangeShapeType="1"/>
              <a:stCxn id="108" idx="6"/>
              <a:endCxn id="109" idx="2"/>
            </p:cNvCxnSpPr>
            <p:nvPr/>
          </p:nvCxnSpPr>
          <p:spPr bwMode="auto">
            <a:xfrm>
              <a:off x="2781527" y="3581862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14" name="AutoShape 1113"/>
            <p:cNvCxnSpPr>
              <a:cxnSpLocks noChangeShapeType="1"/>
              <a:stCxn id="109" idx="4"/>
            </p:cNvCxnSpPr>
            <p:nvPr/>
          </p:nvCxnSpPr>
          <p:spPr bwMode="auto">
            <a:xfrm>
              <a:off x="3326039" y="3786650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5" name="AutoShape 1114"/>
            <p:cNvCxnSpPr>
              <a:cxnSpLocks noChangeShapeType="1"/>
            </p:cNvCxnSpPr>
            <p:nvPr/>
          </p:nvCxnSpPr>
          <p:spPr bwMode="auto">
            <a:xfrm>
              <a:off x="2781527" y="4331162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16" name="AutoShape 1115"/>
            <p:cNvCxnSpPr>
              <a:cxnSpLocks noChangeShapeType="1"/>
              <a:stCxn id="87" idx="6"/>
            </p:cNvCxnSpPr>
            <p:nvPr/>
          </p:nvCxnSpPr>
          <p:spPr bwMode="auto">
            <a:xfrm>
              <a:off x="2036989" y="2135650"/>
              <a:ext cx="325438" cy="95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17" name="AutoShape 1116"/>
            <p:cNvCxnSpPr>
              <a:cxnSpLocks noChangeShapeType="1"/>
            </p:cNvCxnSpPr>
            <p:nvPr/>
          </p:nvCxnSpPr>
          <p:spPr bwMode="auto">
            <a:xfrm>
              <a:off x="2036989" y="2884950"/>
              <a:ext cx="325438" cy="95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18" name="AutoShape 1117"/>
            <p:cNvCxnSpPr>
              <a:cxnSpLocks noChangeShapeType="1"/>
              <a:endCxn id="108" idx="2"/>
            </p:cNvCxnSpPr>
            <p:nvPr/>
          </p:nvCxnSpPr>
          <p:spPr bwMode="auto">
            <a:xfrm>
              <a:off x="2046514" y="3572337"/>
              <a:ext cx="325438" cy="95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19" name="AutoShape 1118"/>
            <p:cNvCxnSpPr>
              <a:cxnSpLocks noChangeShapeType="1"/>
            </p:cNvCxnSpPr>
            <p:nvPr/>
          </p:nvCxnSpPr>
          <p:spPr bwMode="auto">
            <a:xfrm>
              <a:off x="2046514" y="4321637"/>
              <a:ext cx="325438" cy="95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20" name="AutoShape 1119"/>
            <p:cNvCxnSpPr>
              <a:cxnSpLocks noChangeShapeType="1"/>
            </p:cNvCxnSpPr>
            <p:nvPr/>
          </p:nvCxnSpPr>
          <p:spPr bwMode="auto">
            <a:xfrm flipH="1" flipV="1">
              <a:off x="1082902" y="3089737"/>
              <a:ext cx="9525" cy="2778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21" name="AutoShape 1120"/>
            <p:cNvCxnSpPr>
              <a:cxnSpLocks noChangeShapeType="1"/>
            </p:cNvCxnSpPr>
            <p:nvPr/>
          </p:nvCxnSpPr>
          <p:spPr bwMode="auto">
            <a:xfrm flipH="1" flipV="1">
              <a:off x="1832202" y="3089737"/>
              <a:ext cx="9525" cy="2778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22" name="AutoShape 1121"/>
            <p:cNvCxnSpPr>
              <a:cxnSpLocks noChangeShapeType="1"/>
              <a:stCxn id="108" idx="0"/>
            </p:cNvCxnSpPr>
            <p:nvPr/>
          </p:nvCxnSpPr>
          <p:spPr bwMode="auto">
            <a:xfrm flipH="1" flipV="1">
              <a:off x="2567214" y="3099262"/>
              <a:ext cx="9525" cy="2778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23" name="AutoShape 1122"/>
            <p:cNvCxnSpPr>
              <a:cxnSpLocks noChangeShapeType="1"/>
              <a:stCxn id="109" idx="0"/>
            </p:cNvCxnSpPr>
            <p:nvPr/>
          </p:nvCxnSpPr>
          <p:spPr bwMode="auto">
            <a:xfrm flipH="1" flipV="1">
              <a:off x="3316514" y="3099262"/>
              <a:ext cx="9525" cy="2778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</p:grpSp>
      <p:sp>
        <p:nvSpPr>
          <p:cNvPr id="134" name="133 CuadroTexto"/>
          <p:cNvSpPr txBox="1"/>
          <p:nvPr/>
        </p:nvSpPr>
        <p:spPr>
          <a:xfrm>
            <a:off x="876788" y="2364222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SRC</a:t>
            </a:r>
            <a:endParaRPr lang="es-ES" sz="1050" b="1" dirty="0"/>
          </a:p>
        </p:txBody>
      </p:sp>
      <p:sp>
        <p:nvSpPr>
          <p:cNvPr id="135" name="134 CuadroTexto"/>
          <p:cNvSpPr txBox="1"/>
          <p:nvPr/>
        </p:nvSpPr>
        <p:spPr>
          <a:xfrm>
            <a:off x="3124688" y="2364222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136" name="135 CuadroTexto"/>
          <p:cNvSpPr txBox="1"/>
          <p:nvPr/>
        </p:nvSpPr>
        <p:spPr>
          <a:xfrm>
            <a:off x="1648313" y="3116697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137" name="136 CuadroTexto"/>
          <p:cNvSpPr txBox="1"/>
          <p:nvPr/>
        </p:nvSpPr>
        <p:spPr>
          <a:xfrm>
            <a:off x="1638788" y="3792972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138" name="137 CuadroTexto"/>
          <p:cNvSpPr txBox="1"/>
          <p:nvPr/>
        </p:nvSpPr>
        <p:spPr>
          <a:xfrm>
            <a:off x="3134213" y="3812022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139" name="138 CuadroTexto"/>
          <p:cNvSpPr txBox="1"/>
          <p:nvPr/>
        </p:nvSpPr>
        <p:spPr>
          <a:xfrm>
            <a:off x="3124688" y="4564497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140" name="139 Rectángulo"/>
          <p:cNvSpPr/>
          <p:nvPr/>
        </p:nvSpPr>
        <p:spPr bwMode="auto">
          <a:xfrm>
            <a:off x="1038713" y="2402322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41" name="140 Rectángulo"/>
          <p:cNvSpPr/>
          <p:nvPr/>
        </p:nvSpPr>
        <p:spPr bwMode="auto">
          <a:xfrm>
            <a:off x="3353288" y="2326122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42" name="141 Rectángulo"/>
          <p:cNvSpPr/>
          <p:nvPr/>
        </p:nvSpPr>
        <p:spPr bwMode="auto">
          <a:xfrm>
            <a:off x="1905488" y="3011922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43" name="142 Rectángulo"/>
          <p:cNvSpPr/>
          <p:nvPr/>
        </p:nvSpPr>
        <p:spPr bwMode="auto">
          <a:xfrm>
            <a:off x="1895963" y="3716772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44" name="143 Rectángulo"/>
          <p:cNvSpPr/>
          <p:nvPr/>
        </p:nvSpPr>
        <p:spPr bwMode="auto">
          <a:xfrm>
            <a:off x="3410438" y="3716772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grpSp>
        <p:nvGrpSpPr>
          <p:cNvPr id="145" name="239 Grupo"/>
          <p:cNvGrpSpPr/>
          <p:nvPr/>
        </p:nvGrpSpPr>
        <p:grpSpPr>
          <a:xfrm>
            <a:off x="313669" y="6431440"/>
            <a:ext cx="361950" cy="276225"/>
            <a:chOff x="509586" y="4486275"/>
            <a:chExt cx="361950" cy="276225"/>
          </a:xfrm>
        </p:grpSpPr>
        <p:sp>
          <p:nvSpPr>
            <p:cNvPr id="146" name="145 Rectángulo"/>
            <p:cNvSpPr/>
            <p:nvPr/>
          </p:nvSpPr>
          <p:spPr bwMode="auto">
            <a:xfrm>
              <a:off x="533400" y="4486275"/>
              <a:ext cx="276225" cy="276225"/>
            </a:xfrm>
            <a:prstGeom prst="rect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47" name="146 Forma en L"/>
            <p:cNvSpPr/>
            <p:nvPr/>
          </p:nvSpPr>
          <p:spPr bwMode="auto">
            <a:xfrm rot="19074233">
              <a:off x="509586" y="4491043"/>
              <a:ext cx="361950" cy="209550"/>
            </a:xfrm>
            <a:prstGeom prst="corner">
              <a:avLst>
                <a:gd name="adj1" fmla="val 33950"/>
                <a:gd name="adj2" fmla="val 35311"/>
              </a:avLst>
            </a:prstGeom>
            <a:solidFill>
              <a:srgbClr val="90EB35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48" name="242 Grupo"/>
          <p:cNvGrpSpPr/>
          <p:nvPr/>
        </p:nvGrpSpPr>
        <p:grpSpPr>
          <a:xfrm>
            <a:off x="266046" y="5543849"/>
            <a:ext cx="471488" cy="471488"/>
            <a:chOff x="466725" y="4805351"/>
            <a:chExt cx="471488" cy="471488"/>
          </a:xfrm>
        </p:grpSpPr>
        <p:sp>
          <p:nvSpPr>
            <p:cNvPr id="149" name="148 Rectángulo"/>
            <p:cNvSpPr/>
            <p:nvPr/>
          </p:nvSpPr>
          <p:spPr bwMode="auto">
            <a:xfrm>
              <a:off x="533384" y="4938744"/>
              <a:ext cx="276225" cy="276225"/>
            </a:xfrm>
            <a:prstGeom prst="rect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50" name="149 Multiplicar"/>
            <p:cNvSpPr/>
            <p:nvPr/>
          </p:nvSpPr>
          <p:spPr bwMode="auto">
            <a:xfrm>
              <a:off x="466725" y="4805351"/>
              <a:ext cx="471488" cy="471488"/>
            </a:xfrm>
            <a:prstGeom prst="mathMultiply">
              <a:avLst>
                <a:gd name="adj1" fmla="val 11399"/>
              </a:avLst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51" name="245 Grupo"/>
          <p:cNvGrpSpPr/>
          <p:nvPr/>
        </p:nvGrpSpPr>
        <p:grpSpPr>
          <a:xfrm>
            <a:off x="316166" y="6054990"/>
            <a:ext cx="361950" cy="276225"/>
            <a:chOff x="509586" y="4486275"/>
            <a:chExt cx="361950" cy="276225"/>
          </a:xfrm>
        </p:grpSpPr>
        <p:sp>
          <p:nvSpPr>
            <p:cNvPr id="152" name="151 Rectángulo"/>
            <p:cNvSpPr/>
            <p:nvPr/>
          </p:nvSpPr>
          <p:spPr bwMode="auto">
            <a:xfrm>
              <a:off x="533400" y="4486275"/>
              <a:ext cx="276225" cy="276225"/>
            </a:xfrm>
            <a:prstGeom prst="rect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53" name="152 Forma en L"/>
            <p:cNvSpPr/>
            <p:nvPr/>
          </p:nvSpPr>
          <p:spPr bwMode="auto">
            <a:xfrm rot="19074233">
              <a:off x="509586" y="4491043"/>
              <a:ext cx="361950" cy="209550"/>
            </a:xfrm>
            <a:prstGeom prst="corner">
              <a:avLst>
                <a:gd name="adj1" fmla="val 33950"/>
                <a:gd name="adj2" fmla="val 35311"/>
              </a:avLst>
            </a:prstGeom>
            <a:solidFill>
              <a:srgbClr val="90EB35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4" name="153 CuadroTexto"/>
          <p:cNvSpPr txBox="1"/>
          <p:nvPr/>
        </p:nvSpPr>
        <p:spPr>
          <a:xfrm>
            <a:off x="618909" y="5254369"/>
            <a:ext cx="37916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 smtClean="0"/>
              <a:t>Poor</a:t>
            </a:r>
            <a:r>
              <a:rPr lang="es-ES" sz="1600" b="1" dirty="0" smtClean="0"/>
              <a:t> link </a:t>
            </a:r>
            <a:r>
              <a:rPr lang="es-ES" sz="1600" b="1" dirty="0" err="1" smtClean="0"/>
              <a:t>utilization</a:t>
            </a:r>
            <a:r>
              <a:rPr lang="es-ES" sz="1600" b="1" dirty="0" smtClean="0"/>
              <a:t> (</a:t>
            </a:r>
            <a:r>
              <a:rPr lang="es-ES" sz="1600" b="1" dirty="0" err="1" smtClean="0"/>
              <a:t>better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than</a:t>
            </a:r>
            <a:r>
              <a:rPr lang="es-ES" sz="1600" b="1" dirty="0" smtClean="0"/>
              <a:t> UC)</a:t>
            </a:r>
            <a:endParaRPr lang="es-ES" sz="1600" b="1" dirty="0"/>
          </a:p>
        </p:txBody>
      </p:sp>
      <p:sp>
        <p:nvSpPr>
          <p:cNvPr id="155" name="154 CuadroTexto"/>
          <p:cNvSpPr txBox="1"/>
          <p:nvPr/>
        </p:nvSpPr>
        <p:spPr>
          <a:xfrm>
            <a:off x="621635" y="5633543"/>
            <a:ext cx="3722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 smtClean="0"/>
              <a:t>High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latency</a:t>
            </a:r>
            <a:r>
              <a:rPr lang="es-ES" sz="1600" b="1" dirty="0" smtClean="0"/>
              <a:t> </a:t>
            </a:r>
            <a:endParaRPr lang="es-ES" sz="1600" b="1" dirty="0"/>
          </a:p>
        </p:txBody>
      </p:sp>
      <p:sp>
        <p:nvSpPr>
          <p:cNvPr id="156" name="155 CuadroTexto"/>
          <p:cNvSpPr txBox="1"/>
          <p:nvPr/>
        </p:nvSpPr>
        <p:spPr>
          <a:xfrm>
            <a:off x="619363" y="6026555"/>
            <a:ext cx="3628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Simple </a:t>
            </a:r>
            <a:r>
              <a:rPr lang="es-ES" sz="1600" b="1" dirty="0" err="1" smtClean="0"/>
              <a:t>deadlock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avoidance</a:t>
            </a:r>
            <a:endParaRPr lang="es-ES" sz="1600" b="1" dirty="0"/>
          </a:p>
        </p:txBody>
      </p:sp>
      <p:grpSp>
        <p:nvGrpSpPr>
          <p:cNvPr id="157" name="251 Grupo"/>
          <p:cNvGrpSpPr/>
          <p:nvPr/>
        </p:nvGrpSpPr>
        <p:grpSpPr>
          <a:xfrm>
            <a:off x="263552" y="5164273"/>
            <a:ext cx="471488" cy="471488"/>
            <a:chOff x="466725" y="4805351"/>
            <a:chExt cx="471488" cy="471488"/>
          </a:xfrm>
        </p:grpSpPr>
        <p:sp>
          <p:nvSpPr>
            <p:cNvPr id="158" name="157 Rectángulo"/>
            <p:cNvSpPr/>
            <p:nvPr/>
          </p:nvSpPr>
          <p:spPr bwMode="auto">
            <a:xfrm>
              <a:off x="533384" y="4938744"/>
              <a:ext cx="276225" cy="276225"/>
            </a:xfrm>
            <a:prstGeom prst="rect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59" name="158 Multiplicar"/>
            <p:cNvSpPr/>
            <p:nvPr/>
          </p:nvSpPr>
          <p:spPr bwMode="auto">
            <a:xfrm>
              <a:off x="466725" y="4805351"/>
              <a:ext cx="471488" cy="471488"/>
            </a:xfrm>
            <a:prstGeom prst="mathMultiply">
              <a:avLst>
                <a:gd name="adj1" fmla="val 11399"/>
              </a:avLst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0" name="159 CuadroTexto"/>
          <p:cNvSpPr txBox="1"/>
          <p:nvPr/>
        </p:nvSpPr>
        <p:spPr>
          <a:xfrm>
            <a:off x="619363" y="6388508"/>
            <a:ext cx="3628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 smtClean="0"/>
              <a:t>Fixed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network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occupancy</a:t>
            </a:r>
            <a:endParaRPr lang="es-ES" sz="1600" b="1" dirty="0"/>
          </a:p>
        </p:txBody>
      </p:sp>
      <p:grpSp>
        <p:nvGrpSpPr>
          <p:cNvPr id="161" name="160 Grupo"/>
          <p:cNvGrpSpPr/>
          <p:nvPr/>
        </p:nvGrpSpPr>
        <p:grpSpPr>
          <a:xfrm>
            <a:off x="5155354" y="2331698"/>
            <a:ext cx="2633663" cy="2586038"/>
            <a:chOff x="887639" y="1940387"/>
            <a:chExt cx="2633663" cy="2586038"/>
          </a:xfrm>
        </p:grpSpPr>
        <p:grpSp>
          <p:nvGrpSpPr>
            <p:cNvPr id="162" name="203 Grupo"/>
            <p:cNvGrpSpPr/>
            <p:nvPr/>
          </p:nvGrpSpPr>
          <p:grpSpPr>
            <a:xfrm>
              <a:off x="1082901" y="2140433"/>
              <a:ext cx="2243139" cy="2195513"/>
              <a:chOff x="1082901" y="1940387"/>
              <a:chExt cx="2243139" cy="2195513"/>
            </a:xfrm>
          </p:grpSpPr>
          <p:cxnSp>
            <p:nvCxnSpPr>
              <p:cNvPr id="205" name="204 Conector recto"/>
              <p:cNvCxnSpPr>
                <a:stCxn id="163" idx="0"/>
                <a:endCxn id="172" idx="0"/>
              </p:cNvCxnSpPr>
              <p:nvPr/>
            </p:nvCxnSpPr>
            <p:spPr bwMode="auto">
              <a:xfrm rot="16200000" flipH="1">
                <a:off x="2194945" y="828343"/>
                <a:ext cx="9525" cy="2233613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6" name="205 Conector recto"/>
              <p:cNvCxnSpPr>
                <a:stCxn id="172" idx="0"/>
                <a:endCxn id="204" idx="0"/>
              </p:cNvCxnSpPr>
              <p:nvPr/>
            </p:nvCxnSpPr>
            <p:spPr bwMode="auto">
              <a:xfrm rot="16200000" flipH="1">
                <a:off x="2941865" y="2324562"/>
                <a:ext cx="74930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7" name="206 Conector recto"/>
              <p:cNvCxnSpPr>
                <a:stCxn id="204" idx="0"/>
                <a:endCxn id="165" idx="0"/>
              </p:cNvCxnSpPr>
              <p:nvPr/>
            </p:nvCxnSpPr>
            <p:spPr bwMode="auto">
              <a:xfrm rot="16200000" flipV="1">
                <a:off x="2194947" y="1577643"/>
                <a:ext cx="9525" cy="2233613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8" name="207 Conector recto"/>
              <p:cNvCxnSpPr>
                <a:stCxn id="165" idx="0"/>
                <a:endCxn id="178" idx="0"/>
              </p:cNvCxnSpPr>
              <p:nvPr/>
            </p:nvCxnSpPr>
            <p:spPr bwMode="auto">
              <a:xfrm rot="16200000" flipH="1">
                <a:off x="743970" y="3028619"/>
                <a:ext cx="687388" cy="9525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9" name="208 Conector recto"/>
              <p:cNvCxnSpPr>
                <a:stCxn id="178" idx="0"/>
                <a:endCxn id="186" idx="0"/>
              </p:cNvCxnSpPr>
              <p:nvPr/>
            </p:nvCxnSpPr>
            <p:spPr bwMode="auto">
              <a:xfrm rot="16200000" flipH="1">
                <a:off x="2204470" y="2265031"/>
                <a:ext cx="9525" cy="2233613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10" name="209 Conector recto"/>
              <p:cNvCxnSpPr>
                <a:stCxn id="186" idx="0"/>
                <a:endCxn id="188" idx="0"/>
              </p:cNvCxnSpPr>
              <p:nvPr/>
            </p:nvCxnSpPr>
            <p:spPr bwMode="auto">
              <a:xfrm rot="16200000" flipH="1">
                <a:off x="2951390" y="3761250"/>
                <a:ext cx="74930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90EB3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63" name="Oval 1060"/>
            <p:cNvSpPr>
              <a:spLocks noChangeArrowheads="1"/>
            </p:cNvSpPr>
            <p:nvPr/>
          </p:nvSpPr>
          <p:spPr bwMode="auto">
            <a:xfrm>
              <a:off x="887639" y="1940387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4" name="Oval 1061"/>
            <p:cNvSpPr>
              <a:spLocks noChangeArrowheads="1"/>
            </p:cNvSpPr>
            <p:nvPr/>
          </p:nvSpPr>
          <p:spPr bwMode="auto">
            <a:xfrm>
              <a:off x="1636939" y="1940387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5" name="Oval 1079"/>
            <p:cNvSpPr>
              <a:spLocks noChangeArrowheads="1"/>
            </p:cNvSpPr>
            <p:nvPr/>
          </p:nvSpPr>
          <p:spPr bwMode="auto">
            <a:xfrm>
              <a:off x="887639" y="2689687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66" name="Oval 1080"/>
            <p:cNvSpPr>
              <a:spLocks noChangeArrowheads="1"/>
            </p:cNvSpPr>
            <p:nvPr/>
          </p:nvSpPr>
          <p:spPr bwMode="auto">
            <a:xfrm>
              <a:off x="1636939" y="2689687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cxnSp>
          <p:nvCxnSpPr>
            <p:cNvPr id="167" name="AutoShape 1081"/>
            <p:cNvCxnSpPr>
              <a:cxnSpLocks noChangeShapeType="1"/>
              <a:stCxn id="163" idx="4"/>
            </p:cNvCxnSpPr>
            <p:nvPr/>
          </p:nvCxnSpPr>
          <p:spPr bwMode="auto">
            <a:xfrm>
              <a:off x="1082902" y="2340437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68" name="AutoShape 1082"/>
            <p:cNvCxnSpPr>
              <a:cxnSpLocks noChangeShapeType="1"/>
              <a:stCxn id="163" idx="6"/>
              <a:endCxn id="164" idx="2"/>
            </p:cNvCxnSpPr>
            <p:nvPr/>
          </p:nvCxnSpPr>
          <p:spPr bwMode="auto">
            <a:xfrm>
              <a:off x="1287689" y="2135650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69" name="AutoShape 1083"/>
            <p:cNvCxnSpPr>
              <a:cxnSpLocks noChangeShapeType="1"/>
              <a:stCxn id="164" idx="4"/>
            </p:cNvCxnSpPr>
            <p:nvPr/>
          </p:nvCxnSpPr>
          <p:spPr bwMode="auto">
            <a:xfrm>
              <a:off x="1832202" y="2340437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70" name="AutoShape 1084"/>
            <p:cNvCxnSpPr>
              <a:cxnSpLocks noChangeShapeType="1"/>
            </p:cNvCxnSpPr>
            <p:nvPr/>
          </p:nvCxnSpPr>
          <p:spPr bwMode="auto">
            <a:xfrm>
              <a:off x="1287689" y="2884950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sp>
          <p:nvSpPr>
            <p:cNvPr id="171" name="Oval 1086"/>
            <p:cNvSpPr>
              <a:spLocks noChangeArrowheads="1"/>
            </p:cNvSpPr>
            <p:nvPr/>
          </p:nvSpPr>
          <p:spPr bwMode="auto">
            <a:xfrm>
              <a:off x="2371952" y="1949912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72" name="Oval 1087"/>
            <p:cNvSpPr>
              <a:spLocks noChangeArrowheads="1"/>
            </p:cNvSpPr>
            <p:nvPr/>
          </p:nvSpPr>
          <p:spPr bwMode="auto">
            <a:xfrm>
              <a:off x="3121252" y="1949912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73" name="Group 1088"/>
            <p:cNvGrpSpPr>
              <a:grpSpLocks/>
            </p:cNvGrpSpPr>
            <p:nvPr/>
          </p:nvGrpSpPr>
          <p:grpSpPr bwMode="auto">
            <a:xfrm>
              <a:off x="2371952" y="2699212"/>
              <a:ext cx="1139825" cy="390525"/>
              <a:chOff x="1170" y="2112"/>
              <a:chExt cx="718" cy="246"/>
            </a:xfrm>
            <a:solidFill>
              <a:schemeClr val="accent1"/>
            </a:solidFill>
          </p:grpSpPr>
          <p:sp>
            <p:nvSpPr>
              <p:cNvPr id="203" name="Oval 1089"/>
              <p:cNvSpPr>
                <a:spLocks noChangeArrowheads="1"/>
              </p:cNvSpPr>
              <p:nvPr/>
            </p:nvSpPr>
            <p:spPr bwMode="auto">
              <a:xfrm>
                <a:off x="1170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4" name="Oval 1090"/>
              <p:cNvSpPr>
                <a:spLocks noChangeArrowheads="1"/>
              </p:cNvSpPr>
              <p:nvPr/>
            </p:nvSpPr>
            <p:spPr bwMode="auto">
              <a:xfrm>
                <a:off x="1642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cxnSp>
          <p:nvCxnSpPr>
            <p:cNvPr id="174" name="AutoShape 1091"/>
            <p:cNvCxnSpPr>
              <a:cxnSpLocks noChangeShapeType="1"/>
            </p:cNvCxnSpPr>
            <p:nvPr/>
          </p:nvCxnSpPr>
          <p:spPr bwMode="auto">
            <a:xfrm>
              <a:off x="2567214" y="2349962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75" name="AutoShape 1092"/>
            <p:cNvCxnSpPr>
              <a:cxnSpLocks noChangeShapeType="1"/>
            </p:cNvCxnSpPr>
            <p:nvPr/>
          </p:nvCxnSpPr>
          <p:spPr bwMode="auto">
            <a:xfrm>
              <a:off x="2772002" y="2145175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6" name="AutoShape 1093"/>
            <p:cNvCxnSpPr>
              <a:cxnSpLocks noChangeShapeType="1"/>
            </p:cNvCxnSpPr>
            <p:nvPr/>
          </p:nvCxnSpPr>
          <p:spPr bwMode="auto">
            <a:xfrm>
              <a:off x="3316514" y="2349962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77" name="AutoShape 1094"/>
            <p:cNvCxnSpPr>
              <a:cxnSpLocks noChangeShapeType="1"/>
            </p:cNvCxnSpPr>
            <p:nvPr/>
          </p:nvCxnSpPr>
          <p:spPr bwMode="auto">
            <a:xfrm>
              <a:off x="2772002" y="2894475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sp>
          <p:nvSpPr>
            <p:cNvPr id="178" name="Oval 1096"/>
            <p:cNvSpPr>
              <a:spLocks noChangeArrowheads="1"/>
            </p:cNvSpPr>
            <p:nvPr/>
          </p:nvSpPr>
          <p:spPr bwMode="auto">
            <a:xfrm>
              <a:off x="897164" y="3377075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79" name="Oval 1097"/>
            <p:cNvSpPr>
              <a:spLocks noChangeArrowheads="1"/>
            </p:cNvSpPr>
            <p:nvPr/>
          </p:nvSpPr>
          <p:spPr bwMode="auto">
            <a:xfrm>
              <a:off x="1646464" y="3377075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180" name="Group 1098"/>
            <p:cNvGrpSpPr>
              <a:grpSpLocks/>
            </p:cNvGrpSpPr>
            <p:nvPr/>
          </p:nvGrpSpPr>
          <p:grpSpPr bwMode="auto">
            <a:xfrm>
              <a:off x="897164" y="4126375"/>
              <a:ext cx="1139825" cy="390525"/>
              <a:chOff x="1170" y="2112"/>
              <a:chExt cx="718" cy="246"/>
            </a:xfrm>
            <a:solidFill>
              <a:schemeClr val="accent1"/>
            </a:solidFill>
          </p:grpSpPr>
          <p:sp>
            <p:nvSpPr>
              <p:cNvPr id="201" name="Oval 1099"/>
              <p:cNvSpPr>
                <a:spLocks noChangeArrowheads="1"/>
              </p:cNvSpPr>
              <p:nvPr/>
            </p:nvSpPr>
            <p:spPr bwMode="auto">
              <a:xfrm>
                <a:off x="1170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02" name="Oval 1100"/>
              <p:cNvSpPr>
                <a:spLocks noChangeArrowheads="1"/>
              </p:cNvSpPr>
              <p:nvPr/>
            </p:nvSpPr>
            <p:spPr bwMode="auto">
              <a:xfrm>
                <a:off x="1642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cxnSp>
          <p:nvCxnSpPr>
            <p:cNvPr id="181" name="AutoShape 1101"/>
            <p:cNvCxnSpPr>
              <a:cxnSpLocks noChangeShapeType="1"/>
            </p:cNvCxnSpPr>
            <p:nvPr/>
          </p:nvCxnSpPr>
          <p:spPr bwMode="auto">
            <a:xfrm>
              <a:off x="1092427" y="3777125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82" name="AutoShape 1102"/>
            <p:cNvCxnSpPr>
              <a:cxnSpLocks noChangeShapeType="1"/>
            </p:cNvCxnSpPr>
            <p:nvPr/>
          </p:nvCxnSpPr>
          <p:spPr bwMode="auto">
            <a:xfrm>
              <a:off x="1297214" y="3572337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83" name="AutoShape 1103"/>
            <p:cNvCxnSpPr>
              <a:cxnSpLocks noChangeShapeType="1"/>
            </p:cNvCxnSpPr>
            <p:nvPr/>
          </p:nvCxnSpPr>
          <p:spPr bwMode="auto">
            <a:xfrm>
              <a:off x="1841727" y="3777125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84" name="AutoShape 1104"/>
            <p:cNvCxnSpPr>
              <a:cxnSpLocks noChangeShapeType="1"/>
            </p:cNvCxnSpPr>
            <p:nvPr/>
          </p:nvCxnSpPr>
          <p:spPr bwMode="auto">
            <a:xfrm>
              <a:off x="1297214" y="4321637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185" name="Oval 1106"/>
            <p:cNvSpPr>
              <a:spLocks noChangeArrowheads="1"/>
            </p:cNvSpPr>
            <p:nvPr/>
          </p:nvSpPr>
          <p:spPr bwMode="auto">
            <a:xfrm>
              <a:off x="2381477" y="3386600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86" name="Oval 1107"/>
            <p:cNvSpPr>
              <a:spLocks noChangeArrowheads="1"/>
            </p:cNvSpPr>
            <p:nvPr/>
          </p:nvSpPr>
          <p:spPr bwMode="auto">
            <a:xfrm>
              <a:off x="3130777" y="3386600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87" name="Oval 1109"/>
            <p:cNvSpPr>
              <a:spLocks noChangeArrowheads="1"/>
            </p:cNvSpPr>
            <p:nvPr/>
          </p:nvSpPr>
          <p:spPr bwMode="auto">
            <a:xfrm>
              <a:off x="2381477" y="4135900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88" name="Oval 1110"/>
            <p:cNvSpPr>
              <a:spLocks noChangeArrowheads="1"/>
            </p:cNvSpPr>
            <p:nvPr/>
          </p:nvSpPr>
          <p:spPr bwMode="auto">
            <a:xfrm>
              <a:off x="3130777" y="4135900"/>
              <a:ext cx="390525" cy="390525"/>
            </a:xfrm>
            <a:prstGeom prst="ellipse">
              <a:avLst/>
            </a:prstGeom>
            <a:solidFill>
              <a:schemeClr val="accent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cxnSp>
          <p:nvCxnSpPr>
            <p:cNvPr id="189" name="AutoShape 1111"/>
            <p:cNvCxnSpPr>
              <a:cxnSpLocks noChangeShapeType="1"/>
              <a:stCxn id="185" idx="4"/>
            </p:cNvCxnSpPr>
            <p:nvPr/>
          </p:nvCxnSpPr>
          <p:spPr bwMode="auto">
            <a:xfrm>
              <a:off x="2576739" y="3786650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0" name="AutoShape 1112"/>
            <p:cNvCxnSpPr>
              <a:cxnSpLocks noChangeShapeType="1"/>
              <a:stCxn id="185" idx="6"/>
              <a:endCxn id="186" idx="2"/>
            </p:cNvCxnSpPr>
            <p:nvPr/>
          </p:nvCxnSpPr>
          <p:spPr bwMode="auto">
            <a:xfrm>
              <a:off x="2781527" y="3581862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91" name="AutoShape 1113"/>
            <p:cNvCxnSpPr>
              <a:cxnSpLocks noChangeShapeType="1"/>
              <a:stCxn id="186" idx="4"/>
            </p:cNvCxnSpPr>
            <p:nvPr/>
          </p:nvCxnSpPr>
          <p:spPr bwMode="auto">
            <a:xfrm>
              <a:off x="3326039" y="3786650"/>
              <a:ext cx="0" cy="3397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2" name="AutoShape 1114"/>
            <p:cNvCxnSpPr>
              <a:cxnSpLocks noChangeShapeType="1"/>
            </p:cNvCxnSpPr>
            <p:nvPr/>
          </p:nvCxnSpPr>
          <p:spPr bwMode="auto">
            <a:xfrm>
              <a:off x="2781527" y="4331162"/>
              <a:ext cx="339725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93" name="AutoShape 1115"/>
            <p:cNvCxnSpPr>
              <a:cxnSpLocks noChangeShapeType="1"/>
              <a:stCxn id="164" idx="6"/>
            </p:cNvCxnSpPr>
            <p:nvPr/>
          </p:nvCxnSpPr>
          <p:spPr bwMode="auto">
            <a:xfrm>
              <a:off x="2036989" y="2135650"/>
              <a:ext cx="325438" cy="95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4" name="AutoShape 1116"/>
            <p:cNvCxnSpPr>
              <a:cxnSpLocks noChangeShapeType="1"/>
            </p:cNvCxnSpPr>
            <p:nvPr/>
          </p:nvCxnSpPr>
          <p:spPr bwMode="auto">
            <a:xfrm>
              <a:off x="2036989" y="2884950"/>
              <a:ext cx="325438" cy="95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95" name="AutoShape 1117"/>
            <p:cNvCxnSpPr>
              <a:cxnSpLocks noChangeShapeType="1"/>
              <a:endCxn id="185" idx="2"/>
            </p:cNvCxnSpPr>
            <p:nvPr/>
          </p:nvCxnSpPr>
          <p:spPr bwMode="auto">
            <a:xfrm>
              <a:off x="2046514" y="3572337"/>
              <a:ext cx="325438" cy="95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96" name="AutoShape 1118"/>
            <p:cNvCxnSpPr>
              <a:cxnSpLocks noChangeShapeType="1"/>
            </p:cNvCxnSpPr>
            <p:nvPr/>
          </p:nvCxnSpPr>
          <p:spPr bwMode="auto">
            <a:xfrm>
              <a:off x="2046514" y="4321637"/>
              <a:ext cx="325438" cy="952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197" name="AutoShape 1119"/>
            <p:cNvCxnSpPr>
              <a:cxnSpLocks noChangeShapeType="1"/>
            </p:cNvCxnSpPr>
            <p:nvPr/>
          </p:nvCxnSpPr>
          <p:spPr bwMode="auto">
            <a:xfrm flipH="1" flipV="1">
              <a:off x="1082902" y="3089737"/>
              <a:ext cx="9525" cy="2778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8" name="AutoShape 1120"/>
            <p:cNvCxnSpPr>
              <a:cxnSpLocks noChangeShapeType="1"/>
            </p:cNvCxnSpPr>
            <p:nvPr/>
          </p:nvCxnSpPr>
          <p:spPr bwMode="auto">
            <a:xfrm flipH="1" flipV="1">
              <a:off x="1832202" y="3089737"/>
              <a:ext cx="9525" cy="2778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199" name="AutoShape 1121"/>
            <p:cNvCxnSpPr>
              <a:cxnSpLocks noChangeShapeType="1"/>
              <a:stCxn id="185" idx="0"/>
            </p:cNvCxnSpPr>
            <p:nvPr/>
          </p:nvCxnSpPr>
          <p:spPr bwMode="auto">
            <a:xfrm flipH="1" flipV="1">
              <a:off x="2567214" y="3099262"/>
              <a:ext cx="9525" cy="2778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200" name="AutoShape 1122"/>
            <p:cNvCxnSpPr>
              <a:cxnSpLocks noChangeShapeType="1"/>
              <a:stCxn id="186" idx="0"/>
            </p:cNvCxnSpPr>
            <p:nvPr/>
          </p:nvCxnSpPr>
          <p:spPr bwMode="auto">
            <a:xfrm flipH="1" flipV="1">
              <a:off x="3316514" y="3099262"/>
              <a:ext cx="9525" cy="2778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</p:grpSp>
      <p:grpSp>
        <p:nvGrpSpPr>
          <p:cNvPr id="241" name="226 Grupo"/>
          <p:cNvGrpSpPr/>
          <p:nvPr/>
        </p:nvGrpSpPr>
        <p:grpSpPr>
          <a:xfrm>
            <a:off x="5352582" y="2536837"/>
            <a:ext cx="2243138" cy="2195514"/>
            <a:chOff x="5495244" y="1969406"/>
            <a:chExt cx="2243138" cy="2195514"/>
          </a:xfrm>
        </p:grpSpPr>
        <p:cxnSp>
          <p:nvCxnSpPr>
            <p:cNvPr id="242" name="241 Conector recto"/>
            <p:cNvCxnSpPr/>
            <p:nvPr/>
          </p:nvCxnSpPr>
          <p:spPr bwMode="auto">
            <a:xfrm rot="16200000" flipH="1">
              <a:off x="6607288" y="857362"/>
              <a:ext cx="9525" cy="2233613"/>
            </a:xfrm>
            <a:prstGeom prst="line">
              <a:avLst/>
            </a:prstGeom>
            <a:noFill/>
            <a:ln w="57150" cap="flat" cmpd="sng" algn="ctr">
              <a:solidFill>
                <a:srgbClr val="90EB3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3" name="242 Conector recto"/>
            <p:cNvCxnSpPr/>
            <p:nvPr/>
          </p:nvCxnSpPr>
          <p:spPr bwMode="auto">
            <a:xfrm rot="16200000" flipH="1">
              <a:off x="5530963" y="2682988"/>
              <a:ext cx="1436688" cy="9525"/>
            </a:xfrm>
            <a:prstGeom prst="line">
              <a:avLst/>
            </a:prstGeom>
            <a:noFill/>
            <a:ln w="57150" cap="flat" cmpd="sng" algn="ctr">
              <a:solidFill>
                <a:srgbClr val="90EB3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4" name="243 Conector recto"/>
            <p:cNvCxnSpPr/>
            <p:nvPr/>
          </p:nvCxnSpPr>
          <p:spPr bwMode="auto">
            <a:xfrm rot="16200000" flipH="1">
              <a:off x="6640626" y="3067163"/>
              <a:ext cx="2185988" cy="9525"/>
            </a:xfrm>
            <a:prstGeom prst="line">
              <a:avLst/>
            </a:prstGeom>
            <a:noFill/>
            <a:ln w="76200" cap="flat" cmpd="sng" algn="ctr">
              <a:solidFill>
                <a:srgbClr val="90EB35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45" name="244 CuadroTexto"/>
          <p:cNvSpPr txBox="1"/>
          <p:nvPr/>
        </p:nvSpPr>
        <p:spPr>
          <a:xfrm>
            <a:off x="7334463" y="2424786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246" name="245 CuadroTexto"/>
          <p:cNvSpPr txBox="1"/>
          <p:nvPr/>
        </p:nvSpPr>
        <p:spPr>
          <a:xfrm>
            <a:off x="7353513" y="4596486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247" name="246 CuadroTexto"/>
          <p:cNvSpPr txBox="1"/>
          <p:nvPr/>
        </p:nvSpPr>
        <p:spPr>
          <a:xfrm>
            <a:off x="5867613" y="3853536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248" name="247 CuadroTexto"/>
          <p:cNvSpPr txBox="1"/>
          <p:nvPr/>
        </p:nvSpPr>
        <p:spPr>
          <a:xfrm>
            <a:off x="5867613" y="3148686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249" name="248 CuadroTexto"/>
          <p:cNvSpPr txBox="1"/>
          <p:nvPr/>
        </p:nvSpPr>
        <p:spPr>
          <a:xfrm>
            <a:off x="7353513" y="3872586"/>
            <a:ext cx="4667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DST</a:t>
            </a:r>
            <a:endParaRPr lang="es-ES" sz="1050" b="1" dirty="0"/>
          </a:p>
        </p:txBody>
      </p:sp>
      <p:sp>
        <p:nvSpPr>
          <p:cNvPr id="250" name="249 Rectángulo"/>
          <p:cNvSpPr/>
          <p:nvPr/>
        </p:nvSpPr>
        <p:spPr bwMode="auto">
          <a:xfrm>
            <a:off x="5277063" y="2434311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1" name="250 Rectángulo"/>
          <p:cNvSpPr/>
          <p:nvPr/>
        </p:nvSpPr>
        <p:spPr bwMode="auto">
          <a:xfrm>
            <a:off x="6029538" y="2443836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2" name="251 Rectángulo"/>
          <p:cNvSpPr/>
          <p:nvPr/>
        </p:nvSpPr>
        <p:spPr bwMode="auto">
          <a:xfrm>
            <a:off x="6143838" y="3043911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3" name="252 Rectángulo"/>
          <p:cNvSpPr/>
          <p:nvPr/>
        </p:nvSpPr>
        <p:spPr bwMode="auto">
          <a:xfrm>
            <a:off x="7629738" y="2310486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4" name="253 Rectángulo"/>
          <p:cNvSpPr/>
          <p:nvPr/>
        </p:nvSpPr>
        <p:spPr bwMode="auto">
          <a:xfrm>
            <a:off x="7629738" y="3748761"/>
            <a:ext cx="152400" cy="171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grpSp>
        <p:nvGrpSpPr>
          <p:cNvPr id="255" name="227 Grupo"/>
          <p:cNvGrpSpPr/>
          <p:nvPr/>
        </p:nvGrpSpPr>
        <p:grpSpPr>
          <a:xfrm>
            <a:off x="4590573" y="5288002"/>
            <a:ext cx="361950" cy="276225"/>
            <a:chOff x="509586" y="4486275"/>
            <a:chExt cx="361950" cy="276225"/>
          </a:xfrm>
        </p:grpSpPr>
        <p:sp>
          <p:nvSpPr>
            <p:cNvPr id="256" name="255 Rectángulo"/>
            <p:cNvSpPr/>
            <p:nvPr/>
          </p:nvSpPr>
          <p:spPr bwMode="auto">
            <a:xfrm>
              <a:off x="533400" y="4486275"/>
              <a:ext cx="276225" cy="276225"/>
            </a:xfrm>
            <a:prstGeom prst="rect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57" name="256 Forma en L"/>
            <p:cNvSpPr/>
            <p:nvPr/>
          </p:nvSpPr>
          <p:spPr bwMode="auto">
            <a:xfrm rot="19074233">
              <a:off x="509586" y="4491043"/>
              <a:ext cx="361950" cy="209550"/>
            </a:xfrm>
            <a:prstGeom prst="corner">
              <a:avLst>
                <a:gd name="adj1" fmla="val 33950"/>
                <a:gd name="adj2" fmla="val 35311"/>
              </a:avLst>
            </a:prstGeom>
            <a:solidFill>
              <a:srgbClr val="90EB35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58" name="230 Grupo"/>
          <p:cNvGrpSpPr/>
          <p:nvPr/>
        </p:nvGrpSpPr>
        <p:grpSpPr>
          <a:xfrm>
            <a:off x="4562227" y="5915864"/>
            <a:ext cx="471488" cy="471488"/>
            <a:chOff x="466725" y="4805351"/>
            <a:chExt cx="471488" cy="471488"/>
          </a:xfrm>
        </p:grpSpPr>
        <p:sp>
          <p:nvSpPr>
            <p:cNvPr id="259" name="258 Rectángulo"/>
            <p:cNvSpPr/>
            <p:nvPr/>
          </p:nvSpPr>
          <p:spPr bwMode="auto">
            <a:xfrm>
              <a:off x="533384" y="4938744"/>
              <a:ext cx="276225" cy="276225"/>
            </a:xfrm>
            <a:prstGeom prst="rect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60" name="259 Multiplicar"/>
            <p:cNvSpPr/>
            <p:nvPr/>
          </p:nvSpPr>
          <p:spPr bwMode="auto">
            <a:xfrm>
              <a:off x="466725" y="4805351"/>
              <a:ext cx="471488" cy="471488"/>
            </a:xfrm>
            <a:prstGeom prst="mathMultiply">
              <a:avLst>
                <a:gd name="adj1" fmla="val 11399"/>
              </a:avLst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61" name="233 Grupo"/>
          <p:cNvGrpSpPr/>
          <p:nvPr/>
        </p:nvGrpSpPr>
        <p:grpSpPr>
          <a:xfrm>
            <a:off x="4593297" y="5664913"/>
            <a:ext cx="361950" cy="276225"/>
            <a:chOff x="509586" y="4486275"/>
            <a:chExt cx="361950" cy="276225"/>
          </a:xfrm>
        </p:grpSpPr>
        <p:sp>
          <p:nvSpPr>
            <p:cNvPr id="262" name="261 Rectángulo"/>
            <p:cNvSpPr/>
            <p:nvPr/>
          </p:nvSpPr>
          <p:spPr bwMode="auto">
            <a:xfrm>
              <a:off x="533400" y="4486275"/>
              <a:ext cx="276225" cy="276225"/>
            </a:xfrm>
            <a:prstGeom prst="rect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63" name="262 Forma en L"/>
            <p:cNvSpPr/>
            <p:nvPr/>
          </p:nvSpPr>
          <p:spPr bwMode="auto">
            <a:xfrm rot="19074233">
              <a:off x="509586" y="4491043"/>
              <a:ext cx="361950" cy="209550"/>
            </a:xfrm>
            <a:prstGeom prst="corner">
              <a:avLst>
                <a:gd name="adj1" fmla="val 33950"/>
                <a:gd name="adj2" fmla="val 35311"/>
              </a:avLst>
            </a:prstGeom>
            <a:solidFill>
              <a:srgbClr val="90EB35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64" name="263 CuadroTexto"/>
          <p:cNvSpPr txBox="1"/>
          <p:nvPr/>
        </p:nvSpPr>
        <p:spPr>
          <a:xfrm>
            <a:off x="4924628" y="5250082"/>
            <a:ext cx="3599553" cy="338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 smtClean="0"/>
              <a:t>Better</a:t>
            </a:r>
            <a:r>
              <a:rPr lang="es-ES" sz="1600" b="1" dirty="0" smtClean="0"/>
              <a:t> link </a:t>
            </a:r>
            <a:r>
              <a:rPr lang="es-ES" sz="1600" b="1" dirty="0" err="1" smtClean="0"/>
              <a:t>utilization</a:t>
            </a:r>
            <a:r>
              <a:rPr lang="es-ES" sz="1600" b="1" dirty="0" smtClean="0"/>
              <a:t> (8 vs 12)</a:t>
            </a:r>
            <a:endParaRPr lang="es-ES" sz="1600" b="1" dirty="0"/>
          </a:p>
        </p:txBody>
      </p:sp>
      <p:sp>
        <p:nvSpPr>
          <p:cNvPr id="265" name="264 CuadroTexto"/>
          <p:cNvSpPr txBox="1"/>
          <p:nvPr/>
        </p:nvSpPr>
        <p:spPr>
          <a:xfrm>
            <a:off x="4927356" y="5629268"/>
            <a:ext cx="37229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 smtClean="0"/>
              <a:t>Better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latency</a:t>
            </a:r>
            <a:r>
              <a:rPr lang="es-ES" sz="1600" b="1" dirty="0" smtClean="0"/>
              <a:t> (6 </a:t>
            </a:r>
            <a:r>
              <a:rPr lang="es-ES" sz="1600" b="1" dirty="0" err="1" smtClean="0"/>
              <a:t>hops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vc</a:t>
            </a:r>
            <a:r>
              <a:rPr lang="es-ES" sz="1600" b="1" dirty="0" smtClean="0"/>
              <a:t> 12 </a:t>
            </a:r>
            <a:r>
              <a:rPr lang="es-ES" sz="1600" b="1" dirty="0" err="1" smtClean="0"/>
              <a:t>hops</a:t>
            </a:r>
            <a:r>
              <a:rPr lang="es-ES" sz="1600" b="1" dirty="0" smtClean="0"/>
              <a:t>)</a:t>
            </a:r>
            <a:endParaRPr lang="es-ES" sz="1600" b="1" dirty="0"/>
          </a:p>
        </p:txBody>
      </p:sp>
      <p:sp>
        <p:nvSpPr>
          <p:cNvPr id="266" name="265 CuadroTexto"/>
          <p:cNvSpPr txBox="1"/>
          <p:nvPr/>
        </p:nvSpPr>
        <p:spPr>
          <a:xfrm>
            <a:off x="4925085" y="5998475"/>
            <a:ext cx="3628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/>
              <a:t>More </a:t>
            </a:r>
            <a:r>
              <a:rPr lang="es-ES" sz="1600" b="1" dirty="0" err="1" smtClean="0"/>
              <a:t>deadlock-prone</a:t>
            </a:r>
            <a:endParaRPr lang="es-ES" sz="1600" b="1" dirty="0"/>
          </a:p>
        </p:txBody>
      </p:sp>
      <p:grpSp>
        <p:nvGrpSpPr>
          <p:cNvPr id="267" name="255 Grupo"/>
          <p:cNvGrpSpPr/>
          <p:nvPr/>
        </p:nvGrpSpPr>
        <p:grpSpPr>
          <a:xfrm>
            <a:off x="4571752" y="6296864"/>
            <a:ext cx="471488" cy="471488"/>
            <a:chOff x="466725" y="4805351"/>
            <a:chExt cx="471488" cy="471488"/>
          </a:xfrm>
        </p:grpSpPr>
        <p:sp>
          <p:nvSpPr>
            <p:cNvPr id="268" name="267 Rectángulo"/>
            <p:cNvSpPr/>
            <p:nvPr/>
          </p:nvSpPr>
          <p:spPr bwMode="auto">
            <a:xfrm>
              <a:off x="533384" y="4938744"/>
              <a:ext cx="276225" cy="276225"/>
            </a:xfrm>
            <a:prstGeom prst="rect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69" name="268 Multiplicar"/>
            <p:cNvSpPr/>
            <p:nvPr/>
          </p:nvSpPr>
          <p:spPr bwMode="auto">
            <a:xfrm>
              <a:off x="466725" y="4805351"/>
              <a:ext cx="471488" cy="471488"/>
            </a:xfrm>
            <a:prstGeom prst="mathMultiply">
              <a:avLst>
                <a:gd name="adj1" fmla="val 11399"/>
              </a:avLst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70" name="269 CuadroTexto"/>
          <p:cNvSpPr txBox="1"/>
          <p:nvPr/>
        </p:nvSpPr>
        <p:spPr>
          <a:xfrm>
            <a:off x="4934610" y="6360425"/>
            <a:ext cx="3628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err="1" smtClean="0"/>
              <a:t>Increased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network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congestion</a:t>
            </a:r>
            <a:endParaRPr lang="es-E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4687 0 " pathEditMode="relative" ptsTypes="AA">
                                      <p:cBhvr>
                                        <p:cTn id="2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87 -1.11111E-6 L 0.24687 0.11389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687 0.11389 L -0.00104 0.11389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11389 L -0.00104 0.21528 " pathEditMode="relative" rAng="0" ptsTypes="AA">
                                      <p:cBhvr>
                                        <p:cTn id="4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0.21528 L 0.24584 0.21528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583 0.21528 L 0.24583 0.32361 " pathEditMode="relative" rAng="0" ptsTypes="AA">
                                      <p:cBhvr>
                                        <p:cTn id="5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8125 0 " pathEditMode="relative" ptsTypes="AA">
                                      <p:cBhvr>
                                        <p:cTn id="7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6354 0 " pathEditMode="relative" ptsTypes="AA">
                                      <p:cBhvr>
                                        <p:cTn id="84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5.55112E-17 L 0.08125 0.1125 " pathEditMode="relative" rAng="0" ptsTypes="AA">
                                      <p:cBhvr>
                                        <p:cTn id="8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125 0.1125 L 0.08125 0.21528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355 1.11111E-6 L 0.16355 0.20833 " pathEditMode="relative" rAng="0" ptsTypes="AA">
                                      <p:cBhvr>
                                        <p:cTn id="9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6000"/>
                            </p:stCondLst>
                            <p:childTnLst>
                              <p:par>
                                <p:cTn id="9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354 0.20833 L 0.16354 0.31528 " pathEditMode="relative" rAng="0" ptsTypes="AA">
                                      <p:cBhvr>
                                        <p:cTn id="103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/>
      <p:bldP spid="135" grpId="0"/>
      <p:bldP spid="136" grpId="0"/>
      <p:bldP spid="137" grpId="0"/>
      <p:bldP spid="138" grpId="0"/>
      <p:bldP spid="139" grpId="0"/>
      <p:bldP spid="140" grpId="0" animBg="1"/>
      <p:bldP spid="140" grpId="1" animBg="1"/>
      <p:bldP spid="140" grpId="2" animBg="1"/>
      <p:bldP spid="140" grpId="3" animBg="1"/>
      <p:bldP spid="140" grpId="4" animBg="1"/>
      <p:bldP spid="140" grpId="5" animBg="1"/>
      <p:bldP spid="140" grpId="6" animBg="1"/>
      <p:bldP spid="141" grpId="0" animBg="1"/>
      <p:bldP spid="142" grpId="0" animBg="1"/>
      <p:bldP spid="143" grpId="0" animBg="1"/>
      <p:bldP spid="144" grpId="0" animBg="1"/>
      <p:bldP spid="245" grpId="0"/>
      <p:bldP spid="246" grpId="0"/>
      <p:bldP spid="247" grpId="0"/>
      <p:bldP spid="248" grpId="0"/>
      <p:bldP spid="249" grpId="0"/>
      <p:bldP spid="250" grpId="0" animBg="1"/>
      <p:bldP spid="250" grpId="1" animBg="1"/>
      <p:bldP spid="250" grpId="2" animBg="1"/>
      <p:bldP spid="250" grpId="3" animBg="1"/>
      <p:bldP spid="251" grpId="0" animBg="1"/>
      <p:bldP spid="251" grpId="1" animBg="1"/>
      <p:bldP spid="251" grpId="2" animBg="1"/>
      <p:bldP spid="251" grpId="3" animBg="1"/>
      <p:bldP spid="252" grpId="0" animBg="1"/>
      <p:bldP spid="253" grpId="0" animBg="1"/>
      <p:bldP spid="25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In-network Multicast</a:t>
            </a:r>
            <a:endParaRPr lang="en-US" dirty="0"/>
          </a:p>
        </p:txBody>
      </p:sp>
      <p:graphicFrame>
        <p:nvGraphicFramePr>
          <p:cNvPr id="11" name="1 Gráfico"/>
          <p:cNvGraphicFramePr>
            <a:graphicFrameLocks noGrp="1"/>
          </p:cNvGraphicFramePr>
          <p:nvPr>
            <p:ph idx="1"/>
          </p:nvPr>
        </p:nvGraphicFramePr>
        <p:xfrm>
          <a:off x="1025762" y="1960088"/>
          <a:ext cx="7178634" cy="4120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14 Flecha abajo"/>
          <p:cNvSpPr/>
          <p:nvPr/>
        </p:nvSpPr>
        <p:spPr bwMode="auto">
          <a:xfrm>
            <a:off x="1727200" y="4020457"/>
            <a:ext cx="420914" cy="566057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6" name="15 Flecha abajo"/>
          <p:cNvSpPr/>
          <p:nvPr/>
        </p:nvSpPr>
        <p:spPr bwMode="auto">
          <a:xfrm rot="16200000">
            <a:off x="7112001" y="1677059"/>
            <a:ext cx="420914" cy="566057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18" name="17 Conector recto"/>
          <p:cNvCxnSpPr/>
          <p:nvPr/>
        </p:nvCxnSpPr>
        <p:spPr bwMode="auto">
          <a:xfrm rot="5400000">
            <a:off x="4622801" y="3011714"/>
            <a:ext cx="4136571" cy="0"/>
          </a:xfrm>
          <a:prstGeom prst="line">
            <a:avLst/>
          </a:prstGeom>
          <a:noFill/>
          <a:ln w="5715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20 Forma libre"/>
          <p:cNvSpPr/>
          <p:nvPr/>
        </p:nvSpPr>
        <p:spPr bwMode="auto">
          <a:xfrm>
            <a:off x="1727200" y="1857829"/>
            <a:ext cx="5878286" cy="3396343"/>
          </a:xfrm>
          <a:custGeom>
            <a:avLst/>
            <a:gdLst>
              <a:gd name="connsiteX0" fmla="*/ 0 w 5878286"/>
              <a:gd name="connsiteY0" fmla="*/ 3396343 h 3396343"/>
              <a:gd name="connsiteX1" fmla="*/ 2322286 w 5878286"/>
              <a:gd name="connsiteY1" fmla="*/ 3338286 h 3396343"/>
              <a:gd name="connsiteX2" fmla="*/ 4630057 w 5878286"/>
              <a:gd name="connsiteY2" fmla="*/ 3178629 h 3396343"/>
              <a:gd name="connsiteX3" fmla="*/ 5500914 w 5878286"/>
              <a:gd name="connsiteY3" fmla="*/ 2394857 h 3396343"/>
              <a:gd name="connsiteX4" fmla="*/ 5878286 w 5878286"/>
              <a:gd name="connsiteY4" fmla="*/ 0 h 339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78286" h="3396343">
                <a:moveTo>
                  <a:pt x="0" y="3396343"/>
                </a:moveTo>
                <a:cubicBezTo>
                  <a:pt x="775305" y="3385457"/>
                  <a:pt x="1550610" y="3374572"/>
                  <a:pt x="2322286" y="3338286"/>
                </a:cubicBezTo>
                <a:cubicBezTo>
                  <a:pt x="3093962" y="3302000"/>
                  <a:pt x="4100286" y="3335867"/>
                  <a:pt x="4630057" y="3178629"/>
                </a:cubicBezTo>
                <a:cubicBezTo>
                  <a:pt x="5159828" y="3021391"/>
                  <a:pt x="5292876" y="2924628"/>
                  <a:pt x="5500914" y="2394857"/>
                </a:cubicBezTo>
                <a:cubicBezTo>
                  <a:pt x="5708952" y="1865086"/>
                  <a:pt x="5793619" y="932543"/>
                  <a:pt x="5878286" y="0"/>
                </a:cubicBezTo>
              </a:path>
            </a:pathLst>
          </a:cu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90286" y="6204857"/>
            <a:ext cx="854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Would</a:t>
            </a:r>
            <a:r>
              <a:rPr lang="es-ES" b="1" dirty="0" smtClean="0"/>
              <a:t> </a:t>
            </a:r>
            <a:r>
              <a:rPr lang="es-ES" b="1" dirty="0" err="1" smtClean="0"/>
              <a:t>it</a:t>
            </a:r>
            <a:r>
              <a:rPr lang="es-ES" b="1" dirty="0" smtClean="0"/>
              <a:t> </a:t>
            </a:r>
            <a:r>
              <a:rPr lang="es-ES" b="1" dirty="0" err="1" smtClean="0"/>
              <a:t>be</a:t>
            </a:r>
            <a:r>
              <a:rPr lang="es-ES" b="1" dirty="0" smtClean="0"/>
              <a:t> </a:t>
            </a:r>
            <a:r>
              <a:rPr lang="es-ES" b="1" dirty="0" err="1" smtClean="0"/>
              <a:t>possible</a:t>
            </a:r>
            <a:r>
              <a:rPr lang="es-ES" b="1" dirty="0" smtClean="0"/>
              <a:t> 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dynamically</a:t>
            </a:r>
            <a:r>
              <a:rPr lang="es-ES" b="1" dirty="0" smtClean="0"/>
              <a:t> </a:t>
            </a:r>
            <a:r>
              <a:rPr lang="es-ES" b="1" dirty="0" err="1" smtClean="0"/>
              <a:t>select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optimal</a:t>
            </a:r>
            <a:r>
              <a:rPr lang="es-ES" b="1" dirty="0" smtClean="0"/>
              <a:t> </a:t>
            </a:r>
            <a:r>
              <a:rPr lang="es-ES" b="1" dirty="0" err="1" smtClean="0"/>
              <a:t>multicast</a:t>
            </a:r>
            <a:r>
              <a:rPr lang="es-ES" b="1" dirty="0" smtClean="0"/>
              <a:t> </a:t>
            </a:r>
            <a:r>
              <a:rPr lang="es-ES" b="1" dirty="0" err="1" smtClean="0"/>
              <a:t>approach</a:t>
            </a:r>
            <a:r>
              <a:rPr lang="es-ES" b="1" dirty="0" smtClean="0"/>
              <a:t>?</a:t>
            </a:r>
            <a:endParaRPr lang="es-ES" b="1" dirty="0"/>
          </a:p>
        </p:txBody>
      </p:sp>
    </p:spTree>
    <p:custDataLst>
      <p:tags r:id="rId1"/>
    </p:custDataLst>
  </p:cSld>
  <p:clrMapOvr>
    <a:masterClrMapping/>
  </p:clrMapOvr>
  <p:transition advTm="147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Chart bld="series" animBg="0"/>
        </p:bldSub>
      </p:bldGraphic>
      <p:bldP spid="15" grpId="0" animBg="1"/>
      <p:bldP spid="16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In-network Multicast</a:t>
            </a:r>
            <a:endParaRPr lang="en-US" dirty="0"/>
          </a:p>
        </p:txBody>
      </p:sp>
      <p:grpSp>
        <p:nvGrpSpPr>
          <p:cNvPr id="58" name="57 Marcador de contenido"/>
          <p:cNvGrpSpPr>
            <a:grpSpLocks noGrp="1"/>
          </p:cNvGrpSpPr>
          <p:nvPr>
            <p:ph idx="1"/>
          </p:nvPr>
        </p:nvGrpSpPr>
        <p:grpSpPr>
          <a:xfrm>
            <a:off x="457200" y="1774825"/>
            <a:ext cx="8229600" cy="4625975"/>
            <a:chOff x="1694954" y="2089948"/>
            <a:chExt cx="4715063" cy="2859208"/>
          </a:xfrm>
        </p:grpSpPr>
        <p:grpSp>
          <p:nvGrpSpPr>
            <p:cNvPr id="59" name="176 Grupo"/>
            <p:cNvGrpSpPr/>
            <p:nvPr/>
          </p:nvGrpSpPr>
          <p:grpSpPr>
            <a:xfrm>
              <a:off x="1694954" y="2089948"/>
              <a:ext cx="3571443" cy="2859208"/>
              <a:chOff x="1265424" y="2268649"/>
              <a:chExt cx="3571443" cy="2859208"/>
            </a:xfrm>
          </p:grpSpPr>
          <p:grpSp>
            <p:nvGrpSpPr>
              <p:cNvPr id="62" name="360 Grupo"/>
              <p:cNvGrpSpPr/>
              <p:nvPr/>
            </p:nvGrpSpPr>
            <p:grpSpPr>
              <a:xfrm>
                <a:off x="1265426" y="2268649"/>
                <a:ext cx="3571441" cy="2859208"/>
                <a:chOff x="-304300" y="2258705"/>
                <a:chExt cx="4696226" cy="4148921"/>
              </a:xfrm>
            </p:grpSpPr>
            <p:sp>
              <p:nvSpPr>
                <p:cNvPr id="64" name="63 Rectángulo redondeado"/>
                <p:cNvSpPr/>
                <p:nvPr/>
              </p:nvSpPr>
              <p:spPr>
                <a:xfrm>
                  <a:off x="1199487" y="2794000"/>
                  <a:ext cx="3192437" cy="3036628"/>
                </a:xfrm>
                <a:prstGeom prst="roundRect">
                  <a:avLst/>
                </a:prstGeom>
                <a:solidFill>
                  <a:schemeClr val="accent1">
                    <a:lumMod val="60000"/>
                    <a:lumOff val="40000"/>
                    <a:alpha val="94902"/>
                  </a:schemeClr>
                </a:solidFill>
                <a:ln w="28575">
                  <a:solidFill>
                    <a:schemeClr val="tx1"/>
                  </a:solidFill>
                </a:ln>
                <a:scene3d>
                  <a:camera prst="orthographicFront"/>
                  <a:lightRig rig="threePt" dir="t"/>
                </a:scene3d>
                <a:sp3d>
                  <a:bevelT prst="slope"/>
                </a:sp3d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295 Grupo"/>
                <p:cNvGrpSpPr/>
                <p:nvPr/>
              </p:nvGrpSpPr>
              <p:grpSpPr>
                <a:xfrm>
                  <a:off x="2219660" y="2794000"/>
                  <a:ext cx="1152093" cy="1279857"/>
                  <a:chOff x="2265531" y="2794000"/>
                  <a:chExt cx="1152093" cy="1279857"/>
                </a:xfrm>
              </p:grpSpPr>
              <p:sp>
                <p:nvSpPr>
                  <p:cNvPr id="103" name="102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" name="103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105" name="104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105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7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109" name="108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0" name="109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11" name="110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sp>
                <p:nvSpPr>
                  <p:cNvPr id="108" name="107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6" name="296 Grupo"/>
                <p:cNvGrpSpPr/>
                <p:nvPr/>
              </p:nvGrpSpPr>
              <p:grpSpPr>
                <a:xfrm rot="5400000">
                  <a:off x="1721894" y="3737594"/>
                  <a:ext cx="4060207" cy="1279857"/>
                  <a:chOff x="876681" y="2794000"/>
                  <a:chExt cx="4060207" cy="1279857"/>
                </a:xfrm>
              </p:grpSpPr>
              <p:sp>
                <p:nvSpPr>
                  <p:cNvPr id="93" name="92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4" name="93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95" name="94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95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7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100" name="99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1" name="100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102" name="101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98" name="97 Conector recto de flecha"/>
                  <p:cNvCxnSpPr/>
                  <p:nvPr/>
                </p:nvCxnSpPr>
                <p:spPr>
                  <a:xfrm rot="16200000">
                    <a:off x="1571105" y="2540094"/>
                    <a:ext cx="1" cy="138885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98 Conector recto de flecha"/>
                  <p:cNvCxnSpPr/>
                  <p:nvPr/>
                </p:nvCxnSpPr>
                <p:spPr>
                  <a:xfrm rot="16200000">
                    <a:off x="4177256" y="2474886"/>
                    <a:ext cx="0" cy="15192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67" name="309 Grupo"/>
                <p:cNvGrpSpPr/>
                <p:nvPr/>
              </p:nvGrpSpPr>
              <p:grpSpPr>
                <a:xfrm rot="10800000">
                  <a:off x="-304300" y="4550771"/>
                  <a:ext cx="3676053" cy="1279857"/>
                  <a:chOff x="2265531" y="2794000"/>
                  <a:chExt cx="3676053" cy="1279857"/>
                </a:xfrm>
              </p:grpSpPr>
              <p:sp>
                <p:nvSpPr>
                  <p:cNvPr id="83" name="82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83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85" name="84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85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7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90" name="89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1" name="90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92" name="91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88" name="87 Conector recto de flecha"/>
                  <p:cNvCxnSpPr/>
                  <p:nvPr/>
                </p:nvCxnSpPr>
                <p:spPr>
                  <a:xfrm rot="10800000" flipH="1">
                    <a:off x="3417623" y="3234518"/>
                    <a:ext cx="2523961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olid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9" name="88 Rectángulo"/>
                  <p:cNvSpPr/>
                  <p:nvPr/>
                </p:nvSpPr>
                <p:spPr>
                  <a:xfrm>
                    <a:off x="3203810" y="3301620"/>
                    <a:ext cx="45719" cy="329821"/>
                  </a:xfrm>
                  <a:prstGeom prst="rect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68" name="323 Grupo"/>
                <p:cNvGrpSpPr/>
                <p:nvPr/>
              </p:nvGrpSpPr>
              <p:grpSpPr>
                <a:xfrm rot="5400000" flipH="1" flipV="1">
                  <a:off x="-235043" y="3693236"/>
                  <a:ext cx="4148919" cy="1279857"/>
                  <a:chOff x="746269" y="2794000"/>
                  <a:chExt cx="4148919" cy="1279857"/>
                </a:xfrm>
              </p:grpSpPr>
              <p:sp>
                <p:nvSpPr>
                  <p:cNvPr id="73" name="72 Trapecio"/>
                  <p:cNvSpPr/>
                  <p:nvPr/>
                </p:nvSpPr>
                <p:spPr>
                  <a:xfrm rot="5400000">
                    <a:off x="2867731" y="3130079"/>
                    <a:ext cx="885972" cy="213814"/>
                  </a:xfrm>
                  <a:prstGeom prst="trapezoid">
                    <a:avLst>
                      <a:gd name="adj" fmla="val 60139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73 Trapecio"/>
                  <p:cNvSpPr/>
                  <p:nvPr/>
                </p:nvSpPr>
                <p:spPr>
                  <a:xfrm rot="16200000" flipH="1">
                    <a:off x="1929452" y="3130080"/>
                    <a:ext cx="885972" cy="213813"/>
                  </a:xfrm>
                  <a:prstGeom prst="trapezoid">
                    <a:avLst>
                      <a:gd name="adj" fmla="val 69714"/>
                    </a:avLst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5" name="74 Conector recto de flecha"/>
                  <p:cNvCxnSpPr/>
                  <p:nvPr/>
                </p:nvCxnSpPr>
                <p:spPr>
                  <a:xfrm>
                    <a:off x="2479344" y="2954740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75 Conector recto de flecha"/>
                  <p:cNvCxnSpPr/>
                  <p:nvPr/>
                </p:nvCxnSpPr>
                <p:spPr>
                  <a:xfrm>
                    <a:off x="2510620" y="3548418"/>
                    <a:ext cx="724466" cy="0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277 Grupo"/>
                  <p:cNvGrpSpPr/>
                  <p:nvPr/>
                </p:nvGrpSpPr>
                <p:grpSpPr>
                  <a:xfrm>
                    <a:off x="2654489" y="3466531"/>
                    <a:ext cx="327546" cy="607326"/>
                    <a:chOff x="2279176" y="3643952"/>
                    <a:chExt cx="327546" cy="423081"/>
                  </a:xfrm>
                </p:grpSpPr>
                <p:sp>
                  <p:nvSpPr>
                    <p:cNvPr id="80" name="79 Rectángulo"/>
                    <p:cNvSpPr/>
                    <p:nvPr/>
                  </p:nvSpPr>
                  <p:spPr>
                    <a:xfrm>
                      <a:off x="2279176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1" name="80 Rectángulo"/>
                    <p:cNvSpPr/>
                    <p:nvPr/>
                  </p:nvSpPr>
                  <p:spPr>
                    <a:xfrm>
                      <a:off x="2388358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82" name="81 Rectángulo"/>
                    <p:cNvSpPr/>
                    <p:nvPr/>
                  </p:nvSpPr>
                  <p:spPr>
                    <a:xfrm>
                      <a:off x="2497540" y="3643952"/>
                      <a:ext cx="109182" cy="423081"/>
                    </a:xfrm>
                    <a:prstGeom prst="rect">
                      <a:avLst/>
                    </a:prstGeom>
                    <a:ln w="28575">
                      <a:solidFill>
                        <a:schemeClr val="tx1"/>
                      </a:solidFill>
                    </a:ln>
                    <a:scene3d>
                      <a:camera prst="orthographicFront"/>
                      <a:lightRig rig="threePt" dir="t"/>
                    </a:scene3d>
                    <a:sp3d>
                      <a:bevelT w="152400" h="50800" prst="softRound"/>
                    </a:sp3d>
                  </p:spPr>
                  <p:style>
                    <a:lnRef idx="1">
                      <a:schemeClr val="dk1"/>
                    </a:lnRef>
                    <a:fillRef idx="2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78" name="77 Conector recto de flecha"/>
                  <p:cNvCxnSpPr/>
                  <p:nvPr/>
                </p:nvCxnSpPr>
                <p:spPr>
                  <a:xfrm rot="16200000">
                    <a:off x="1505899" y="2474889"/>
                    <a:ext cx="1" cy="1519262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78 Conector recto de flecha"/>
                  <p:cNvCxnSpPr/>
                  <p:nvPr/>
                </p:nvCxnSpPr>
                <p:spPr>
                  <a:xfrm rot="16200000" flipH="1">
                    <a:off x="4156405" y="2495738"/>
                    <a:ext cx="1" cy="1477565"/>
                  </a:xfrm>
                  <a:prstGeom prst="straightConnector1">
                    <a:avLst/>
                  </a:prstGeom>
                  <a:ln w="28575">
                    <a:solidFill>
                      <a:schemeClr val="tx1"/>
                    </a:solidFill>
                    <a:prstDash val="sys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9" name="68 Conector angular"/>
                <p:cNvCxnSpPr/>
                <p:nvPr/>
              </p:nvCxnSpPr>
              <p:spPr>
                <a:xfrm>
                  <a:off x="2936164" y="3950081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69 Conector angular"/>
                <p:cNvCxnSpPr/>
                <p:nvPr/>
              </p:nvCxnSpPr>
              <p:spPr>
                <a:xfrm flipV="1">
                  <a:off x="2342033" y="3950082"/>
                  <a:ext cx="266585" cy="221775"/>
                </a:xfrm>
                <a:prstGeom prst="bentConnector3">
                  <a:avLst>
                    <a:gd name="adj1" fmla="val 1365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70 Conector angular"/>
                <p:cNvCxnSpPr/>
                <p:nvPr/>
              </p:nvCxnSpPr>
              <p:spPr>
                <a:xfrm rot="10800000" flipV="1">
                  <a:off x="2982795" y="4499403"/>
                  <a:ext cx="266583" cy="175144"/>
                </a:xfrm>
                <a:prstGeom prst="bentConnector3">
                  <a:avLst>
                    <a:gd name="adj1" fmla="val 3924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71 Conector angular"/>
                <p:cNvCxnSpPr/>
                <p:nvPr/>
              </p:nvCxnSpPr>
              <p:spPr>
                <a:xfrm rot="10800000">
                  <a:off x="2342034" y="4463198"/>
                  <a:ext cx="313213" cy="175145"/>
                </a:xfrm>
                <a:prstGeom prst="bentConnector3">
                  <a:avLst>
                    <a:gd name="adj1" fmla="val 100110"/>
                  </a:avLst>
                </a:prstGeom>
                <a:ln w="28575">
                  <a:solidFill>
                    <a:schemeClr val="tx1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3" name="62 Conector recto de flecha"/>
              <p:cNvCxnSpPr/>
              <p:nvPr/>
            </p:nvCxnSpPr>
            <p:spPr>
              <a:xfrm>
                <a:off x="1265424" y="2929547"/>
                <a:ext cx="1919452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prstDash val="solid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59 Conector recto de flecha"/>
            <p:cNvCxnSpPr/>
            <p:nvPr/>
          </p:nvCxnSpPr>
          <p:spPr>
            <a:xfrm>
              <a:off x="4490565" y="2750846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 de flecha"/>
            <p:cNvCxnSpPr/>
            <p:nvPr/>
          </p:nvCxnSpPr>
          <p:spPr>
            <a:xfrm flipH="1">
              <a:off x="4490564" y="4247940"/>
              <a:ext cx="19194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113 Rectángulo"/>
          <p:cNvSpPr/>
          <p:nvPr/>
        </p:nvSpPr>
        <p:spPr>
          <a:xfrm>
            <a:off x="384741" y="2505527"/>
            <a:ext cx="144923" cy="6771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115 Rectángulo"/>
          <p:cNvSpPr/>
          <p:nvPr/>
        </p:nvSpPr>
        <p:spPr>
          <a:xfrm>
            <a:off x="5113495" y="2937657"/>
            <a:ext cx="60685" cy="36774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3969818" y="4823726"/>
            <a:ext cx="60685" cy="36774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119 Grupo"/>
          <p:cNvGrpSpPr/>
          <p:nvPr/>
        </p:nvGrpSpPr>
        <p:grpSpPr>
          <a:xfrm rot="5400000">
            <a:off x="5637933" y="4345263"/>
            <a:ext cx="121370" cy="367745"/>
            <a:chOff x="5205210" y="3090057"/>
            <a:chExt cx="121370" cy="367745"/>
          </a:xfrm>
        </p:grpSpPr>
        <p:sp>
          <p:nvSpPr>
            <p:cNvPr id="118" name="117 Rectángulo"/>
            <p:cNvSpPr/>
            <p:nvPr/>
          </p:nvSpPr>
          <p:spPr>
            <a:xfrm>
              <a:off x="5205210" y="3090057"/>
              <a:ext cx="60685" cy="36774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118 Rectángulo"/>
            <p:cNvSpPr/>
            <p:nvPr/>
          </p:nvSpPr>
          <p:spPr>
            <a:xfrm>
              <a:off x="5265895" y="3090057"/>
              <a:ext cx="60685" cy="36774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1" name="120 Grupo"/>
          <p:cNvGrpSpPr/>
          <p:nvPr/>
        </p:nvGrpSpPr>
        <p:grpSpPr>
          <a:xfrm rot="5400000">
            <a:off x="3384695" y="3416123"/>
            <a:ext cx="121370" cy="367745"/>
            <a:chOff x="5205210" y="3090057"/>
            <a:chExt cx="121370" cy="367745"/>
          </a:xfrm>
        </p:grpSpPr>
        <p:sp>
          <p:nvSpPr>
            <p:cNvPr id="122" name="121 Rectángulo"/>
            <p:cNvSpPr/>
            <p:nvPr/>
          </p:nvSpPr>
          <p:spPr>
            <a:xfrm>
              <a:off x="5205210" y="3090057"/>
              <a:ext cx="60685" cy="36774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122 Rectángulo"/>
            <p:cNvSpPr/>
            <p:nvPr/>
          </p:nvSpPr>
          <p:spPr>
            <a:xfrm>
              <a:off x="5265895" y="3090057"/>
              <a:ext cx="60685" cy="36774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4" name="123 Rectángulo"/>
          <p:cNvSpPr/>
          <p:nvPr/>
        </p:nvSpPr>
        <p:spPr>
          <a:xfrm>
            <a:off x="4602945" y="3121530"/>
            <a:ext cx="144923" cy="6771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-3.33333E-6 L 0.36111 -0.00069 L 0.39844 0.05209 L 0.46267 0.09375 " pathEditMode="relative" rAng="0" ptsTypes="AAAA">
                                      <p:cBhvr>
                                        <p:cTn id="9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0.05625 0.02824 L 0.07726 0.10069 " pathEditMode="relative" rAng="0" ptsTypes="AAA">
                                      <p:cBhvr>
                                        <p:cTn id="26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5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8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267 0.09375 L 0.47153 0.05509 L 0.51094 0.05717 L 0.53247 0.00231 L 0.89462 0.00301 " pathEditMode="relative" rAng="0" ptsTypes="AAAAA">
                                      <p:cBhvr>
                                        <p:cTn id="3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26 0.10069 L 0.11233 0.15787 L 0.15625 0.18403 L 0.15677 0.43102 " pathEditMode="relative" rAng="0" ptsTypes="AAAA">
                                      <p:cBhvr>
                                        <p:cTn id="34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1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4" grpId="1" animBg="1"/>
      <p:bldP spid="114" grpId="2" animBg="1"/>
      <p:bldP spid="124" grpId="0" animBg="1"/>
      <p:bldP spid="124" grpId="1" animBg="1"/>
      <p:bldP spid="124" grpId="2" animBg="1"/>
      <p:bldP spid="124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Networks on Chip FOR cache Coherent CMPs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Coherence protocols are tricky</a:t>
            </a:r>
          </a:p>
          <a:p>
            <a:pPr lvl="1"/>
            <a:r>
              <a:rPr lang="en-US" dirty="0" smtClean="0"/>
              <a:t>Hard to design </a:t>
            </a:r>
          </a:p>
          <a:p>
            <a:pPr lvl="1"/>
            <a:r>
              <a:rPr lang="en-US" dirty="0" smtClean="0"/>
              <a:t>Hard to verify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Interconnection network and coherence protocols design are </a:t>
            </a:r>
            <a:r>
              <a:rPr lang="en-US" b="1" dirty="0" smtClean="0"/>
              <a:t>not </a:t>
            </a:r>
            <a:r>
              <a:rPr lang="en-US" dirty="0" smtClean="0"/>
              <a:t>orthogonal</a:t>
            </a:r>
          </a:p>
          <a:p>
            <a:pPr lvl="1"/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Performance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To satisfy scalability and cost goals, complex non-totally ordered and rich topologies are required</a:t>
            </a:r>
          </a:p>
          <a:p>
            <a:pPr lvl="1"/>
            <a:r>
              <a:rPr lang="en-US" dirty="0" smtClean="0"/>
              <a:t>How to design such networks without difficult the work to the coherence protocol designer?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762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13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In-network Multicast</a:t>
            </a:r>
            <a:endParaRPr lang="en-US" dirty="0"/>
          </a:p>
        </p:txBody>
      </p:sp>
      <p:grpSp>
        <p:nvGrpSpPr>
          <p:cNvPr id="2" name="94 Grupo"/>
          <p:cNvGrpSpPr/>
          <p:nvPr/>
        </p:nvGrpSpPr>
        <p:grpSpPr>
          <a:xfrm>
            <a:off x="701674" y="2564501"/>
            <a:ext cx="3303361" cy="3220292"/>
            <a:chOff x="878114" y="2689687"/>
            <a:chExt cx="1893888" cy="1846263"/>
          </a:xfrm>
          <a:solidFill>
            <a:schemeClr val="accent1"/>
          </a:solidFill>
        </p:grpSpPr>
        <p:sp>
          <p:nvSpPr>
            <p:cNvPr id="17" name="Oval 1079"/>
            <p:cNvSpPr>
              <a:spLocks noChangeArrowheads="1"/>
            </p:cNvSpPr>
            <p:nvPr/>
          </p:nvSpPr>
          <p:spPr bwMode="auto">
            <a:xfrm>
              <a:off x="887639" y="2689687"/>
              <a:ext cx="390525" cy="390525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8" name="Oval 1080"/>
            <p:cNvSpPr>
              <a:spLocks noChangeArrowheads="1"/>
            </p:cNvSpPr>
            <p:nvPr/>
          </p:nvSpPr>
          <p:spPr bwMode="auto">
            <a:xfrm>
              <a:off x="1636939" y="2689687"/>
              <a:ext cx="390525" cy="390525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cxnSp>
          <p:nvCxnSpPr>
            <p:cNvPr id="22" name="AutoShape 1084"/>
            <p:cNvCxnSpPr>
              <a:cxnSpLocks noChangeShapeType="1"/>
            </p:cNvCxnSpPr>
            <p:nvPr/>
          </p:nvCxnSpPr>
          <p:spPr bwMode="auto">
            <a:xfrm>
              <a:off x="1287689" y="2884950"/>
              <a:ext cx="339725" cy="0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sp>
          <p:nvSpPr>
            <p:cNvPr id="26" name="Oval 1089"/>
            <p:cNvSpPr>
              <a:spLocks noChangeArrowheads="1"/>
            </p:cNvSpPr>
            <p:nvPr/>
          </p:nvSpPr>
          <p:spPr bwMode="auto">
            <a:xfrm>
              <a:off x="2371952" y="2699212"/>
              <a:ext cx="390525" cy="390525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2" name="Oval 1096"/>
            <p:cNvSpPr>
              <a:spLocks noChangeArrowheads="1"/>
            </p:cNvSpPr>
            <p:nvPr/>
          </p:nvSpPr>
          <p:spPr bwMode="auto">
            <a:xfrm>
              <a:off x="897164" y="3377075"/>
              <a:ext cx="390525" cy="390525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3" name="Oval 1097"/>
            <p:cNvSpPr>
              <a:spLocks noChangeArrowheads="1"/>
            </p:cNvSpPr>
            <p:nvPr/>
          </p:nvSpPr>
          <p:spPr bwMode="auto">
            <a:xfrm>
              <a:off x="1646464" y="3377075"/>
              <a:ext cx="390525" cy="390525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3" name="Group 1098"/>
            <p:cNvGrpSpPr>
              <a:grpSpLocks/>
            </p:cNvGrpSpPr>
            <p:nvPr/>
          </p:nvGrpSpPr>
          <p:grpSpPr bwMode="auto">
            <a:xfrm>
              <a:off x="897164" y="4126375"/>
              <a:ext cx="1139825" cy="390525"/>
              <a:chOff x="1170" y="2112"/>
              <a:chExt cx="718" cy="246"/>
            </a:xfrm>
            <a:grpFill/>
          </p:grpSpPr>
          <p:sp>
            <p:nvSpPr>
              <p:cNvPr id="35" name="Oval 1099"/>
              <p:cNvSpPr>
                <a:spLocks noChangeArrowheads="1"/>
              </p:cNvSpPr>
              <p:nvPr/>
            </p:nvSpPr>
            <p:spPr bwMode="auto">
              <a:xfrm>
                <a:off x="1170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" name="Oval 1100"/>
              <p:cNvSpPr>
                <a:spLocks noChangeArrowheads="1"/>
              </p:cNvSpPr>
              <p:nvPr/>
            </p:nvSpPr>
            <p:spPr bwMode="auto">
              <a:xfrm>
                <a:off x="1642" y="2112"/>
                <a:ext cx="246" cy="246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cxnSp>
          <p:nvCxnSpPr>
            <p:cNvPr id="37" name="AutoShape 1101"/>
            <p:cNvCxnSpPr>
              <a:cxnSpLocks noChangeShapeType="1"/>
            </p:cNvCxnSpPr>
            <p:nvPr/>
          </p:nvCxnSpPr>
          <p:spPr bwMode="auto">
            <a:xfrm>
              <a:off x="1092427" y="3777125"/>
              <a:ext cx="0" cy="339725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38" name="AutoShape 1102"/>
            <p:cNvCxnSpPr>
              <a:cxnSpLocks noChangeShapeType="1"/>
            </p:cNvCxnSpPr>
            <p:nvPr/>
          </p:nvCxnSpPr>
          <p:spPr bwMode="auto">
            <a:xfrm>
              <a:off x="1297214" y="3572337"/>
              <a:ext cx="339725" cy="0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39" name="AutoShape 1103"/>
            <p:cNvCxnSpPr>
              <a:cxnSpLocks noChangeShapeType="1"/>
            </p:cNvCxnSpPr>
            <p:nvPr/>
          </p:nvCxnSpPr>
          <p:spPr bwMode="auto">
            <a:xfrm>
              <a:off x="1841727" y="3777125"/>
              <a:ext cx="0" cy="339725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40" name="AutoShape 1104"/>
            <p:cNvCxnSpPr>
              <a:cxnSpLocks noChangeShapeType="1"/>
            </p:cNvCxnSpPr>
            <p:nvPr/>
          </p:nvCxnSpPr>
          <p:spPr bwMode="auto">
            <a:xfrm>
              <a:off x="1297214" y="4321637"/>
              <a:ext cx="339725" cy="0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sp>
          <p:nvSpPr>
            <p:cNvPr id="41" name="Oval 1106"/>
            <p:cNvSpPr>
              <a:spLocks noChangeArrowheads="1"/>
            </p:cNvSpPr>
            <p:nvPr/>
          </p:nvSpPr>
          <p:spPr bwMode="auto">
            <a:xfrm>
              <a:off x="2381477" y="3386600"/>
              <a:ext cx="390525" cy="390525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43" name="Oval 1109"/>
            <p:cNvSpPr>
              <a:spLocks noChangeArrowheads="1"/>
            </p:cNvSpPr>
            <p:nvPr/>
          </p:nvSpPr>
          <p:spPr bwMode="auto">
            <a:xfrm>
              <a:off x="2381477" y="4135900"/>
              <a:ext cx="390525" cy="390525"/>
            </a:xfrm>
            <a:prstGeom prst="ellipse">
              <a:avLst/>
            </a:prstGeom>
            <a:grp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s-ES"/>
            </a:p>
          </p:txBody>
        </p:sp>
        <p:cxnSp>
          <p:nvCxnSpPr>
            <p:cNvPr id="45" name="AutoShape 1111"/>
            <p:cNvCxnSpPr>
              <a:cxnSpLocks noChangeShapeType="1"/>
              <a:stCxn id="41" idx="4"/>
            </p:cNvCxnSpPr>
            <p:nvPr/>
          </p:nvCxnSpPr>
          <p:spPr bwMode="auto">
            <a:xfrm>
              <a:off x="2576739" y="3786650"/>
              <a:ext cx="0" cy="339725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50" name="AutoShape 1116"/>
            <p:cNvCxnSpPr>
              <a:cxnSpLocks noChangeShapeType="1"/>
            </p:cNvCxnSpPr>
            <p:nvPr/>
          </p:nvCxnSpPr>
          <p:spPr bwMode="auto">
            <a:xfrm>
              <a:off x="2036989" y="2884950"/>
              <a:ext cx="325438" cy="9525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51" name="AutoShape 1117"/>
            <p:cNvCxnSpPr>
              <a:cxnSpLocks noChangeShapeType="1"/>
              <a:endCxn id="41" idx="2"/>
            </p:cNvCxnSpPr>
            <p:nvPr/>
          </p:nvCxnSpPr>
          <p:spPr bwMode="auto">
            <a:xfrm>
              <a:off x="2046514" y="3572337"/>
              <a:ext cx="325438" cy="9525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52" name="AutoShape 1118"/>
            <p:cNvCxnSpPr>
              <a:cxnSpLocks noChangeShapeType="1"/>
            </p:cNvCxnSpPr>
            <p:nvPr/>
          </p:nvCxnSpPr>
          <p:spPr bwMode="auto">
            <a:xfrm>
              <a:off x="2046514" y="4321637"/>
              <a:ext cx="325438" cy="9525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53" name="AutoShape 1119"/>
            <p:cNvCxnSpPr>
              <a:cxnSpLocks noChangeShapeType="1"/>
            </p:cNvCxnSpPr>
            <p:nvPr/>
          </p:nvCxnSpPr>
          <p:spPr bwMode="auto">
            <a:xfrm flipH="1" flipV="1">
              <a:off x="1082902" y="3089737"/>
              <a:ext cx="9525" cy="277813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54" name="AutoShape 1120"/>
            <p:cNvCxnSpPr>
              <a:cxnSpLocks noChangeShapeType="1"/>
            </p:cNvCxnSpPr>
            <p:nvPr/>
          </p:nvCxnSpPr>
          <p:spPr bwMode="auto">
            <a:xfrm flipH="1" flipV="1">
              <a:off x="1832202" y="3089737"/>
              <a:ext cx="9525" cy="277813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55" name="AutoShape 1121"/>
            <p:cNvCxnSpPr>
              <a:cxnSpLocks noChangeShapeType="1"/>
              <a:stCxn id="41" idx="0"/>
            </p:cNvCxnSpPr>
            <p:nvPr/>
          </p:nvCxnSpPr>
          <p:spPr bwMode="auto">
            <a:xfrm flipH="1" flipV="1">
              <a:off x="2567214" y="3099262"/>
              <a:ext cx="9525" cy="277813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58" name="AutoShape 1124"/>
            <p:cNvCxnSpPr>
              <a:cxnSpLocks noChangeShapeType="1"/>
              <a:endCxn id="26" idx="6"/>
            </p:cNvCxnSpPr>
            <p:nvPr/>
          </p:nvCxnSpPr>
          <p:spPr bwMode="auto">
            <a:xfrm>
              <a:off x="878114" y="2884950"/>
              <a:ext cx="1884363" cy="9525"/>
            </a:xfrm>
            <a:prstGeom prst="curvedConnector5">
              <a:avLst>
                <a:gd name="adj1" fmla="val -10910"/>
                <a:gd name="adj2" fmla="val 3149996"/>
                <a:gd name="adj3" fmla="val 112131"/>
              </a:avLst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59" name="AutoShape 1125"/>
            <p:cNvCxnSpPr>
              <a:cxnSpLocks noChangeShapeType="1"/>
              <a:endCxn id="41" idx="6"/>
            </p:cNvCxnSpPr>
            <p:nvPr/>
          </p:nvCxnSpPr>
          <p:spPr bwMode="auto">
            <a:xfrm>
              <a:off x="887639" y="3572337"/>
              <a:ext cx="1884363" cy="9526"/>
            </a:xfrm>
            <a:prstGeom prst="curvedConnector5">
              <a:avLst>
                <a:gd name="adj1" fmla="val -10404"/>
                <a:gd name="adj2" fmla="val 3299655"/>
                <a:gd name="adj3" fmla="val 112131"/>
              </a:avLst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60" name="AutoShape 1126"/>
            <p:cNvCxnSpPr>
              <a:cxnSpLocks noChangeShapeType="1"/>
              <a:endCxn id="43" idx="6"/>
            </p:cNvCxnSpPr>
            <p:nvPr/>
          </p:nvCxnSpPr>
          <p:spPr bwMode="auto">
            <a:xfrm>
              <a:off x="887639" y="4321637"/>
              <a:ext cx="1884363" cy="9526"/>
            </a:xfrm>
            <a:prstGeom prst="curvedConnector5">
              <a:avLst>
                <a:gd name="adj1" fmla="val -9899"/>
                <a:gd name="adj2" fmla="val 3399655"/>
                <a:gd name="adj3" fmla="val 111373"/>
              </a:avLst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61" name="AutoShape 1127"/>
            <p:cNvCxnSpPr>
              <a:cxnSpLocks noChangeShapeType="1"/>
              <a:stCxn id="17" idx="0"/>
            </p:cNvCxnSpPr>
            <p:nvPr/>
          </p:nvCxnSpPr>
          <p:spPr bwMode="auto">
            <a:xfrm rot="16200000" flipH="1">
              <a:off x="169295" y="3603294"/>
              <a:ext cx="1836738" cy="9525"/>
            </a:xfrm>
            <a:prstGeom prst="curvedConnector5">
              <a:avLst>
                <a:gd name="adj1" fmla="val -12446"/>
                <a:gd name="adj2" fmla="val 3199991"/>
                <a:gd name="adj3" fmla="val 110674"/>
              </a:avLst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62" name="AutoShape 1128"/>
            <p:cNvCxnSpPr>
              <a:cxnSpLocks noChangeShapeType="1"/>
              <a:stCxn id="18" idx="0"/>
            </p:cNvCxnSpPr>
            <p:nvPr/>
          </p:nvCxnSpPr>
          <p:spPr bwMode="auto">
            <a:xfrm rot="16200000" flipH="1">
              <a:off x="918595" y="3603294"/>
              <a:ext cx="1836738" cy="9525"/>
            </a:xfrm>
            <a:prstGeom prst="curvedConnector5">
              <a:avLst>
                <a:gd name="adj1" fmla="val -12446"/>
                <a:gd name="adj2" fmla="val 3400012"/>
                <a:gd name="adj3" fmla="val 112489"/>
              </a:avLst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  <p:cxnSp>
          <p:nvCxnSpPr>
            <p:cNvPr id="63" name="AutoShape 1129"/>
            <p:cNvCxnSpPr>
              <a:cxnSpLocks noChangeShapeType="1"/>
              <a:stCxn id="26" idx="0"/>
            </p:cNvCxnSpPr>
            <p:nvPr/>
          </p:nvCxnSpPr>
          <p:spPr bwMode="auto">
            <a:xfrm rot="16200000" flipH="1">
              <a:off x="1653608" y="3612819"/>
              <a:ext cx="1836738" cy="9524"/>
            </a:xfrm>
            <a:prstGeom prst="curvedConnector5">
              <a:avLst>
                <a:gd name="adj1" fmla="val -12446"/>
                <a:gd name="adj2" fmla="val 3350358"/>
                <a:gd name="adj3" fmla="val 108600"/>
              </a:avLst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</p:cxnSp>
      </p:grpSp>
      <p:cxnSp>
        <p:nvCxnSpPr>
          <p:cNvPr id="97" name="96 Conector recto de flecha"/>
          <p:cNvCxnSpPr/>
          <p:nvPr/>
        </p:nvCxnSpPr>
        <p:spPr bwMode="auto">
          <a:xfrm rot="16200000" flipH="1">
            <a:off x="1936369" y="3657980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9" name="98 Arco"/>
          <p:cNvSpPr/>
          <p:nvPr/>
        </p:nvSpPr>
        <p:spPr bwMode="auto">
          <a:xfrm rot="16200000">
            <a:off x="2033361" y="3758633"/>
            <a:ext cx="685800" cy="685800"/>
          </a:xfrm>
          <a:prstGeom prst="arc">
            <a:avLst>
              <a:gd name="adj1" fmla="val 18905727"/>
              <a:gd name="adj2" fmla="val 12264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101" name="100 Conector recto de flecha"/>
          <p:cNvCxnSpPr/>
          <p:nvPr/>
        </p:nvCxnSpPr>
        <p:spPr bwMode="auto">
          <a:xfrm rot="16200000" flipV="1">
            <a:off x="2115224" y="3496254"/>
            <a:ext cx="517795" cy="16614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3" name="102 Conector recto de flecha"/>
          <p:cNvCxnSpPr/>
          <p:nvPr/>
        </p:nvCxnSpPr>
        <p:spPr bwMode="auto">
          <a:xfrm>
            <a:off x="2723009" y="4104039"/>
            <a:ext cx="600864" cy="16614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5" name="104 Conector recto de flecha"/>
          <p:cNvCxnSpPr/>
          <p:nvPr/>
        </p:nvCxnSpPr>
        <p:spPr bwMode="auto">
          <a:xfrm rot="5400000">
            <a:off x="2069537" y="4757511"/>
            <a:ext cx="625783" cy="158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9" name="108 Conector recto de flecha"/>
          <p:cNvCxnSpPr/>
          <p:nvPr/>
        </p:nvCxnSpPr>
        <p:spPr bwMode="auto">
          <a:xfrm rot="10800000">
            <a:off x="1416063" y="4104039"/>
            <a:ext cx="625784" cy="158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10" name="109 Arco"/>
          <p:cNvSpPr/>
          <p:nvPr/>
        </p:nvSpPr>
        <p:spPr bwMode="auto">
          <a:xfrm rot="16200000">
            <a:off x="2033351" y="3758631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11" name="110 Arco"/>
          <p:cNvSpPr/>
          <p:nvPr/>
        </p:nvSpPr>
        <p:spPr bwMode="auto">
          <a:xfrm rot="16200000">
            <a:off x="2042885" y="3761013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12" name="111 Arco"/>
          <p:cNvSpPr/>
          <p:nvPr/>
        </p:nvSpPr>
        <p:spPr bwMode="auto">
          <a:xfrm rot="16200000">
            <a:off x="2033361" y="3761014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14" name="113 Arco"/>
          <p:cNvSpPr/>
          <p:nvPr/>
        </p:nvSpPr>
        <p:spPr bwMode="auto">
          <a:xfrm rot="5400000">
            <a:off x="2023826" y="2568006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15" name="114 Arco"/>
          <p:cNvSpPr/>
          <p:nvPr/>
        </p:nvSpPr>
        <p:spPr bwMode="auto">
          <a:xfrm rot="5400000">
            <a:off x="2033360" y="2570388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16" name="115 Arco"/>
          <p:cNvSpPr/>
          <p:nvPr/>
        </p:nvSpPr>
        <p:spPr bwMode="auto">
          <a:xfrm rot="5400000">
            <a:off x="2023836" y="2570389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17" name="116 Arco"/>
          <p:cNvSpPr/>
          <p:nvPr/>
        </p:nvSpPr>
        <p:spPr bwMode="auto">
          <a:xfrm rot="16200000">
            <a:off x="737961" y="5063558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18" name="117 Arco"/>
          <p:cNvSpPr/>
          <p:nvPr/>
        </p:nvSpPr>
        <p:spPr bwMode="auto">
          <a:xfrm rot="16200000">
            <a:off x="728426" y="5063556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19" name="118 Arco"/>
          <p:cNvSpPr/>
          <p:nvPr/>
        </p:nvSpPr>
        <p:spPr bwMode="auto">
          <a:xfrm rot="16200000">
            <a:off x="737960" y="5065938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0" name="119 Arco"/>
          <p:cNvSpPr/>
          <p:nvPr/>
        </p:nvSpPr>
        <p:spPr bwMode="auto">
          <a:xfrm rot="16200000">
            <a:off x="728436" y="5065939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1" name="120 Arco"/>
          <p:cNvSpPr/>
          <p:nvPr/>
        </p:nvSpPr>
        <p:spPr bwMode="auto">
          <a:xfrm rot="16200000">
            <a:off x="2042886" y="5063558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2" name="121 Arco"/>
          <p:cNvSpPr/>
          <p:nvPr/>
        </p:nvSpPr>
        <p:spPr bwMode="auto">
          <a:xfrm rot="16200000">
            <a:off x="2033351" y="5063556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3" name="122 Arco"/>
          <p:cNvSpPr/>
          <p:nvPr/>
        </p:nvSpPr>
        <p:spPr bwMode="auto">
          <a:xfrm rot="16200000">
            <a:off x="2042885" y="5065938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4" name="123 Arco"/>
          <p:cNvSpPr/>
          <p:nvPr/>
        </p:nvSpPr>
        <p:spPr bwMode="auto">
          <a:xfrm rot="16200000">
            <a:off x="2033361" y="5065939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5" name="124 Arco"/>
          <p:cNvSpPr/>
          <p:nvPr/>
        </p:nvSpPr>
        <p:spPr bwMode="auto">
          <a:xfrm rot="16200000">
            <a:off x="3328761" y="5073083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6" name="125 Arco"/>
          <p:cNvSpPr/>
          <p:nvPr/>
        </p:nvSpPr>
        <p:spPr bwMode="auto">
          <a:xfrm rot="16200000">
            <a:off x="3319226" y="5073081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7" name="126 Arco"/>
          <p:cNvSpPr/>
          <p:nvPr/>
        </p:nvSpPr>
        <p:spPr bwMode="auto">
          <a:xfrm rot="16200000">
            <a:off x="3328760" y="5075463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28" name="127 Arco"/>
          <p:cNvSpPr/>
          <p:nvPr/>
        </p:nvSpPr>
        <p:spPr bwMode="auto">
          <a:xfrm rot="16200000">
            <a:off x="3319236" y="5075464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129" name="128 Conector recto de flecha"/>
          <p:cNvCxnSpPr/>
          <p:nvPr/>
        </p:nvCxnSpPr>
        <p:spPr bwMode="auto">
          <a:xfrm rot="5400000">
            <a:off x="3345887" y="4776562"/>
            <a:ext cx="625783" cy="158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129 Conector recto de flecha"/>
          <p:cNvCxnSpPr/>
          <p:nvPr/>
        </p:nvCxnSpPr>
        <p:spPr bwMode="auto">
          <a:xfrm rot="5400000">
            <a:off x="755087" y="4757512"/>
            <a:ext cx="625783" cy="158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1" name="130 Conector recto de flecha"/>
          <p:cNvCxnSpPr/>
          <p:nvPr/>
        </p:nvCxnSpPr>
        <p:spPr bwMode="auto">
          <a:xfrm rot="10800000">
            <a:off x="1387488" y="2894364"/>
            <a:ext cx="625784" cy="158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131 Conector recto de flecha"/>
          <p:cNvCxnSpPr/>
          <p:nvPr/>
        </p:nvCxnSpPr>
        <p:spPr bwMode="auto">
          <a:xfrm>
            <a:off x="2732534" y="2894364"/>
            <a:ext cx="600864" cy="16614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3" name="132 Arco"/>
          <p:cNvSpPr/>
          <p:nvPr/>
        </p:nvSpPr>
        <p:spPr bwMode="auto">
          <a:xfrm rot="16200000">
            <a:off x="728436" y="3758633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35" name="134 Arco"/>
          <p:cNvSpPr/>
          <p:nvPr/>
        </p:nvSpPr>
        <p:spPr bwMode="auto">
          <a:xfrm rot="16200000">
            <a:off x="728435" y="3761013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36" name="135 Arco"/>
          <p:cNvSpPr/>
          <p:nvPr/>
        </p:nvSpPr>
        <p:spPr bwMode="auto">
          <a:xfrm rot="16200000">
            <a:off x="718911" y="3761014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37" name="136 Arco"/>
          <p:cNvSpPr/>
          <p:nvPr/>
        </p:nvSpPr>
        <p:spPr bwMode="auto">
          <a:xfrm rot="16200000">
            <a:off x="718911" y="2539433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38" name="137 Arco"/>
          <p:cNvSpPr/>
          <p:nvPr/>
        </p:nvSpPr>
        <p:spPr bwMode="auto">
          <a:xfrm rot="16200000">
            <a:off x="718910" y="2541813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39" name="138 Arco"/>
          <p:cNvSpPr/>
          <p:nvPr/>
        </p:nvSpPr>
        <p:spPr bwMode="auto">
          <a:xfrm rot="16200000">
            <a:off x="709386" y="2541814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40" name="139 Arco"/>
          <p:cNvSpPr/>
          <p:nvPr/>
        </p:nvSpPr>
        <p:spPr bwMode="auto">
          <a:xfrm rot="16200000">
            <a:off x="3319236" y="2548958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141" name="140 Conector recto de flecha"/>
          <p:cNvCxnSpPr/>
          <p:nvPr/>
        </p:nvCxnSpPr>
        <p:spPr bwMode="auto">
          <a:xfrm rot="16200000" flipH="1">
            <a:off x="631446" y="2448304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43" name="142 Arco"/>
          <p:cNvSpPr/>
          <p:nvPr/>
        </p:nvSpPr>
        <p:spPr bwMode="auto">
          <a:xfrm rot="10800000">
            <a:off x="3309701" y="3768156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44" name="143 Arco"/>
          <p:cNvSpPr/>
          <p:nvPr/>
        </p:nvSpPr>
        <p:spPr bwMode="auto">
          <a:xfrm rot="10800000">
            <a:off x="3319235" y="3770538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145" name="144 Arco"/>
          <p:cNvSpPr/>
          <p:nvPr/>
        </p:nvSpPr>
        <p:spPr bwMode="auto">
          <a:xfrm rot="10800000">
            <a:off x="3309711" y="3770539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146" name="145 Conector recto de flecha"/>
          <p:cNvCxnSpPr/>
          <p:nvPr/>
        </p:nvCxnSpPr>
        <p:spPr bwMode="auto">
          <a:xfrm rot="16200000" flipH="1">
            <a:off x="1936372" y="2429254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7" name="146 Conector recto de flecha"/>
          <p:cNvCxnSpPr/>
          <p:nvPr/>
        </p:nvCxnSpPr>
        <p:spPr bwMode="auto">
          <a:xfrm rot="16200000" flipH="1">
            <a:off x="3222247" y="2448304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147 Conector recto de flecha"/>
          <p:cNvCxnSpPr/>
          <p:nvPr/>
        </p:nvCxnSpPr>
        <p:spPr bwMode="auto">
          <a:xfrm rot="16200000" flipH="1">
            <a:off x="3231773" y="3638930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9" name="148 Conector recto de flecha"/>
          <p:cNvCxnSpPr/>
          <p:nvPr/>
        </p:nvCxnSpPr>
        <p:spPr bwMode="auto">
          <a:xfrm rot="16200000" flipH="1">
            <a:off x="640971" y="3686553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0" name="149 Conector recto de flecha"/>
          <p:cNvCxnSpPr/>
          <p:nvPr/>
        </p:nvCxnSpPr>
        <p:spPr bwMode="auto">
          <a:xfrm rot="16200000" flipH="1">
            <a:off x="650496" y="4972428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1" name="150 Conector recto de flecha"/>
          <p:cNvCxnSpPr/>
          <p:nvPr/>
        </p:nvCxnSpPr>
        <p:spPr bwMode="auto">
          <a:xfrm rot="16200000" flipH="1">
            <a:off x="1955421" y="4962904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151 Conector recto de flecha"/>
          <p:cNvCxnSpPr/>
          <p:nvPr/>
        </p:nvCxnSpPr>
        <p:spPr bwMode="auto">
          <a:xfrm rot="16200000" flipH="1">
            <a:off x="3250821" y="4981955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54" name="153 CuadroTexto"/>
          <p:cNvSpPr txBox="1"/>
          <p:nvPr/>
        </p:nvSpPr>
        <p:spPr>
          <a:xfrm>
            <a:off x="2140859" y="2677886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1</a:t>
            </a:r>
            <a:endParaRPr lang="es-ES" sz="2400" b="1" dirty="0"/>
          </a:p>
        </p:txBody>
      </p:sp>
      <p:sp>
        <p:nvSpPr>
          <p:cNvPr id="162" name="161 CuadroTexto"/>
          <p:cNvSpPr txBox="1"/>
          <p:nvPr/>
        </p:nvSpPr>
        <p:spPr>
          <a:xfrm>
            <a:off x="827316" y="2656115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0</a:t>
            </a:r>
            <a:endParaRPr lang="es-ES" sz="2400" b="1" dirty="0"/>
          </a:p>
        </p:txBody>
      </p:sp>
      <p:sp>
        <p:nvSpPr>
          <p:cNvPr id="163" name="162 CuadroTexto"/>
          <p:cNvSpPr txBox="1"/>
          <p:nvPr/>
        </p:nvSpPr>
        <p:spPr>
          <a:xfrm>
            <a:off x="849087" y="3868057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3</a:t>
            </a:r>
            <a:endParaRPr lang="es-ES" sz="2400" b="1" dirty="0"/>
          </a:p>
        </p:txBody>
      </p:sp>
      <p:sp>
        <p:nvSpPr>
          <p:cNvPr id="164" name="163 CuadroTexto"/>
          <p:cNvSpPr txBox="1"/>
          <p:nvPr/>
        </p:nvSpPr>
        <p:spPr>
          <a:xfrm>
            <a:off x="3425372" y="2685143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2</a:t>
            </a:r>
            <a:endParaRPr lang="es-ES" sz="2400" b="1" dirty="0"/>
          </a:p>
        </p:txBody>
      </p:sp>
      <p:sp>
        <p:nvSpPr>
          <p:cNvPr id="165" name="164 CuadroTexto"/>
          <p:cNvSpPr txBox="1"/>
          <p:nvPr/>
        </p:nvSpPr>
        <p:spPr>
          <a:xfrm>
            <a:off x="3418115" y="3897086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5</a:t>
            </a:r>
            <a:endParaRPr lang="es-ES" sz="2400" b="1" dirty="0"/>
          </a:p>
        </p:txBody>
      </p:sp>
      <p:sp>
        <p:nvSpPr>
          <p:cNvPr id="166" name="165 CuadroTexto"/>
          <p:cNvSpPr txBox="1"/>
          <p:nvPr/>
        </p:nvSpPr>
        <p:spPr>
          <a:xfrm>
            <a:off x="2148115" y="3860800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4</a:t>
            </a:r>
            <a:endParaRPr lang="es-ES" sz="2400" b="1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849087" y="5188857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6</a:t>
            </a:r>
            <a:endParaRPr lang="es-ES" sz="2400" b="1" dirty="0"/>
          </a:p>
        </p:txBody>
      </p:sp>
      <p:sp>
        <p:nvSpPr>
          <p:cNvPr id="168" name="167 CuadroTexto"/>
          <p:cNvSpPr txBox="1"/>
          <p:nvPr/>
        </p:nvSpPr>
        <p:spPr>
          <a:xfrm>
            <a:off x="2148115" y="5181601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7</a:t>
            </a:r>
            <a:endParaRPr lang="es-ES" sz="2400" b="1" dirty="0"/>
          </a:p>
        </p:txBody>
      </p:sp>
      <p:sp>
        <p:nvSpPr>
          <p:cNvPr id="169" name="168 CuadroTexto"/>
          <p:cNvSpPr txBox="1"/>
          <p:nvPr/>
        </p:nvSpPr>
        <p:spPr>
          <a:xfrm>
            <a:off x="3432630" y="5188857"/>
            <a:ext cx="43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8</a:t>
            </a:r>
            <a:endParaRPr lang="es-ES" sz="2400" b="1" dirty="0"/>
          </a:p>
        </p:txBody>
      </p:sp>
      <p:grpSp>
        <p:nvGrpSpPr>
          <p:cNvPr id="7" name="171 Grupo"/>
          <p:cNvGrpSpPr/>
          <p:nvPr/>
        </p:nvGrpSpPr>
        <p:grpSpPr>
          <a:xfrm>
            <a:off x="6676572" y="2365828"/>
            <a:ext cx="508000" cy="464457"/>
            <a:chOff x="6836228" y="1538514"/>
            <a:chExt cx="508000" cy="464457"/>
          </a:xfrm>
        </p:grpSpPr>
        <p:sp>
          <p:nvSpPr>
            <p:cNvPr id="170" name="169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71" name="170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4</a:t>
              </a:r>
              <a:endParaRPr lang="es-ES" b="1" dirty="0"/>
            </a:p>
          </p:txBody>
        </p:sp>
      </p:grpSp>
      <p:grpSp>
        <p:nvGrpSpPr>
          <p:cNvPr id="8" name="172 Grupo"/>
          <p:cNvGrpSpPr/>
          <p:nvPr/>
        </p:nvGrpSpPr>
        <p:grpSpPr>
          <a:xfrm>
            <a:off x="6248399" y="3505199"/>
            <a:ext cx="508000" cy="464457"/>
            <a:chOff x="6836228" y="1538514"/>
            <a:chExt cx="508000" cy="464457"/>
          </a:xfrm>
        </p:grpSpPr>
        <p:sp>
          <p:nvSpPr>
            <p:cNvPr id="174" name="173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75" name="174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5</a:t>
              </a:r>
              <a:endParaRPr lang="es-ES" b="1" dirty="0"/>
            </a:p>
          </p:txBody>
        </p:sp>
      </p:grpSp>
      <p:grpSp>
        <p:nvGrpSpPr>
          <p:cNvPr id="9" name="175 Grupo"/>
          <p:cNvGrpSpPr/>
          <p:nvPr/>
        </p:nvGrpSpPr>
        <p:grpSpPr>
          <a:xfrm>
            <a:off x="5297710" y="3483428"/>
            <a:ext cx="508000" cy="464457"/>
            <a:chOff x="6836228" y="1538514"/>
            <a:chExt cx="508000" cy="464457"/>
          </a:xfrm>
        </p:grpSpPr>
        <p:sp>
          <p:nvSpPr>
            <p:cNvPr id="177" name="176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78" name="177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1</a:t>
              </a:r>
              <a:endParaRPr lang="es-ES" b="1" dirty="0"/>
            </a:p>
          </p:txBody>
        </p:sp>
      </p:grpSp>
      <p:grpSp>
        <p:nvGrpSpPr>
          <p:cNvPr id="10" name="178 Grupo"/>
          <p:cNvGrpSpPr/>
          <p:nvPr/>
        </p:nvGrpSpPr>
        <p:grpSpPr>
          <a:xfrm>
            <a:off x="8077204" y="3476172"/>
            <a:ext cx="508000" cy="464457"/>
            <a:chOff x="6836228" y="1538514"/>
            <a:chExt cx="508000" cy="464457"/>
          </a:xfrm>
        </p:grpSpPr>
        <p:sp>
          <p:nvSpPr>
            <p:cNvPr id="180" name="179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81" name="180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3</a:t>
              </a:r>
              <a:endParaRPr lang="es-ES" b="1" dirty="0"/>
            </a:p>
          </p:txBody>
        </p:sp>
      </p:grpSp>
      <p:grpSp>
        <p:nvGrpSpPr>
          <p:cNvPr id="11" name="181 Grupo"/>
          <p:cNvGrpSpPr/>
          <p:nvPr/>
        </p:nvGrpSpPr>
        <p:grpSpPr>
          <a:xfrm>
            <a:off x="7184574" y="3483430"/>
            <a:ext cx="508000" cy="464457"/>
            <a:chOff x="6836228" y="1538514"/>
            <a:chExt cx="508000" cy="464457"/>
          </a:xfrm>
        </p:grpSpPr>
        <p:sp>
          <p:nvSpPr>
            <p:cNvPr id="183" name="182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84" name="183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7</a:t>
              </a:r>
              <a:endParaRPr lang="es-ES" b="1" dirty="0"/>
            </a:p>
          </p:txBody>
        </p:sp>
      </p:grpSp>
      <p:grpSp>
        <p:nvGrpSpPr>
          <p:cNvPr id="12" name="184 Grupo"/>
          <p:cNvGrpSpPr/>
          <p:nvPr/>
        </p:nvGrpSpPr>
        <p:grpSpPr>
          <a:xfrm>
            <a:off x="4898574" y="4492176"/>
            <a:ext cx="508000" cy="464457"/>
            <a:chOff x="6836228" y="1538514"/>
            <a:chExt cx="508000" cy="464457"/>
          </a:xfrm>
        </p:grpSpPr>
        <p:sp>
          <p:nvSpPr>
            <p:cNvPr id="186" name="185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87" name="186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0</a:t>
              </a:r>
              <a:endParaRPr lang="es-ES" b="1" dirty="0"/>
            </a:p>
          </p:txBody>
        </p:sp>
      </p:grpSp>
      <p:grpSp>
        <p:nvGrpSpPr>
          <p:cNvPr id="13" name="187 Grupo"/>
          <p:cNvGrpSpPr/>
          <p:nvPr/>
        </p:nvGrpSpPr>
        <p:grpSpPr>
          <a:xfrm>
            <a:off x="5617031" y="4499432"/>
            <a:ext cx="508000" cy="464457"/>
            <a:chOff x="6836228" y="1538514"/>
            <a:chExt cx="508000" cy="464457"/>
          </a:xfrm>
        </p:grpSpPr>
        <p:sp>
          <p:nvSpPr>
            <p:cNvPr id="189" name="188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90" name="189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2</a:t>
              </a:r>
              <a:endParaRPr lang="es-ES" b="1" dirty="0"/>
            </a:p>
          </p:txBody>
        </p:sp>
      </p:grpSp>
      <p:grpSp>
        <p:nvGrpSpPr>
          <p:cNvPr id="14" name="190 Grupo"/>
          <p:cNvGrpSpPr/>
          <p:nvPr/>
        </p:nvGrpSpPr>
        <p:grpSpPr>
          <a:xfrm>
            <a:off x="6248404" y="4506690"/>
            <a:ext cx="508000" cy="464457"/>
            <a:chOff x="6836228" y="1538514"/>
            <a:chExt cx="508000" cy="464457"/>
          </a:xfrm>
        </p:grpSpPr>
        <p:sp>
          <p:nvSpPr>
            <p:cNvPr id="192" name="191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93" name="192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8</a:t>
              </a:r>
              <a:endParaRPr lang="es-ES" b="1" dirty="0"/>
            </a:p>
          </p:txBody>
        </p:sp>
      </p:grpSp>
      <p:grpSp>
        <p:nvGrpSpPr>
          <p:cNvPr id="15" name="196 Grupo"/>
          <p:cNvGrpSpPr/>
          <p:nvPr/>
        </p:nvGrpSpPr>
        <p:grpSpPr>
          <a:xfrm>
            <a:off x="8106231" y="4477661"/>
            <a:ext cx="508000" cy="464457"/>
            <a:chOff x="6836228" y="1538514"/>
            <a:chExt cx="508000" cy="464457"/>
          </a:xfrm>
        </p:grpSpPr>
        <p:sp>
          <p:nvSpPr>
            <p:cNvPr id="198" name="197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99" name="198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6</a:t>
              </a:r>
              <a:endParaRPr lang="es-ES" b="1" dirty="0"/>
            </a:p>
          </p:txBody>
        </p:sp>
      </p:grpSp>
      <p:cxnSp>
        <p:nvCxnSpPr>
          <p:cNvPr id="201" name="200 Conector recto de flecha"/>
          <p:cNvCxnSpPr/>
          <p:nvPr/>
        </p:nvCxnSpPr>
        <p:spPr bwMode="auto">
          <a:xfrm rot="5400000">
            <a:off x="5921828" y="2467425"/>
            <a:ext cx="653143" cy="1378862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3" name="202 Conector recto de flecha"/>
          <p:cNvCxnSpPr/>
          <p:nvPr/>
        </p:nvCxnSpPr>
        <p:spPr bwMode="auto">
          <a:xfrm rot="5400000">
            <a:off x="6386287" y="2953656"/>
            <a:ext cx="674914" cy="428173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" name="204 Conector recto de flecha"/>
          <p:cNvCxnSpPr/>
          <p:nvPr/>
        </p:nvCxnSpPr>
        <p:spPr bwMode="auto">
          <a:xfrm rot="16200000" flipH="1">
            <a:off x="6865259" y="2902856"/>
            <a:ext cx="653145" cy="508002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7" name="206 Conector recto de flecha"/>
          <p:cNvCxnSpPr/>
          <p:nvPr/>
        </p:nvCxnSpPr>
        <p:spPr bwMode="auto">
          <a:xfrm rot="16200000" flipH="1">
            <a:off x="7315203" y="2452912"/>
            <a:ext cx="645887" cy="1400632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0" name="209 Conector recto de flecha"/>
          <p:cNvCxnSpPr/>
          <p:nvPr/>
        </p:nvCxnSpPr>
        <p:spPr bwMode="auto">
          <a:xfrm rot="5400000">
            <a:off x="5087255" y="4020462"/>
            <a:ext cx="544291" cy="399136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2" name="211 Conector recto de flecha"/>
          <p:cNvCxnSpPr/>
          <p:nvPr/>
        </p:nvCxnSpPr>
        <p:spPr bwMode="auto">
          <a:xfrm rot="16200000" flipH="1">
            <a:off x="5442855" y="4063997"/>
            <a:ext cx="551547" cy="319321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213 Conector recto de flecha"/>
          <p:cNvCxnSpPr/>
          <p:nvPr/>
        </p:nvCxnSpPr>
        <p:spPr bwMode="auto">
          <a:xfrm rot="16200000" flipH="1">
            <a:off x="6241142" y="4238170"/>
            <a:ext cx="537034" cy="5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7" name="216 Conector recto de flecha"/>
          <p:cNvCxnSpPr/>
          <p:nvPr/>
        </p:nvCxnSpPr>
        <p:spPr bwMode="auto">
          <a:xfrm rot="16200000" flipH="1">
            <a:off x="8084459" y="4194631"/>
            <a:ext cx="537032" cy="29027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8" name="217 CuadroTexto"/>
          <p:cNvSpPr txBox="1"/>
          <p:nvPr/>
        </p:nvSpPr>
        <p:spPr>
          <a:xfrm>
            <a:off x="304800" y="1549730"/>
            <a:ext cx="8694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8912" indent="-320040"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s-ES" sz="1600" b="1" dirty="0" smtClean="0"/>
              <a:t>In </a:t>
            </a:r>
            <a:r>
              <a:rPr lang="es-ES" sz="1600" b="1" dirty="0" err="1" smtClean="0"/>
              <a:t>the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absence</a:t>
            </a:r>
            <a:r>
              <a:rPr lang="es-ES" sz="1600" b="1" dirty="0" smtClean="0"/>
              <a:t> of </a:t>
            </a:r>
            <a:r>
              <a:rPr lang="es-ES" sz="1600" b="1" dirty="0" err="1" smtClean="0"/>
              <a:t>contention</a:t>
            </a:r>
            <a:r>
              <a:rPr lang="es-ES" sz="1600" b="1" dirty="0" smtClean="0"/>
              <a:t>, </a:t>
            </a:r>
            <a:r>
              <a:rPr lang="es-ES" sz="1600" b="1" dirty="0" err="1" smtClean="0"/>
              <a:t>multicast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messages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follow</a:t>
            </a:r>
            <a:r>
              <a:rPr lang="es-ES" sz="1600" b="1" dirty="0" smtClean="0"/>
              <a:t> a </a:t>
            </a:r>
            <a:r>
              <a:rPr lang="es-ES" sz="1600" b="1" dirty="0" err="1" smtClean="0"/>
              <a:t>tree-based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algorithm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to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reach</a:t>
            </a:r>
            <a:r>
              <a:rPr lang="es-ES" sz="1600" b="1" dirty="0" smtClean="0"/>
              <a:t> </a:t>
            </a:r>
            <a:r>
              <a:rPr lang="es-ES" sz="1600" b="1" dirty="0" err="1" smtClean="0"/>
              <a:t>destination</a:t>
            </a:r>
            <a:endParaRPr lang="es-ES" sz="1600" b="1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2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2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2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2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2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2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6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2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2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2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2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2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2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2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2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2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2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00"/>
                            </p:stCondLst>
                            <p:childTnLst>
                              <p:par>
                                <p:cTn id="1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2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2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2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2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2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2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2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2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2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200"/>
                            </p:stCondLst>
                            <p:childTnLst>
                              <p:par>
                                <p:cTn id="1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2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400"/>
                            </p:stCondLst>
                            <p:childTnLst>
                              <p:par>
                                <p:cTn id="1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600"/>
                            </p:stCondLst>
                            <p:childTnLst>
                              <p:par>
                                <p:cTn id="1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2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0" dur="2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2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2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2" dur="2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2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8" dur="2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10" grpId="0" animBg="1"/>
      <p:bldP spid="111" grpId="0" animBg="1"/>
      <p:bldP spid="112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33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3" grpId="0" animBg="1"/>
      <p:bldP spid="144" grpId="0" animBg="1"/>
      <p:bldP spid="1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144 Marcador de contenido"/>
          <p:cNvSpPr>
            <a:spLocks noGrp="1"/>
          </p:cNvSpPr>
          <p:nvPr>
            <p:ph idx="1"/>
          </p:nvPr>
        </p:nvSpPr>
        <p:spPr>
          <a:xfrm>
            <a:off x="503171" y="1485567"/>
            <a:ext cx="8229600" cy="4625609"/>
          </a:xfrm>
        </p:spPr>
        <p:txBody>
          <a:bodyPr>
            <a:normAutofit/>
          </a:bodyPr>
          <a:lstStyle/>
          <a:p>
            <a:r>
              <a:rPr lang="es-ES" sz="2400" b="1" dirty="0" err="1" smtClean="0"/>
              <a:t>What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happens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if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part</a:t>
            </a:r>
            <a:r>
              <a:rPr lang="es-ES" sz="2400" b="1" dirty="0" smtClean="0"/>
              <a:t> of </a:t>
            </a:r>
            <a:r>
              <a:rPr lang="es-ES" sz="2400" b="1" dirty="0" err="1" smtClean="0"/>
              <a:t>network</a:t>
            </a:r>
            <a:r>
              <a:rPr lang="es-ES" sz="2400" b="1" dirty="0" smtClean="0"/>
              <a:t> link are </a:t>
            </a:r>
            <a:r>
              <a:rPr lang="es-ES" sz="2400" b="1" dirty="0" err="1" smtClean="0"/>
              <a:t>congested</a:t>
            </a:r>
            <a:r>
              <a:rPr lang="es-ES" sz="2400" b="1" dirty="0" smtClean="0"/>
              <a:t>?</a:t>
            </a:r>
          </a:p>
          <a:p>
            <a:endParaRPr lang="en-US" sz="2400" dirty="0"/>
          </a:p>
        </p:txBody>
      </p:sp>
      <p:sp>
        <p:nvSpPr>
          <p:cNvPr id="297" name="296 Rectángulo redondeado"/>
          <p:cNvSpPr/>
          <p:nvPr/>
        </p:nvSpPr>
        <p:spPr bwMode="auto">
          <a:xfrm>
            <a:off x="7048350" y="2615978"/>
            <a:ext cx="1684421" cy="424714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96" name="295 Rectángulo redondeado"/>
          <p:cNvSpPr/>
          <p:nvPr/>
        </p:nvSpPr>
        <p:spPr bwMode="auto">
          <a:xfrm>
            <a:off x="5319758" y="2619994"/>
            <a:ext cx="1684421" cy="4247147"/>
          </a:xfrm>
          <a:prstGeom prst="roundRect">
            <a:avLst/>
          </a:prstGeom>
          <a:solidFill>
            <a:schemeClr val="accent2"/>
          </a:solidFill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00" name="199 Conector recto"/>
          <p:cNvCxnSpPr>
            <a:stCxn id="26" idx="4"/>
            <a:endCxn id="41" idx="0"/>
          </p:cNvCxnSpPr>
          <p:nvPr/>
        </p:nvCxnSpPr>
        <p:spPr bwMode="auto">
          <a:xfrm rot="16200000" flipH="1">
            <a:off x="3350923" y="3698099"/>
            <a:ext cx="517796" cy="16613"/>
          </a:xfrm>
          <a:prstGeom prst="lin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cxnSp>
      <p:cxnSp>
        <p:nvCxnSpPr>
          <p:cNvPr id="194" name="193 Conector recto"/>
          <p:cNvCxnSpPr>
            <a:stCxn id="18" idx="4"/>
            <a:endCxn id="33" idx="0"/>
          </p:cNvCxnSpPr>
          <p:nvPr/>
        </p:nvCxnSpPr>
        <p:spPr bwMode="auto">
          <a:xfrm rot="16200000" flipH="1">
            <a:off x="2068898" y="3681483"/>
            <a:ext cx="517795" cy="16613"/>
          </a:xfrm>
          <a:prstGeom prst="lin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cxnSp>
      <p:cxnSp>
        <p:nvCxnSpPr>
          <p:cNvPr id="204" name="203 Conector recto"/>
          <p:cNvCxnSpPr>
            <a:stCxn id="41" idx="4"/>
            <a:endCxn id="43" idx="0"/>
          </p:cNvCxnSpPr>
          <p:nvPr/>
        </p:nvCxnSpPr>
        <p:spPr bwMode="auto">
          <a:xfrm rot="5400000">
            <a:off x="3305238" y="4959356"/>
            <a:ext cx="625781" cy="0"/>
          </a:xfrm>
          <a:prstGeom prst="lin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cxnSp>
      <p:cxnSp>
        <p:nvCxnSpPr>
          <p:cNvPr id="196" name="195 Conector recto"/>
          <p:cNvCxnSpPr>
            <a:stCxn id="33" idx="4"/>
            <a:endCxn id="36" idx="0"/>
          </p:cNvCxnSpPr>
          <p:nvPr/>
        </p:nvCxnSpPr>
        <p:spPr bwMode="auto">
          <a:xfrm rot="5400000">
            <a:off x="2023211" y="4942741"/>
            <a:ext cx="625783" cy="1"/>
          </a:xfrm>
          <a:prstGeom prst="lin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cxnSp>
      <p:cxnSp>
        <p:nvCxnSpPr>
          <p:cNvPr id="188" name="187 Conector recto"/>
          <p:cNvCxnSpPr>
            <a:stCxn id="36" idx="6"/>
            <a:endCxn id="43" idx="2"/>
          </p:cNvCxnSpPr>
          <p:nvPr/>
        </p:nvCxnSpPr>
        <p:spPr bwMode="auto">
          <a:xfrm>
            <a:off x="2676682" y="5596214"/>
            <a:ext cx="600865" cy="16614"/>
          </a:xfrm>
          <a:prstGeom prst="lin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182" name="181 Conector recto"/>
          <p:cNvCxnSpPr>
            <a:stCxn id="33" idx="6"/>
            <a:endCxn id="41" idx="2"/>
          </p:cNvCxnSpPr>
          <p:nvPr/>
        </p:nvCxnSpPr>
        <p:spPr bwMode="auto">
          <a:xfrm>
            <a:off x="2676683" y="4289269"/>
            <a:ext cx="600864" cy="16616"/>
          </a:xfrm>
          <a:prstGeom prst="lin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176" name="175 Conector recto"/>
          <p:cNvCxnSpPr>
            <a:stCxn id="18" idx="6"/>
            <a:endCxn id="26" idx="2"/>
          </p:cNvCxnSpPr>
          <p:nvPr/>
        </p:nvCxnSpPr>
        <p:spPr bwMode="auto">
          <a:xfrm>
            <a:off x="2660070" y="3090312"/>
            <a:ext cx="600864" cy="16615"/>
          </a:xfrm>
          <a:prstGeom prst="lin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grpSp>
        <p:nvGrpSpPr>
          <p:cNvPr id="2" name="171 Grupo"/>
          <p:cNvGrpSpPr/>
          <p:nvPr/>
        </p:nvGrpSpPr>
        <p:grpSpPr>
          <a:xfrm>
            <a:off x="6649752" y="2111540"/>
            <a:ext cx="508000" cy="464457"/>
            <a:chOff x="6836228" y="1538514"/>
            <a:chExt cx="508000" cy="464457"/>
          </a:xfrm>
        </p:grpSpPr>
        <p:sp>
          <p:nvSpPr>
            <p:cNvPr id="170" name="169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71" name="170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4</a:t>
              </a:r>
              <a:endParaRPr lang="es-ES" b="1" dirty="0"/>
            </a:p>
          </p:txBody>
        </p:sp>
      </p:grpSp>
      <p:grpSp>
        <p:nvGrpSpPr>
          <p:cNvPr id="3" name="172 Grupo"/>
          <p:cNvGrpSpPr/>
          <p:nvPr/>
        </p:nvGrpSpPr>
        <p:grpSpPr>
          <a:xfrm>
            <a:off x="7092441" y="3237614"/>
            <a:ext cx="508000" cy="464457"/>
            <a:chOff x="6836228" y="1538514"/>
            <a:chExt cx="508000" cy="464457"/>
          </a:xfrm>
        </p:grpSpPr>
        <p:sp>
          <p:nvSpPr>
            <p:cNvPr id="174" name="173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75" name="174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1</a:t>
              </a:r>
              <a:endParaRPr lang="es-ES" b="1" dirty="0"/>
            </a:p>
          </p:txBody>
        </p:sp>
      </p:grpSp>
      <p:grpSp>
        <p:nvGrpSpPr>
          <p:cNvPr id="7" name="175 Grupo"/>
          <p:cNvGrpSpPr/>
          <p:nvPr/>
        </p:nvGrpSpPr>
        <p:grpSpPr>
          <a:xfrm>
            <a:off x="6141752" y="3215843"/>
            <a:ext cx="508000" cy="464457"/>
            <a:chOff x="6836228" y="1538514"/>
            <a:chExt cx="508000" cy="464457"/>
          </a:xfrm>
        </p:grpSpPr>
        <p:sp>
          <p:nvSpPr>
            <p:cNvPr id="177" name="176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78" name="177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3</a:t>
              </a:r>
              <a:endParaRPr lang="es-ES" b="1" dirty="0"/>
            </a:p>
          </p:txBody>
        </p:sp>
      </p:grpSp>
      <p:grpSp>
        <p:nvGrpSpPr>
          <p:cNvPr id="8" name="178 Grupo"/>
          <p:cNvGrpSpPr/>
          <p:nvPr/>
        </p:nvGrpSpPr>
        <p:grpSpPr>
          <a:xfrm>
            <a:off x="7104477" y="6276639"/>
            <a:ext cx="508000" cy="464457"/>
            <a:chOff x="6836228" y="1538514"/>
            <a:chExt cx="508000" cy="464457"/>
          </a:xfrm>
        </p:grpSpPr>
        <p:sp>
          <p:nvSpPr>
            <p:cNvPr id="180" name="179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81" name="180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2</a:t>
              </a:r>
              <a:endParaRPr lang="es-ES" b="1" dirty="0"/>
            </a:p>
          </p:txBody>
        </p:sp>
      </p:grpSp>
      <p:grpSp>
        <p:nvGrpSpPr>
          <p:cNvPr id="9" name="181 Grupo"/>
          <p:cNvGrpSpPr/>
          <p:nvPr/>
        </p:nvGrpSpPr>
        <p:grpSpPr>
          <a:xfrm>
            <a:off x="7102185" y="5525909"/>
            <a:ext cx="508000" cy="464457"/>
            <a:chOff x="6836228" y="1538514"/>
            <a:chExt cx="508000" cy="464457"/>
          </a:xfrm>
        </p:grpSpPr>
        <p:sp>
          <p:nvSpPr>
            <p:cNvPr id="183" name="182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84" name="183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5</a:t>
              </a:r>
              <a:endParaRPr lang="es-ES" b="1" dirty="0"/>
            </a:p>
          </p:txBody>
        </p:sp>
      </p:grpSp>
      <p:grpSp>
        <p:nvGrpSpPr>
          <p:cNvPr id="10" name="184 Grupo"/>
          <p:cNvGrpSpPr/>
          <p:nvPr/>
        </p:nvGrpSpPr>
        <p:grpSpPr>
          <a:xfrm>
            <a:off x="5742616" y="4044111"/>
            <a:ext cx="508000" cy="464457"/>
            <a:chOff x="6836228" y="1538514"/>
            <a:chExt cx="508000" cy="464457"/>
          </a:xfrm>
        </p:grpSpPr>
        <p:sp>
          <p:nvSpPr>
            <p:cNvPr id="186" name="185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87" name="186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6</a:t>
              </a:r>
              <a:endParaRPr lang="es-ES" b="1" dirty="0"/>
            </a:p>
          </p:txBody>
        </p:sp>
      </p:grpSp>
      <p:grpSp>
        <p:nvGrpSpPr>
          <p:cNvPr id="11" name="187 Grupo"/>
          <p:cNvGrpSpPr/>
          <p:nvPr/>
        </p:nvGrpSpPr>
        <p:grpSpPr>
          <a:xfrm>
            <a:off x="6461073" y="4039335"/>
            <a:ext cx="508000" cy="464457"/>
            <a:chOff x="6836228" y="1538514"/>
            <a:chExt cx="508000" cy="464457"/>
          </a:xfrm>
        </p:grpSpPr>
        <p:sp>
          <p:nvSpPr>
            <p:cNvPr id="189" name="188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90" name="189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0</a:t>
              </a:r>
              <a:endParaRPr lang="es-ES" b="1" dirty="0"/>
            </a:p>
          </p:txBody>
        </p:sp>
      </p:grpSp>
      <p:grpSp>
        <p:nvGrpSpPr>
          <p:cNvPr id="12" name="190 Grupo"/>
          <p:cNvGrpSpPr/>
          <p:nvPr/>
        </p:nvGrpSpPr>
        <p:grpSpPr>
          <a:xfrm>
            <a:off x="7092446" y="4022529"/>
            <a:ext cx="508000" cy="464457"/>
            <a:chOff x="6836228" y="1538514"/>
            <a:chExt cx="508000" cy="464457"/>
          </a:xfrm>
        </p:grpSpPr>
        <p:sp>
          <p:nvSpPr>
            <p:cNvPr id="192" name="191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93" name="192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7</a:t>
              </a:r>
              <a:endParaRPr lang="es-ES" b="1" dirty="0"/>
            </a:p>
          </p:txBody>
        </p:sp>
      </p:grpSp>
      <p:grpSp>
        <p:nvGrpSpPr>
          <p:cNvPr id="13" name="196 Grupo"/>
          <p:cNvGrpSpPr/>
          <p:nvPr/>
        </p:nvGrpSpPr>
        <p:grpSpPr>
          <a:xfrm>
            <a:off x="7092898" y="4784067"/>
            <a:ext cx="508000" cy="464457"/>
            <a:chOff x="6836228" y="1538514"/>
            <a:chExt cx="508000" cy="464457"/>
          </a:xfrm>
        </p:grpSpPr>
        <p:sp>
          <p:nvSpPr>
            <p:cNvPr id="198" name="197 Elipse"/>
            <p:cNvSpPr/>
            <p:nvPr/>
          </p:nvSpPr>
          <p:spPr bwMode="auto">
            <a:xfrm>
              <a:off x="6865257" y="1538514"/>
              <a:ext cx="464457" cy="464457"/>
            </a:xfrm>
            <a:prstGeom prst="ellipse">
              <a:avLst/>
            </a:prstGeom>
            <a:solidFill>
              <a:schemeClr val="accent1"/>
            </a:solidFill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199" name="198 CuadroTexto"/>
            <p:cNvSpPr txBox="1"/>
            <p:nvPr/>
          </p:nvSpPr>
          <p:spPr>
            <a:xfrm>
              <a:off x="6836228" y="1582057"/>
              <a:ext cx="508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/>
                <a:t>8</a:t>
              </a:r>
              <a:endParaRPr lang="es-ES" b="1" dirty="0"/>
            </a:p>
          </p:txBody>
        </p:sp>
      </p:grpSp>
      <p:cxnSp>
        <p:nvCxnSpPr>
          <p:cNvPr id="201" name="200 Conector recto de flecha"/>
          <p:cNvCxnSpPr/>
          <p:nvPr/>
        </p:nvCxnSpPr>
        <p:spPr bwMode="auto">
          <a:xfrm rot="5400000">
            <a:off x="6320687" y="2645025"/>
            <a:ext cx="653142" cy="488493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3" name="202 Conector recto de flecha"/>
          <p:cNvCxnSpPr/>
          <p:nvPr/>
        </p:nvCxnSpPr>
        <p:spPr bwMode="auto">
          <a:xfrm rot="16200000" flipH="1">
            <a:off x="6785145" y="2669059"/>
            <a:ext cx="674915" cy="462196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0" name="209 Conector recto de flecha"/>
          <p:cNvCxnSpPr/>
          <p:nvPr/>
        </p:nvCxnSpPr>
        <p:spPr bwMode="auto">
          <a:xfrm rot="10800000" flipV="1">
            <a:off x="6003875" y="3680299"/>
            <a:ext cx="399137" cy="363812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2" name="211 Conector recto de flecha"/>
          <p:cNvCxnSpPr/>
          <p:nvPr/>
        </p:nvCxnSpPr>
        <p:spPr bwMode="auto">
          <a:xfrm rot="16200000" flipH="1">
            <a:off x="6383152" y="3700156"/>
            <a:ext cx="359036" cy="319321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4" name="213 Conector recto de flecha"/>
          <p:cNvCxnSpPr/>
          <p:nvPr/>
        </p:nvCxnSpPr>
        <p:spPr bwMode="auto">
          <a:xfrm rot="16200000" flipH="1">
            <a:off x="7193472" y="3862297"/>
            <a:ext cx="320458" cy="5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7" name="216 Conector recto de flecha"/>
          <p:cNvCxnSpPr/>
          <p:nvPr/>
        </p:nvCxnSpPr>
        <p:spPr bwMode="auto">
          <a:xfrm rot="16200000" flipH="1">
            <a:off x="7205390" y="4635300"/>
            <a:ext cx="297081" cy="452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4" name="160 Grupo"/>
          <p:cNvGrpSpPr/>
          <p:nvPr/>
        </p:nvGrpSpPr>
        <p:grpSpPr>
          <a:xfrm>
            <a:off x="655348" y="2749731"/>
            <a:ext cx="3303361" cy="3220292"/>
            <a:chOff x="701674" y="2564501"/>
            <a:chExt cx="3303361" cy="3220292"/>
          </a:xfrm>
          <a:solidFill>
            <a:schemeClr val="accent1"/>
          </a:solidFill>
        </p:grpSpPr>
        <p:grpSp>
          <p:nvGrpSpPr>
            <p:cNvPr id="15" name="94 Grupo"/>
            <p:cNvGrpSpPr/>
            <p:nvPr/>
          </p:nvGrpSpPr>
          <p:grpSpPr>
            <a:xfrm>
              <a:off x="701674" y="2564501"/>
              <a:ext cx="3303361" cy="3220292"/>
              <a:chOff x="878112" y="2689687"/>
              <a:chExt cx="1893885" cy="1846263"/>
            </a:xfrm>
            <a:grpFill/>
          </p:grpSpPr>
          <p:sp>
            <p:nvSpPr>
              <p:cNvPr id="17" name="Oval 1079"/>
              <p:cNvSpPr>
                <a:spLocks noChangeArrowheads="1"/>
              </p:cNvSpPr>
              <p:nvPr/>
            </p:nvSpPr>
            <p:spPr bwMode="auto">
              <a:xfrm>
                <a:off x="887638" y="2689687"/>
                <a:ext cx="390524" cy="390525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8" name="Oval 1080"/>
              <p:cNvSpPr>
                <a:spLocks noChangeArrowheads="1"/>
              </p:cNvSpPr>
              <p:nvPr/>
            </p:nvSpPr>
            <p:spPr bwMode="auto">
              <a:xfrm>
                <a:off x="1636936" y="2689687"/>
                <a:ext cx="390524" cy="390525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cxnSp>
            <p:nvCxnSpPr>
              <p:cNvPr id="22" name="AutoShape 1084"/>
              <p:cNvCxnSpPr>
                <a:cxnSpLocks noChangeShapeType="1"/>
              </p:cNvCxnSpPr>
              <p:nvPr/>
            </p:nvCxnSpPr>
            <p:spPr bwMode="auto">
              <a:xfrm>
                <a:off x="1287687" y="2884950"/>
                <a:ext cx="339724" cy="0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sp>
            <p:nvSpPr>
              <p:cNvPr id="26" name="Oval 1089"/>
              <p:cNvSpPr>
                <a:spLocks noChangeArrowheads="1"/>
              </p:cNvSpPr>
              <p:nvPr/>
            </p:nvSpPr>
            <p:spPr bwMode="auto">
              <a:xfrm>
                <a:off x="2371948" y="2699213"/>
                <a:ext cx="390524" cy="390525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" name="Oval 1096"/>
              <p:cNvSpPr>
                <a:spLocks noChangeArrowheads="1"/>
              </p:cNvSpPr>
              <p:nvPr/>
            </p:nvSpPr>
            <p:spPr bwMode="auto">
              <a:xfrm>
                <a:off x="897162" y="3377075"/>
                <a:ext cx="390524" cy="390525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3" name="Oval 1097"/>
              <p:cNvSpPr>
                <a:spLocks noChangeArrowheads="1"/>
              </p:cNvSpPr>
              <p:nvPr/>
            </p:nvSpPr>
            <p:spPr bwMode="auto">
              <a:xfrm>
                <a:off x="1646461" y="3377075"/>
                <a:ext cx="390524" cy="390525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grpSp>
            <p:nvGrpSpPr>
              <p:cNvPr id="16" name="Group 1098"/>
              <p:cNvGrpSpPr>
                <a:grpSpLocks/>
              </p:cNvGrpSpPr>
              <p:nvPr/>
            </p:nvGrpSpPr>
            <p:grpSpPr bwMode="auto">
              <a:xfrm>
                <a:off x="897162" y="4126375"/>
                <a:ext cx="1139823" cy="390525"/>
                <a:chOff x="1170" y="2112"/>
                <a:chExt cx="718" cy="246"/>
              </a:xfrm>
              <a:grpFill/>
            </p:grpSpPr>
            <p:sp>
              <p:nvSpPr>
                <p:cNvPr id="35" name="Oval 1099"/>
                <p:cNvSpPr>
                  <a:spLocks noChangeArrowheads="1"/>
                </p:cNvSpPr>
                <p:nvPr/>
              </p:nvSpPr>
              <p:spPr bwMode="auto">
                <a:xfrm>
                  <a:off x="1170" y="2112"/>
                  <a:ext cx="246" cy="246"/>
                </a:xfrm>
                <a:prstGeom prst="ellipse">
                  <a:avLst/>
                </a:prstGeom>
                <a:grp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" name="Oval 1100"/>
                <p:cNvSpPr>
                  <a:spLocks noChangeArrowheads="1"/>
                </p:cNvSpPr>
                <p:nvPr/>
              </p:nvSpPr>
              <p:spPr bwMode="auto">
                <a:xfrm>
                  <a:off x="1642" y="2112"/>
                  <a:ext cx="246" cy="246"/>
                </a:xfrm>
                <a:prstGeom prst="ellipse">
                  <a:avLst/>
                </a:prstGeom>
                <a:grp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cxnSp>
            <p:nvCxnSpPr>
              <p:cNvPr id="37" name="AutoShape 1101"/>
              <p:cNvCxnSpPr>
                <a:cxnSpLocks noChangeShapeType="1"/>
              </p:cNvCxnSpPr>
              <p:nvPr/>
            </p:nvCxnSpPr>
            <p:spPr bwMode="auto">
              <a:xfrm>
                <a:off x="1092425" y="3777126"/>
                <a:ext cx="0" cy="339725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8" name="AutoShape 1102"/>
              <p:cNvCxnSpPr>
                <a:cxnSpLocks noChangeShapeType="1"/>
              </p:cNvCxnSpPr>
              <p:nvPr/>
            </p:nvCxnSpPr>
            <p:spPr bwMode="auto">
              <a:xfrm>
                <a:off x="1297212" y="3572337"/>
                <a:ext cx="339724" cy="0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39" name="AutoShape 1103"/>
              <p:cNvCxnSpPr>
                <a:cxnSpLocks noChangeShapeType="1"/>
              </p:cNvCxnSpPr>
              <p:nvPr/>
            </p:nvCxnSpPr>
            <p:spPr bwMode="auto">
              <a:xfrm>
                <a:off x="1841724" y="3777126"/>
                <a:ext cx="0" cy="339725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40" name="AutoShape 1104"/>
              <p:cNvCxnSpPr>
                <a:cxnSpLocks noChangeShapeType="1"/>
              </p:cNvCxnSpPr>
              <p:nvPr/>
            </p:nvCxnSpPr>
            <p:spPr bwMode="auto">
              <a:xfrm>
                <a:off x="1297212" y="4321638"/>
                <a:ext cx="339724" cy="0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sp>
            <p:nvSpPr>
              <p:cNvPr id="41" name="Oval 1106"/>
              <p:cNvSpPr>
                <a:spLocks noChangeArrowheads="1"/>
              </p:cNvSpPr>
              <p:nvPr/>
            </p:nvSpPr>
            <p:spPr bwMode="auto">
              <a:xfrm>
                <a:off x="2381473" y="3386601"/>
                <a:ext cx="390524" cy="390525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3" name="Oval 1109"/>
              <p:cNvSpPr>
                <a:spLocks noChangeArrowheads="1"/>
              </p:cNvSpPr>
              <p:nvPr/>
            </p:nvSpPr>
            <p:spPr bwMode="auto">
              <a:xfrm>
                <a:off x="2381473" y="4135900"/>
                <a:ext cx="390524" cy="390525"/>
              </a:xfrm>
              <a:prstGeom prst="ellipse">
                <a:avLst/>
              </a:prstGeom>
              <a:grp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s-ES"/>
              </a:p>
            </p:txBody>
          </p:sp>
          <p:cxnSp>
            <p:nvCxnSpPr>
              <p:cNvPr id="45" name="AutoShape 1111"/>
              <p:cNvCxnSpPr>
                <a:cxnSpLocks noChangeShapeType="1"/>
                <a:stCxn id="41" idx="4"/>
              </p:cNvCxnSpPr>
              <p:nvPr/>
            </p:nvCxnSpPr>
            <p:spPr bwMode="auto">
              <a:xfrm>
                <a:off x="2576734" y="3786651"/>
                <a:ext cx="0" cy="339725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0" name="AutoShape 1116"/>
              <p:cNvCxnSpPr>
                <a:cxnSpLocks noChangeShapeType="1"/>
              </p:cNvCxnSpPr>
              <p:nvPr/>
            </p:nvCxnSpPr>
            <p:spPr bwMode="auto">
              <a:xfrm>
                <a:off x="2036985" y="2884950"/>
                <a:ext cx="325437" cy="9525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1" name="AutoShape 1117"/>
              <p:cNvCxnSpPr>
                <a:cxnSpLocks noChangeShapeType="1"/>
                <a:endCxn id="41" idx="2"/>
              </p:cNvCxnSpPr>
              <p:nvPr/>
            </p:nvCxnSpPr>
            <p:spPr bwMode="auto">
              <a:xfrm>
                <a:off x="2046510" y="3572337"/>
                <a:ext cx="325437" cy="9525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2" name="AutoShape 1118"/>
              <p:cNvCxnSpPr>
                <a:cxnSpLocks noChangeShapeType="1"/>
              </p:cNvCxnSpPr>
              <p:nvPr/>
            </p:nvCxnSpPr>
            <p:spPr bwMode="auto">
              <a:xfrm>
                <a:off x="2046510" y="4321638"/>
                <a:ext cx="325437" cy="9525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3" name="AutoShape 1119"/>
              <p:cNvCxnSpPr>
                <a:cxnSpLocks noChangeShapeType="1"/>
              </p:cNvCxnSpPr>
              <p:nvPr/>
            </p:nvCxnSpPr>
            <p:spPr bwMode="auto">
              <a:xfrm flipH="1" flipV="1">
                <a:off x="1082900" y="3089738"/>
                <a:ext cx="9525" cy="277813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4" name="AutoShape 1120"/>
              <p:cNvCxnSpPr>
                <a:cxnSpLocks noChangeShapeType="1"/>
              </p:cNvCxnSpPr>
              <p:nvPr/>
            </p:nvCxnSpPr>
            <p:spPr bwMode="auto">
              <a:xfrm flipH="1" flipV="1">
                <a:off x="1832199" y="3089738"/>
                <a:ext cx="9525" cy="277813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5" name="AutoShape 1121"/>
              <p:cNvCxnSpPr>
                <a:cxnSpLocks noChangeShapeType="1"/>
                <a:stCxn id="41" idx="0"/>
              </p:cNvCxnSpPr>
              <p:nvPr/>
            </p:nvCxnSpPr>
            <p:spPr bwMode="auto">
              <a:xfrm flipH="1" flipV="1">
                <a:off x="2567209" y="3099263"/>
                <a:ext cx="9525" cy="277813"/>
              </a:xfrm>
              <a:prstGeom prst="straightConnector1">
                <a:avLst/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8" name="AutoShape 1124"/>
              <p:cNvCxnSpPr>
                <a:cxnSpLocks noChangeShapeType="1"/>
                <a:endCxn id="26" idx="6"/>
              </p:cNvCxnSpPr>
              <p:nvPr/>
            </p:nvCxnSpPr>
            <p:spPr bwMode="auto">
              <a:xfrm>
                <a:off x="878112" y="2884950"/>
                <a:ext cx="1884359" cy="9525"/>
              </a:xfrm>
              <a:prstGeom prst="curvedConnector5">
                <a:avLst>
                  <a:gd name="adj1" fmla="val -10910"/>
                  <a:gd name="adj2" fmla="val 3149996"/>
                  <a:gd name="adj3" fmla="val 112131"/>
                </a:avLst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59" name="AutoShape 1125"/>
              <p:cNvCxnSpPr>
                <a:cxnSpLocks noChangeShapeType="1"/>
                <a:endCxn id="41" idx="6"/>
              </p:cNvCxnSpPr>
              <p:nvPr/>
            </p:nvCxnSpPr>
            <p:spPr bwMode="auto">
              <a:xfrm>
                <a:off x="887638" y="3572337"/>
                <a:ext cx="1884359" cy="9526"/>
              </a:xfrm>
              <a:prstGeom prst="curvedConnector5">
                <a:avLst>
                  <a:gd name="adj1" fmla="val -10404"/>
                  <a:gd name="adj2" fmla="val 3299655"/>
                  <a:gd name="adj3" fmla="val 112131"/>
                </a:avLst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60" name="AutoShape 1126"/>
              <p:cNvCxnSpPr>
                <a:cxnSpLocks noChangeShapeType="1"/>
                <a:endCxn id="43" idx="6"/>
              </p:cNvCxnSpPr>
              <p:nvPr/>
            </p:nvCxnSpPr>
            <p:spPr bwMode="auto">
              <a:xfrm>
                <a:off x="887637" y="4321638"/>
                <a:ext cx="1884360" cy="9526"/>
              </a:xfrm>
              <a:prstGeom prst="curvedConnector5">
                <a:avLst>
                  <a:gd name="adj1" fmla="val -9899"/>
                  <a:gd name="adj2" fmla="val 3399655"/>
                  <a:gd name="adj3" fmla="val 111373"/>
                </a:avLst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61" name="AutoShape 1127"/>
              <p:cNvCxnSpPr>
                <a:cxnSpLocks noChangeShapeType="1"/>
                <a:stCxn id="17" idx="0"/>
              </p:cNvCxnSpPr>
              <p:nvPr/>
            </p:nvCxnSpPr>
            <p:spPr bwMode="auto">
              <a:xfrm rot="16200000" flipH="1">
                <a:off x="169293" y="3603294"/>
                <a:ext cx="1836738" cy="9525"/>
              </a:xfrm>
              <a:prstGeom prst="curvedConnector5">
                <a:avLst>
                  <a:gd name="adj1" fmla="val -12446"/>
                  <a:gd name="adj2" fmla="val 3199991"/>
                  <a:gd name="adj3" fmla="val 110674"/>
                </a:avLst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62" name="AutoShape 1128"/>
              <p:cNvCxnSpPr>
                <a:cxnSpLocks noChangeShapeType="1"/>
                <a:stCxn id="18" idx="0"/>
              </p:cNvCxnSpPr>
              <p:nvPr/>
            </p:nvCxnSpPr>
            <p:spPr bwMode="auto">
              <a:xfrm rot="16200000" flipH="1">
                <a:off x="918592" y="3603294"/>
                <a:ext cx="1836738" cy="9525"/>
              </a:xfrm>
              <a:prstGeom prst="curvedConnector5">
                <a:avLst>
                  <a:gd name="adj1" fmla="val -12446"/>
                  <a:gd name="adj2" fmla="val 3400012"/>
                  <a:gd name="adj3" fmla="val 112489"/>
                </a:avLst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  <p:cxnSp>
            <p:nvCxnSpPr>
              <p:cNvPr id="63" name="AutoShape 1129"/>
              <p:cNvCxnSpPr>
                <a:cxnSpLocks noChangeShapeType="1"/>
                <a:stCxn id="26" idx="0"/>
              </p:cNvCxnSpPr>
              <p:nvPr/>
            </p:nvCxnSpPr>
            <p:spPr bwMode="auto">
              <a:xfrm rot="16200000" flipH="1">
                <a:off x="1653608" y="3612819"/>
                <a:ext cx="1836738" cy="9524"/>
              </a:xfrm>
              <a:prstGeom prst="curvedConnector5">
                <a:avLst>
                  <a:gd name="adj1" fmla="val -12446"/>
                  <a:gd name="adj2" fmla="val 3350358"/>
                  <a:gd name="adj3" fmla="val 108600"/>
                </a:avLst>
              </a:prstGeom>
              <a:grp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p:spPr>
          </p:cxnSp>
        </p:grpSp>
        <p:sp>
          <p:nvSpPr>
            <p:cNvPr id="134" name="133 CuadroTexto"/>
            <p:cNvSpPr txBox="1"/>
            <p:nvPr/>
          </p:nvSpPr>
          <p:spPr>
            <a:xfrm>
              <a:off x="2140859" y="2677886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1</a:t>
              </a:r>
              <a:endParaRPr lang="es-ES" sz="2400" b="1" dirty="0"/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827316" y="2656115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0</a:t>
              </a:r>
              <a:endParaRPr lang="es-ES" sz="2400" b="1" dirty="0"/>
            </a:p>
          </p:txBody>
        </p:sp>
        <p:sp>
          <p:nvSpPr>
            <p:cNvPr id="153" name="152 CuadroTexto"/>
            <p:cNvSpPr txBox="1"/>
            <p:nvPr/>
          </p:nvSpPr>
          <p:spPr>
            <a:xfrm>
              <a:off x="849087" y="3868057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3</a:t>
              </a:r>
              <a:endParaRPr lang="es-ES" sz="2400" b="1" dirty="0"/>
            </a:p>
          </p:txBody>
        </p:sp>
        <p:sp>
          <p:nvSpPr>
            <p:cNvPr id="155" name="154 CuadroTexto"/>
            <p:cNvSpPr txBox="1"/>
            <p:nvPr/>
          </p:nvSpPr>
          <p:spPr>
            <a:xfrm>
              <a:off x="3425372" y="2685143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2</a:t>
              </a:r>
              <a:endParaRPr lang="es-ES" sz="2400" b="1" dirty="0"/>
            </a:p>
          </p:txBody>
        </p:sp>
        <p:sp>
          <p:nvSpPr>
            <p:cNvPr id="156" name="155 CuadroTexto"/>
            <p:cNvSpPr txBox="1"/>
            <p:nvPr/>
          </p:nvSpPr>
          <p:spPr>
            <a:xfrm>
              <a:off x="3418115" y="3897086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5</a:t>
              </a:r>
              <a:endParaRPr lang="es-ES" sz="2400" b="1" dirty="0"/>
            </a:p>
          </p:txBody>
        </p:sp>
        <p:sp>
          <p:nvSpPr>
            <p:cNvPr id="157" name="156 CuadroTexto"/>
            <p:cNvSpPr txBox="1"/>
            <p:nvPr/>
          </p:nvSpPr>
          <p:spPr>
            <a:xfrm>
              <a:off x="2148115" y="3860800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4</a:t>
              </a:r>
              <a:endParaRPr lang="es-ES" sz="2400" b="1" dirty="0"/>
            </a:p>
          </p:txBody>
        </p:sp>
        <p:sp>
          <p:nvSpPr>
            <p:cNvPr id="158" name="157 CuadroTexto"/>
            <p:cNvSpPr txBox="1"/>
            <p:nvPr/>
          </p:nvSpPr>
          <p:spPr>
            <a:xfrm>
              <a:off x="849087" y="5188857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6</a:t>
              </a:r>
              <a:endParaRPr lang="es-ES" sz="2400" b="1" dirty="0"/>
            </a:p>
          </p:txBody>
        </p:sp>
        <p:sp>
          <p:nvSpPr>
            <p:cNvPr id="159" name="158 CuadroTexto"/>
            <p:cNvSpPr txBox="1"/>
            <p:nvPr/>
          </p:nvSpPr>
          <p:spPr>
            <a:xfrm>
              <a:off x="2148115" y="5181601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7</a:t>
              </a:r>
              <a:endParaRPr lang="es-ES" sz="2400" b="1" dirty="0"/>
            </a:p>
          </p:txBody>
        </p:sp>
        <p:sp>
          <p:nvSpPr>
            <p:cNvPr id="160" name="159 CuadroTexto"/>
            <p:cNvSpPr txBox="1"/>
            <p:nvPr/>
          </p:nvSpPr>
          <p:spPr>
            <a:xfrm>
              <a:off x="3432630" y="5188857"/>
              <a:ext cx="435428" cy="461665"/>
            </a:xfrm>
            <a:prstGeom prst="rect">
              <a:avLst/>
            </a:prstGeom>
            <a:noFill/>
            <a:ln w="28575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/>
                <a:t>8</a:t>
              </a:r>
              <a:endParaRPr lang="es-ES" sz="2400" b="1" dirty="0"/>
            </a:p>
          </p:txBody>
        </p:sp>
      </p:grpSp>
      <p:cxnSp>
        <p:nvCxnSpPr>
          <p:cNvPr id="206" name="205 Conector recto de flecha"/>
          <p:cNvCxnSpPr/>
          <p:nvPr/>
        </p:nvCxnSpPr>
        <p:spPr bwMode="auto">
          <a:xfrm rot="16200000" flipH="1">
            <a:off x="1890044" y="3828689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8" name="207 Arco"/>
          <p:cNvSpPr/>
          <p:nvPr/>
        </p:nvSpPr>
        <p:spPr bwMode="auto">
          <a:xfrm rot="16200000">
            <a:off x="1987036" y="3929342"/>
            <a:ext cx="685800" cy="685800"/>
          </a:xfrm>
          <a:prstGeom prst="arc">
            <a:avLst>
              <a:gd name="adj1" fmla="val 18905727"/>
              <a:gd name="adj2" fmla="val 12264"/>
            </a:avLst>
          </a:prstGeom>
          <a:noFill/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09" name="208 Arco"/>
          <p:cNvSpPr/>
          <p:nvPr/>
        </p:nvSpPr>
        <p:spPr bwMode="auto">
          <a:xfrm rot="16200000">
            <a:off x="1987026" y="3929340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11" name="210 Arco"/>
          <p:cNvSpPr/>
          <p:nvPr/>
        </p:nvSpPr>
        <p:spPr bwMode="auto">
          <a:xfrm rot="16200000">
            <a:off x="1996560" y="3931722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13" name="212 Arco"/>
          <p:cNvSpPr/>
          <p:nvPr/>
        </p:nvSpPr>
        <p:spPr bwMode="auto">
          <a:xfrm rot="16200000">
            <a:off x="1987036" y="3931723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16" name="215 Arco"/>
          <p:cNvSpPr/>
          <p:nvPr/>
        </p:nvSpPr>
        <p:spPr bwMode="auto">
          <a:xfrm>
            <a:off x="1999167" y="4065642"/>
            <a:ext cx="684000" cy="468000"/>
          </a:xfrm>
          <a:prstGeom prst="arc">
            <a:avLst>
              <a:gd name="adj1" fmla="val 10716585"/>
              <a:gd name="adj2" fmla="val 16307396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19" name="218 Conector recto de flecha"/>
          <p:cNvCxnSpPr/>
          <p:nvPr/>
        </p:nvCxnSpPr>
        <p:spPr bwMode="auto">
          <a:xfrm rot="10800000">
            <a:off x="1369737" y="4285633"/>
            <a:ext cx="625784" cy="158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0" name="219 Arco"/>
          <p:cNvSpPr/>
          <p:nvPr/>
        </p:nvSpPr>
        <p:spPr bwMode="auto">
          <a:xfrm rot="16200000">
            <a:off x="701160" y="5245152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21" name="220 Arco"/>
          <p:cNvSpPr/>
          <p:nvPr/>
        </p:nvSpPr>
        <p:spPr bwMode="auto">
          <a:xfrm rot="16200000">
            <a:off x="691625" y="5245150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22" name="221 Arco"/>
          <p:cNvSpPr/>
          <p:nvPr/>
        </p:nvSpPr>
        <p:spPr bwMode="auto">
          <a:xfrm rot="16200000">
            <a:off x="701159" y="5247532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23" name="222 Arco"/>
          <p:cNvSpPr/>
          <p:nvPr/>
        </p:nvSpPr>
        <p:spPr bwMode="auto">
          <a:xfrm rot="16200000">
            <a:off x="691635" y="5247533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24" name="223 Conector recto de flecha"/>
          <p:cNvCxnSpPr/>
          <p:nvPr/>
        </p:nvCxnSpPr>
        <p:spPr bwMode="auto">
          <a:xfrm rot="5400000">
            <a:off x="718286" y="4939106"/>
            <a:ext cx="625783" cy="1588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6" name="225 Arco"/>
          <p:cNvSpPr/>
          <p:nvPr/>
        </p:nvSpPr>
        <p:spPr bwMode="auto">
          <a:xfrm rot="16200000">
            <a:off x="691634" y="3942607"/>
            <a:ext cx="685800" cy="685800"/>
          </a:xfrm>
          <a:prstGeom prst="arc">
            <a:avLst>
              <a:gd name="adj1" fmla="val 10744762"/>
              <a:gd name="adj2" fmla="val 16483349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27" name="226 Arco"/>
          <p:cNvSpPr/>
          <p:nvPr/>
        </p:nvSpPr>
        <p:spPr bwMode="auto">
          <a:xfrm rot="16200000">
            <a:off x="682110" y="3942608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28" name="227 Conector recto de flecha"/>
          <p:cNvCxnSpPr/>
          <p:nvPr/>
        </p:nvCxnSpPr>
        <p:spPr bwMode="auto">
          <a:xfrm rot="16200000" flipH="1">
            <a:off x="604170" y="3868147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9" name="228 Conector recto de flecha"/>
          <p:cNvCxnSpPr/>
          <p:nvPr/>
        </p:nvCxnSpPr>
        <p:spPr bwMode="auto">
          <a:xfrm rot="16200000" flipH="1">
            <a:off x="613695" y="5154022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32" name="231 Arco"/>
          <p:cNvSpPr/>
          <p:nvPr/>
        </p:nvSpPr>
        <p:spPr bwMode="auto">
          <a:xfrm rot="5400000">
            <a:off x="691635" y="3952133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33" name="232 Conector recto de flecha"/>
          <p:cNvCxnSpPr/>
          <p:nvPr/>
        </p:nvCxnSpPr>
        <p:spPr bwMode="auto">
          <a:xfrm rot="16200000" flipV="1">
            <a:off x="754448" y="3668323"/>
            <a:ext cx="517795" cy="16614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34" name="233 Arco"/>
          <p:cNvSpPr/>
          <p:nvPr/>
        </p:nvSpPr>
        <p:spPr bwMode="auto">
          <a:xfrm rot="16200000">
            <a:off x="682110" y="2740077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35" name="234 Arco"/>
          <p:cNvSpPr/>
          <p:nvPr/>
        </p:nvSpPr>
        <p:spPr bwMode="auto">
          <a:xfrm rot="16200000">
            <a:off x="682109" y="2742457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37" name="236 Conector recto de flecha"/>
          <p:cNvCxnSpPr/>
          <p:nvPr/>
        </p:nvCxnSpPr>
        <p:spPr bwMode="auto">
          <a:xfrm rot="16200000" flipH="1">
            <a:off x="594645" y="2648948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9" name="238 Conector recto de flecha"/>
          <p:cNvCxnSpPr>
            <a:stCxn id="216" idx="2"/>
          </p:cNvCxnSpPr>
          <p:nvPr/>
        </p:nvCxnSpPr>
        <p:spPr bwMode="auto">
          <a:xfrm flipH="1" flipV="1">
            <a:off x="2329015" y="3408210"/>
            <a:ext cx="19463" cy="657485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2" name="241 Arco"/>
          <p:cNvSpPr/>
          <p:nvPr/>
        </p:nvSpPr>
        <p:spPr bwMode="auto">
          <a:xfrm rot="16200000">
            <a:off x="1977501" y="2748240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43" name="242 Arco"/>
          <p:cNvSpPr/>
          <p:nvPr/>
        </p:nvSpPr>
        <p:spPr bwMode="auto">
          <a:xfrm rot="16200000">
            <a:off x="1987035" y="2750622"/>
            <a:ext cx="685800" cy="685800"/>
          </a:xfrm>
          <a:prstGeom prst="arc">
            <a:avLst>
              <a:gd name="adj1" fmla="val 10744762"/>
              <a:gd name="adj2" fmla="val 1657829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44" name="243 Arco"/>
          <p:cNvSpPr/>
          <p:nvPr/>
        </p:nvSpPr>
        <p:spPr bwMode="auto">
          <a:xfrm rot="5400000">
            <a:off x="1987036" y="2741098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46" name="245 Arco"/>
          <p:cNvSpPr/>
          <p:nvPr/>
        </p:nvSpPr>
        <p:spPr bwMode="auto">
          <a:xfrm>
            <a:off x="1975354" y="2815256"/>
            <a:ext cx="687600" cy="504000"/>
          </a:xfrm>
          <a:prstGeom prst="arc">
            <a:avLst>
              <a:gd name="adj1" fmla="val 21577598"/>
              <a:gd name="adj2" fmla="val 541926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47" name="246 Arco"/>
          <p:cNvSpPr/>
          <p:nvPr/>
        </p:nvSpPr>
        <p:spPr bwMode="auto">
          <a:xfrm>
            <a:off x="2068223" y="2815257"/>
            <a:ext cx="504000" cy="504000"/>
          </a:xfrm>
          <a:prstGeom prst="arc">
            <a:avLst>
              <a:gd name="adj1" fmla="val 5405884"/>
              <a:gd name="adj2" fmla="val 10904317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48" name="247 Arco"/>
          <p:cNvSpPr/>
          <p:nvPr/>
        </p:nvSpPr>
        <p:spPr bwMode="auto">
          <a:xfrm>
            <a:off x="2068223" y="2867644"/>
            <a:ext cx="396000" cy="396000"/>
          </a:xfrm>
          <a:prstGeom prst="arc">
            <a:avLst>
              <a:gd name="adj1" fmla="val 10805723"/>
              <a:gd name="adj2" fmla="val 1719433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49" name="248 Forma libre"/>
          <p:cNvSpPr/>
          <p:nvPr/>
        </p:nvSpPr>
        <p:spPr bwMode="auto">
          <a:xfrm>
            <a:off x="2306349" y="2343769"/>
            <a:ext cx="571500" cy="4010025"/>
          </a:xfrm>
          <a:custGeom>
            <a:avLst/>
            <a:gdLst>
              <a:gd name="connsiteX0" fmla="*/ 0 w 571500"/>
              <a:gd name="connsiteY0" fmla="*/ 523875 h 4010025"/>
              <a:gd name="connsiteX1" fmla="*/ 19050 w 571500"/>
              <a:gd name="connsiteY1" fmla="*/ 323850 h 4010025"/>
              <a:gd name="connsiteX2" fmla="*/ 47625 w 571500"/>
              <a:gd name="connsiteY2" fmla="*/ 200025 h 4010025"/>
              <a:gd name="connsiteX3" fmla="*/ 123825 w 571500"/>
              <a:gd name="connsiteY3" fmla="*/ 95250 h 4010025"/>
              <a:gd name="connsiteX4" fmla="*/ 209550 w 571500"/>
              <a:gd name="connsiteY4" fmla="*/ 19050 h 4010025"/>
              <a:gd name="connsiteX5" fmla="*/ 276225 w 571500"/>
              <a:gd name="connsiteY5" fmla="*/ 0 h 4010025"/>
              <a:gd name="connsiteX6" fmla="*/ 304800 w 571500"/>
              <a:gd name="connsiteY6" fmla="*/ 28575 h 4010025"/>
              <a:gd name="connsiteX7" fmla="*/ 352425 w 571500"/>
              <a:gd name="connsiteY7" fmla="*/ 66675 h 4010025"/>
              <a:gd name="connsiteX8" fmla="*/ 390525 w 571500"/>
              <a:gd name="connsiteY8" fmla="*/ 152400 h 4010025"/>
              <a:gd name="connsiteX9" fmla="*/ 485775 w 571500"/>
              <a:gd name="connsiteY9" fmla="*/ 619125 h 4010025"/>
              <a:gd name="connsiteX10" fmla="*/ 571500 w 571500"/>
              <a:gd name="connsiteY10" fmla="*/ 1647825 h 4010025"/>
              <a:gd name="connsiteX11" fmla="*/ 561975 w 571500"/>
              <a:gd name="connsiteY11" fmla="*/ 2476500 h 4010025"/>
              <a:gd name="connsiteX12" fmla="*/ 514350 w 571500"/>
              <a:gd name="connsiteY12" fmla="*/ 3209925 h 4010025"/>
              <a:gd name="connsiteX13" fmla="*/ 438150 w 571500"/>
              <a:gd name="connsiteY13" fmla="*/ 3743325 h 4010025"/>
              <a:gd name="connsiteX14" fmla="*/ 342900 w 571500"/>
              <a:gd name="connsiteY14" fmla="*/ 3990975 h 4010025"/>
              <a:gd name="connsiteX15" fmla="*/ 314325 w 571500"/>
              <a:gd name="connsiteY15" fmla="*/ 4010025 h 4010025"/>
              <a:gd name="connsiteX16" fmla="*/ 247650 w 571500"/>
              <a:gd name="connsiteY16" fmla="*/ 4010025 h 4010025"/>
              <a:gd name="connsiteX17" fmla="*/ 133350 w 571500"/>
              <a:gd name="connsiteY17" fmla="*/ 3933825 h 4010025"/>
              <a:gd name="connsiteX18" fmla="*/ 28575 w 571500"/>
              <a:gd name="connsiteY18" fmla="*/ 3762375 h 4010025"/>
              <a:gd name="connsiteX19" fmla="*/ 19050 w 571500"/>
              <a:gd name="connsiteY19" fmla="*/ 3600450 h 401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71500" h="4010025">
                <a:moveTo>
                  <a:pt x="0" y="523875"/>
                </a:moveTo>
                <a:lnTo>
                  <a:pt x="19050" y="323850"/>
                </a:lnTo>
                <a:lnTo>
                  <a:pt x="47625" y="200025"/>
                </a:lnTo>
                <a:lnTo>
                  <a:pt x="123825" y="95250"/>
                </a:lnTo>
                <a:lnTo>
                  <a:pt x="209550" y="19050"/>
                </a:lnTo>
                <a:lnTo>
                  <a:pt x="276225" y="0"/>
                </a:lnTo>
                <a:lnTo>
                  <a:pt x="304800" y="28575"/>
                </a:lnTo>
                <a:lnTo>
                  <a:pt x="352425" y="66675"/>
                </a:lnTo>
                <a:lnTo>
                  <a:pt x="390525" y="152400"/>
                </a:lnTo>
                <a:lnTo>
                  <a:pt x="485775" y="619125"/>
                </a:lnTo>
                <a:lnTo>
                  <a:pt x="571500" y="1647825"/>
                </a:lnTo>
                <a:lnTo>
                  <a:pt x="561975" y="2476500"/>
                </a:lnTo>
                <a:lnTo>
                  <a:pt x="514350" y="3209925"/>
                </a:lnTo>
                <a:lnTo>
                  <a:pt x="438150" y="3743325"/>
                </a:lnTo>
                <a:lnTo>
                  <a:pt x="342900" y="3990975"/>
                </a:lnTo>
                <a:lnTo>
                  <a:pt x="314325" y="4010025"/>
                </a:lnTo>
                <a:lnTo>
                  <a:pt x="247650" y="4010025"/>
                </a:lnTo>
                <a:lnTo>
                  <a:pt x="133350" y="3933825"/>
                </a:lnTo>
                <a:lnTo>
                  <a:pt x="28575" y="3762375"/>
                </a:lnTo>
                <a:lnTo>
                  <a:pt x="19050" y="3600450"/>
                </a:lnTo>
              </a:path>
            </a:pathLst>
          </a:cu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0" name="249 Arco"/>
          <p:cNvSpPr/>
          <p:nvPr/>
        </p:nvSpPr>
        <p:spPr bwMode="auto">
          <a:xfrm rot="16200000">
            <a:off x="2006076" y="5253315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1" name="250 Arco"/>
          <p:cNvSpPr/>
          <p:nvPr/>
        </p:nvSpPr>
        <p:spPr bwMode="auto">
          <a:xfrm rot="16200000">
            <a:off x="2015610" y="5255697"/>
            <a:ext cx="685800" cy="685800"/>
          </a:xfrm>
          <a:prstGeom prst="arc">
            <a:avLst>
              <a:gd name="adj1" fmla="val 10744762"/>
              <a:gd name="adj2" fmla="val 1657829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2" name="251 Arco"/>
          <p:cNvSpPr/>
          <p:nvPr/>
        </p:nvSpPr>
        <p:spPr bwMode="auto">
          <a:xfrm rot="5400000">
            <a:off x="2015611" y="5246173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3" name="252 Arco"/>
          <p:cNvSpPr/>
          <p:nvPr/>
        </p:nvSpPr>
        <p:spPr bwMode="auto">
          <a:xfrm>
            <a:off x="2003929" y="5320331"/>
            <a:ext cx="687600" cy="504000"/>
          </a:xfrm>
          <a:prstGeom prst="arc">
            <a:avLst>
              <a:gd name="adj1" fmla="val 21577598"/>
              <a:gd name="adj2" fmla="val 541926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4" name="253 Arco"/>
          <p:cNvSpPr/>
          <p:nvPr/>
        </p:nvSpPr>
        <p:spPr bwMode="auto">
          <a:xfrm>
            <a:off x="2096798" y="5320332"/>
            <a:ext cx="504000" cy="504000"/>
          </a:xfrm>
          <a:prstGeom prst="arc">
            <a:avLst>
              <a:gd name="adj1" fmla="val 5405884"/>
              <a:gd name="adj2" fmla="val 10904317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5" name="254 Arco"/>
          <p:cNvSpPr/>
          <p:nvPr/>
        </p:nvSpPr>
        <p:spPr bwMode="auto">
          <a:xfrm>
            <a:off x="2096798" y="5372719"/>
            <a:ext cx="396000" cy="396000"/>
          </a:xfrm>
          <a:prstGeom prst="arc">
            <a:avLst>
              <a:gd name="adj1" fmla="val 10805723"/>
              <a:gd name="adj2" fmla="val 1719433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56" name="255 Arco"/>
          <p:cNvSpPr/>
          <p:nvPr/>
        </p:nvSpPr>
        <p:spPr bwMode="auto">
          <a:xfrm>
            <a:off x="2134898" y="5377481"/>
            <a:ext cx="396000" cy="396000"/>
          </a:xfrm>
          <a:prstGeom prst="arc">
            <a:avLst>
              <a:gd name="adj1" fmla="val 16193818"/>
              <a:gd name="adj2" fmla="val 253825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57" name="256 Conector recto de flecha"/>
          <p:cNvCxnSpPr>
            <a:endCxn id="43" idx="2"/>
          </p:cNvCxnSpPr>
          <p:nvPr/>
        </p:nvCxnSpPr>
        <p:spPr bwMode="auto">
          <a:xfrm>
            <a:off x="2505233" y="5581033"/>
            <a:ext cx="772314" cy="31795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59" name="258 Arco"/>
          <p:cNvSpPr/>
          <p:nvPr/>
        </p:nvSpPr>
        <p:spPr bwMode="auto">
          <a:xfrm rot="16200000">
            <a:off x="3272901" y="5281890"/>
            <a:ext cx="685800" cy="685800"/>
          </a:xfrm>
          <a:prstGeom prst="arc">
            <a:avLst>
              <a:gd name="adj1" fmla="val 21559963"/>
              <a:gd name="adj2" fmla="val 5493443"/>
            </a:avLst>
          </a:prstGeom>
          <a:noFill/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1" name="260 Arco"/>
          <p:cNvSpPr/>
          <p:nvPr/>
        </p:nvSpPr>
        <p:spPr bwMode="auto">
          <a:xfrm rot="5400000">
            <a:off x="3282436" y="5274748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2" name="261 Arco"/>
          <p:cNvSpPr/>
          <p:nvPr/>
        </p:nvSpPr>
        <p:spPr bwMode="auto">
          <a:xfrm>
            <a:off x="3270754" y="5348906"/>
            <a:ext cx="687600" cy="504000"/>
          </a:xfrm>
          <a:prstGeom prst="arc">
            <a:avLst>
              <a:gd name="adj1" fmla="val 21577598"/>
              <a:gd name="adj2" fmla="val 541926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3" name="262 Arco"/>
          <p:cNvSpPr/>
          <p:nvPr/>
        </p:nvSpPr>
        <p:spPr bwMode="auto">
          <a:xfrm>
            <a:off x="3363623" y="5348907"/>
            <a:ext cx="504000" cy="504000"/>
          </a:xfrm>
          <a:prstGeom prst="arc">
            <a:avLst>
              <a:gd name="adj1" fmla="val 5405884"/>
              <a:gd name="adj2" fmla="val 10904317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4" name="263 Arco"/>
          <p:cNvSpPr/>
          <p:nvPr/>
        </p:nvSpPr>
        <p:spPr bwMode="auto">
          <a:xfrm>
            <a:off x="3363623" y="5401294"/>
            <a:ext cx="396000" cy="396000"/>
          </a:xfrm>
          <a:prstGeom prst="arc">
            <a:avLst>
              <a:gd name="adj1" fmla="val 10805723"/>
              <a:gd name="adj2" fmla="val 1719433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65" name="264 Conector recto de flecha"/>
          <p:cNvCxnSpPr/>
          <p:nvPr/>
        </p:nvCxnSpPr>
        <p:spPr bwMode="auto">
          <a:xfrm rot="5400000" flipH="1" flipV="1">
            <a:off x="3250404" y="5009601"/>
            <a:ext cx="756201" cy="10873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8" name="267 Arco"/>
          <p:cNvSpPr/>
          <p:nvPr/>
        </p:nvSpPr>
        <p:spPr bwMode="auto">
          <a:xfrm rot="16200000">
            <a:off x="3291960" y="3969822"/>
            <a:ext cx="685800" cy="685800"/>
          </a:xfrm>
          <a:prstGeom prst="arc">
            <a:avLst>
              <a:gd name="adj1" fmla="val 10744762"/>
              <a:gd name="adj2" fmla="val 16578292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69" name="268 Arco"/>
          <p:cNvSpPr/>
          <p:nvPr/>
        </p:nvSpPr>
        <p:spPr bwMode="auto">
          <a:xfrm rot="5400000">
            <a:off x="3291961" y="3960298"/>
            <a:ext cx="685800" cy="685800"/>
          </a:xfrm>
          <a:prstGeom prst="arc">
            <a:avLst>
              <a:gd name="adj1" fmla="val 5447151"/>
              <a:gd name="adj2" fmla="val 10698055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73" name="272 Conector recto de flecha"/>
          <p:cNvCxnSpPr/>
          <p:nvPr/>
        </p:nvCxnSpPr>
        <p:spPr bwMode="auto">
          <a:xfrm rot="16200000" flipV="1">
            <a:off x="3364298" y="3696899"/>
            <a:ext cx="517795" cy="16614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74" name="273 Arco"/>
          <p:cNvSpPr/>
          <p:nvPr/>
        </p:nvSpPr>
        <p:spPr bwMode="auto">
          <a:xfrm rot="16200000">
            <a:off x="3272910" y="2759127"/>
            <a:ext cx="685800" cy="685800"/>
          </a:xfrm>
          <a:prstGeom prst="arc">
            <a:avLst>
              <a:gd name="adj1" fmla="val 15913973"/>
              <a:gd name="adj2" fmla="val 18986416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75" name="274 Arco"/>
          <p:cNvSpPr/>
          <p:nvPr/>
        </p:nvSpPr>
        <p:spPr bwMode="auto">
          <a:xfrm rot="16200000">
            <a:off x="3272909" y="2761507"/>
            <a:ext cx="685800" cy="685800"/>
          </a:xfrm>
          <a:prstGeom prst="arc">
            <a:avLst>
              <a:gd name="adj1" fmla="val 10744762"/>
              <a:gd name="adj2" fmla="val 15909677"/>
            </a:avLst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cxnSp>
        <p:nvCxnSpPr>
          <p:cNvPr id="276" name="275 Conector recto de flecha"/>
          <p:cNvCxnSpPr/>
          <p:nvPr/>
        </p:nvCxnSpPr>
        <p:spPr bwMode="auto">
          <a:xfrm rot="16200000" flipH="1">
            <a:off x="3185445" y="2667998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77" name="276 Conector recto de flecha"/>
          <p:cNvCxnSpPr/>
          <p:nvPr/>
        </p:nvCxnSpPr>
        <p:spPr bwMode="auto">
          <a:xfrm rot="16200000" flipH="1">
            <a:off x="1890046" y="2620374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78" name="277 Conector recto de flecha"/>
          <p:cNvCxnSpPr/>
          <p:nvPr/>
        </p:nvCxnSpPr>
        <p:spPr bwMode="auto">
          <a:xfrm rot="16200000" flipH="1">
            <a:off x="3185446" y="3849099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79" name="278 Conector recto de flecha"/>
          <p:cNvCxnSpPr/>
          <p:nvPr/>
        </p:nvCxnSpPr>
        <p:spPr bwMode="auto">
          <a:xfrm rot="16200000" flipH="1">
            <a:off x="1918619" y="5154024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80" name="279 Conector recto de flecha"/>
          <p:cNvCxnSpPr/>
          <p:nvPr/>
        </p:nvCxnSpPr>
        <p:spPr bwMode="auto">
          <a:xfrm rot="16200000" flipH="1">
            <a:off x="3204494" y="5154024"/>
            <a:ext cx="235548" cy="174915"/>
          </a:xfrm>
          <a:prstGeom prst="straightConnector1">
            <a:avLst/>
          </a:prstGeom>
          <a:noFill/>
          <a:ln w="57150" cap="flat" cmpd="sng" algn="ctr">
            <a:solidFill>
              <a:schemeClr val="accent5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91" name="290 Conector recto de flecha"/>
          <p:cNvCxnSpPr/>
          <p:nvPr/>
        </p:nvCxnSpPr>
        <p:spPr bwMode="auto">
          <a:xfrm rot="16200000" flipH="1">
            <a:off x="7220107" y="5382572"/>
            <a:ext cx="277385" cy="9287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3" name="292 Conector recto de flecha"/>
          <p:cNvCxnSpPr/>
          <p:nvPr/>
        </p:nvCxnSpPr>
        <p:spPr bwMode="auto">
          <a:xfrm rot="16200000" flipH="1">
            <a:off x="7221453" y="6132356"/>
            <a:ext cx="286273" cy="2292"/>
          </a:xfrm>
          <a:prstGeom prst="straightConnector1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8" name="297 CuadroTexto"/>
          <p:cNvSpPr txBox="1"/>
          <p:nvPr/>
        </p:nvSpPr>
        <p:spPr>
          <a:xfrm>
            <a:off x="5379916" y="2920784"/>
            <a:ext cx="461665" cy="358176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b="1" dirty="0" err="1" smtClean="0"/>
              <a:t>Tree-based</a:t>
            </a:r>
            <a:r>
              <a:rPr lang="es-ES" b="1" dirty="0" smtClean="0"/>
              <a:t> </a:t>
            </a:r>
            <a:r>
              <a:rPr lang="es-ES" b="1" dirty="0" err="1" smtClean="0"/>
              <a:t>behavior</a:t>
            </a:r>
            <a:endParaRPr lang="es-ES" b="1" dirty="0"/>
          </a:p>
        </p:txBody>
      </p:sp>
      <p:sp>
        <p:nvSpPr>
          <p:cNvPr id="299" name="298 CuadroTexto"/>
          <p:cNvSpPr txBox="1"/>
          <p:nvPr/>
        </p:nvSpPr>
        <p:spPr>
          <a:xfrm>
            <a:off x="7986758" y="2820516"/>
            <a:ext cx="461665" cy="358176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s-ES" b="1" dirty="0" err="1" smtClean="0"/>
              <a:t>Path-based</a:t>
            </a:r>
            <a:r>
              <a:rPr lang="es-ES" b="1" dirty="0" smtClean="0"/>
              <a:t> </a:t>
            </a:r>
            <a:r>
              <a:rPr lang="es-ES" b="1" dirty="0" err="1" smtClean="0"/>
              <a:t>behavior</a:t>
            </a:r>
            <a:endParaRPr lang="es-ES" b="1" dirty="0"/>
          </a:p>
        </p:txBody>
      </p:sp>
      <p:sp>
        <p:nvSpPr>
          <p:cNvPr id="144" name="14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In-network Multicast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2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2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2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2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"/>
                            </p:stCondLst>
                            <p:childTnLst>
                              <p:par>
                                <p:cTn id="8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2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2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2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00"/>
                            </p:stCondLst>
                            <p:childTnLst>
                              <p:par>
                                <p:cTn id="10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2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2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2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8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2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2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2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400"/>
                            </p:stCondLst>
                            <p:childTnLst>
                              <p:par>
                                <p:cTn id="1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2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600"/>
                            </p:stCondLst>
                            <p:childTnLst>
                              <p:par>
                                <p:cTn id="1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2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8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2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000"/>
                            </p:stCondLst>
                            <p:childTnLst>
                              <p:par>
                                <p:cTn id="1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2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2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2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2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400"/>
                            </p:stCondLst>
                            <p:childTnLst>
                              <p:par>
                                <p:cTn id="1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2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600"/>
                            </p:stCondLst>
                            <p:childTnLst>
                              <p:par>
                                <p:cTn id="1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2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8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2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4000"/>
                            </p:stCondLst>
                            <p:childTnLst>
                              <p:par>
                                <p:cTn id="1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2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200"/>
                            </p:stCondLst>
                            <p:childTnLst>
                              <p:par>
                                <p:cTn id="1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2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4400"/>
                            </p:stCondLst>
                            <p:childTnLst>
                              <p:par>
                                <p:cTn id="1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1" dur="2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600"/>
                            </p:stCondLst>
                            <p:childTnLst>
                              <p:par>
                                <p:cTn id="1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2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2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800"/>
                            </p:stCondLst>
                            <p:childTnLst>
                              <p:par>
                                <p:cTn id="19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2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0"/>
                            </p:stCondLst>
                            <p:childTnLst>
                              <p:par>
                                <p:cTn id="1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6" dur="2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200"/>
                            </p:stCondLst>
                            <p:childTnLst>
                              <p:par>
                                <p:cTn id="1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2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400"/>
                            </p:stCondLst>
                            <p:childTnLst>
                              <p:par>
                                <p:cTn id="2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2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5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1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4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7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2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5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1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" grpId="0" animBg="1"/>
      <p:bldP spid="296" grpId="0" animBg="1"/>
      <p:bldP spid="208" grpId="0" animBg="1"/>
      <p:bldP spid="209" grpId="0" animBg="1"/>
      <p:bldP spid="211" grpId="0" animBg="1"/>
      <p:bldP spid="213" grpId="0" animBg="1"/>
      <p:bldP spid="216" grpId="0" animBg="1"/>
      <p:bldP spid="220" grpId="0" animBg="1"/>
      <p:bldP spid="221" grpId="0" animBg="1"/>
      <p:bldP spid="222" grpId="0" animBg="1"/>
      <p:bldP spid="223" grpId="0" animBg="1"/>
      <p:bldP spid="226" grpId="0" animBg="1"/>
      <p:bldP spid="227" grpId="0" animBg="1"/>
      <p:bldP spid="232" grpId="0" animBg="1"/>
      <p:bldP spid="234" grpId="0" animBg="1"/>
      <p:bldP spid="235" grpId="0" animBg="1"/>
      <p:bldP spid="242" grpId="0" animBg="1"/>
      <p:bldP spid="243" grpId="0" animBg="1"/>
      <p:bldP spid="244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9" grpId="0" animBg="1"/>
      <p:bldP spid="261" grpId="0" animBg="1"/>
      <p:bldP spid="262" grpId="0" animBg="1"/>
      <p:bldP spid="263" grpId="0" animBg="1"/>
      <p:bldP spid="264" grpId="0" animBg="1"/>
      <p:bldP spid="268" grpId="0" animBg="1"/>
      <p:bldP spid="269" grpId="0" animBg="1"/>
      <p:bldP spid="274" grpId="0" animBg="1"/>
      <p:bldP spid="275" grpId="0" animBg="1"/>
      <p:bldP spid="298" grpId="0"/>
      <p:bldP spid="29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Framework</a:t>
            </a:r>
            <a:endParaRPr lang="en-U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Full System Simulation</a:t>
            </a:r>
            <a:endParaRPr lang="en-U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16 out-of-order cores</a:t>
            </a:r>
          </a:p>
          <a:p>
            <a:r>
              <a:rPr lang="en-US" dirty="0" smtClean="0"/>
              <a:t>16 L2 banks, S-NUCA</a:t>
            </a:r>
          </a:p>
          <a:p>
            <a:r>
              <a:rPr lang="en-US" dirty="0" smtClean="0"/>
              <a:t>Folded Torus 4x4, 16 byte links</a:t>
            </a:r>
          </a:p>
          <a:p>
            <a:endParaRPr lang="en-US" dirty="0" smtClean="0"/>
          </a:p>
          <a:p>
            <a:r>
              <a:rPr lang="en-US" dirty="0" smtClean="0"/>
              <a:t>Coherence Protocols </a:t>
            </a:r>
          </a:p>
          <a:p>
            <a:pPr lvl="1"/>
            <a:r>
              <a:rPr lang="en-US" dirty="0" smtClean="0"/>
              <a:t>Broadcast based</a:t>
            </a:r>
          </a:p>
          <a:p>
            <a:pPr lvl="1"/>
            <a:r>
              <a:rPr lang="en-US" dirty="0" smtClean="0"/>
              <a:t>Directory Based</a:t>
            </a:r>
          </a:p>
          <a:p>
            <a:endParaRPr lang="en-US" dirty="0" smtClean="0"/>
          </a:p>
          <a:p>
            <a:r>
              <a:rPr lang="en-US" dirty="0" smtClean="0"/>
              <a:t>11 Applications</a:t>
            </a:r>
          </a:p>
          <a:p>
            <a:pPr lvl="1"/>
            <a:r>
              <a:rPr lang="en-US" dirty="0" smtClean="0"/>
              <a:t>4 Commercial Applications</a:t>
            </a:r>
          </a:p>
          <a:p>
            <a:pPr lvl="1"/>
            <a:r>
              <a:rPr lang="en-US" dirty="0" smtClean="0"/>
              <a:t>4 Numerical kernels</a:t>
            </a:r>
          </a:p>
          <a:p>
            <a:pPr lvl="1"/>
            <a:r>
              <a:rPr lang="en-US" dirty="0" smtClean="0"/>
              <a:t>3 Multiprogrammed workloads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196" name="130 Grupo"/>
          <p:cNvGrpSpPr/>
          <p:nvPr/>
        </p:nvGrpSpPr>
        <p:grpSpPr>
          <a:xfrm>
            <a:off x="1401536" y="2523872"/>
            <a:ext cx="827339" cy="3863466"/>
            <a:chOff x="2847975" y="3390900"/>
            <a:chExt cx="942975" cy="2733674"/>
          </a:xfrm>
        </p:grpSpPr>
        <p:sp>
          <p:nvSpPr>
            <p:cNvPr id="364" name="363 Rectángulo redondeado"/>
            <p:cNvSpPr/>
            <p:nvPr/>
          </p:nvSpPr>
          <p:spPr bwMode="auto">
            <a:xfrm>
              <a:off x="2847975" y="3390900"/>
              <a:ext cx="942975" cy="2733674"/>
            </a:xfrm>
            <a:prstGeom prst="roundRect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65" name="364 CuadroTexto"/>
            <p:cNvSpPr txBox="1"/>
            <p:nvPr/>
          </p:nvSpPr>
          <p:spPr>
            <a:xfrm>
              <a:off x="2862917" y="3400425"/>
              <a:ext cx="908983" cy="261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RUBY</a:t>
              </a:r>
              <a:endParaRPr lang="es-ES" sz="2000" b="1" dirty="0"/>
            </a:p>
          </p:txBody>
        </p:sp>
      </p:grpSp>
      <p:grpSp>
        <p:nvGrpSpPr>
          <p:cNvPr id="197" name="17 Grupo"/>
          <p:cNvGrpSpPr/>
          <p:nvPr/>
        </p:nvGrpSpPr>
        <p:grpSpPr>
          <a:xfrm>
            <a:off x="3388481" y="2459765"/>
            <a:ext cx="585783" cy="3917955"/>
            <a:chOff x="4049487" y="3352800"/>
            <a:chExt cx="667657" cy="2772229"/>
          </a:xfrm>
        </p:grpSpPr>
        <p:sp>
          <p:nvSpPr>
            <p:cNvPr id="362" name="361 Rectángulo redondeado"/>
            <p:cNvSpPr/>
            <p:nvPr/>
          </p:nvSpPr>
          <p:spPr bwMode="auto">
            <a:xfrm>
              <a:off x="4049487" y="3352800"/>
              <a:ext cx="667657" cy="2772229"/>
            </a:xfrm>
            <a:prstGeom prst="roundRect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63" name="27 CuadroTexto"/>
            <p:cNvSpPr txBox="1"/>
            <p:nvPr/>
          </p:nvSpPr>
          <p:spPr>
            <a:xfrm>
              <a:off x="4107543" y="4093030"/>
              <a:ext cx="553998" cy="116114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s-ES" sz="2400" b="1" dirty="0" smtClean="0"/>
                <a:t>SIMICS</a:t>
              </a:r>
              <a:endParaRPr lang="es-ES" sz="2400" b="1" dirty="0"/>
            </a:p>
          </p:txBody>
        </p:sp>
      </p:grpSp>
      <p:grpSp>
        <p:nvGrpSpPr>
          <p:cNvPr id="198" name="18 Grupo"/>
          <p:cNvGrpSpPr/>
          <p:nvPr/>
        </p:nvGrpSpPr>
        <p:grpSpPr>
          <a:xfrm>
            <a:off x="4065331" y="2449513"/>
            <a:ext cx="492443" cy="3917955"/>
            <a:chOff x="3998091" y="3352800"/>
            <a:chExt cx="846484" cy="2772229"/>
          </a:xfrm>
        </p:grpSpPr>
        <p:sp>
          <p:nvSpPr>
            <p:cNvPr id="360" name="359 Rectángulo redondeado"/>
            <p:cNvSpPr/>
            <p:nvPr/>
          </p:nvSpPr>
          <p:spPr bwMode="auto">
            <a:xfrm>
              <a:off x="4049486" y="3352800"/>
              <a:ext cx="667657" cy="2772229"/>
            </a:xfrm>
            <a:prstGeom prst="roundRect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61" name="360 CuadroTexto"/>
            <p:cNvSpPr txBox="1"/>
            <p:nvPr/>
          </p:nvSpPr>
          <p:spPr>
            <a:xfrm>
              <a:off x="3998091" y="3606801"/>
              <a:ext cx="846484" cy="177074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s-ES" sz="2000" b="1" dirty="0" err="1" smtClean="0"/>
                <a:t>Solaris</a:t>
              </a:r>
              <a:r>
                <a:rPr lang="es-ES" sz="2000" b="1" dirty="0" smtClean="0"/>
                <a:t> 10</a:t>
              </a:r>
              <a:endParaRPr lang="es-ES" sz="2000" b="1" dirty="0"/>
            </a:p>
          </p:txBody>
        </p:sp>
      </p:grpSp>
      <p:sp>
        <p:nvSpPr>
          <p:cNvPr id="199" name="198 Flecha izquierda"/>
          <p:cNvSpPr/>
          <p:nvPr/>
        </p:nvSpPr>
        <p:spPr bwMode="auto">
          <a:xfrm>
            <a:off x="3972272" y="4122268"/>
            <a:ext cx="104462" cy="1474040"/>
          </a:xfrm>
          <a:prstGeom prst="leftArrow">
            <a:avLst>
              <a:gd name="adj1" fmla="val 74658"/>
              <a:gd name="adj2" fmla="val 70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grpSp>
        <p:nvGrpSpPr>
          <p:cNvPr id="200" name="28 Grupo"/>
          <p:cNvGrpSpPr/>
          <p:nvPr/>
        </p:nvGrpSpPr>
        <p:grpSpPr>
          <a:xfrm>
            <a:off x="2401165" y="2513613"/>
            <a:ext cx="827339" cy="3863467"/>
            <a:chOff x="2847975" y="3390901"/>
            <a:chExt cx="942975" cy="2733675"/>
          </a:xfrm>
        </p:grpSpPr>
        <p:sp>
          <p:nvSpPr>
            <p:cNvPr id="358" name="357 Rectángulo redondeado"/>
            <p:cNvSpPr/>
            <p:nvPr/>
          </p:nvSpPr>
          <p:spPr bwMode="auto">
            <a:xfrm>
              <a:off x="2847975" y="3390901"/>
              <a:ext cx="942975" cy="2733675"/>
            </a:xfrm>
            <a:prstGeom prst="roundRect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9" name="358 CuadroTexto"/>
            <p:cNvSpPr txBox="1"/>
            <p:nvPr/>
          </p:nvSpPr>
          <p:spPr>
            <a:xfrm>
              <a:off x="2895600" y="3400425"/>
              <a:ext cx="876300" cy="261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OPAL</a:t>
              </a:r>
              <a:endParaRPr lang="es-ES" sz="2000" b="1" dirty="0"/>
            </a:p>
          </p:txBody>
        </p:sp>
      </p:grpSp>
      <p:sp>
        <p:nvSpPr>
          <p:cNvPr id="201" name="200 Flecha izquierda"/>
          <p:cNvSpPr/>
          <p:nvPr/>
        </p:nvSpPr>
        <p:spPr bwMode="auto">
          <a:xfrm>
            <a:off x="3253574" y="2789575"/>
            <a:ext cx="104462" cy="1474040"/>
          </a:xfrm>
          <a:prstGeom prst="leftArrow">
            <a:avLst>
              <a:gd name="adj1" fmla="val 74658"/>
              <a:gd name="adj2" fmla="val 70000"/>
            </a:avLst>
          </a:prstGeom>
          <a:solidFill>
            <a:schemeClr val="accent2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sp>
        <p:nvSpPr>
          <p:cNvPr id="202" name="201 Flecha izquierda"/>
          <p:cNvSpPr/>
          <p:nvPr/>
        </p:nvSpPr>
        <p:spPr bwMode="auto">
          <a:xfrm rot="10800000">
            <a:off x="3261931" y="4647272"/>
            <a:ext cx="104462" cy="1474040"/>
          </a:xfrm>
          <a:prstGeom prst="leftArrow">
            <a:avLst>
              <a:gd name="adj1" fmla="val 74658"/>
              <a:gd name="adj2" fmla="val 70000"/>
            </a:avLst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Arial" charset="0"/>
            </a:endParaRPr>
          </a:p>
        </p:txBody>
      </p:sp>
      <p:grpSp>
        <p:nvGrpSpPr>
          <p:cNvPr id="203" name="35 Grupo"/>
          <p:cNvGrpSpPr/>
          <p:nvPr/>
        </p:nvGrpSpPr>
        <p:grpSpPr>
          <a:xfrm>
            <a:off x="2568308" y="3758853"/>
            <a:ext cx="363527" cy="215386"/>
            <a:chOff x="3062287" y="3962401"/>
            <a:chExt cx="414337" cy="152401"/>
          </a:xfrm>
        </p:grpSpPr>
        <p:sp>
          <p:nvSpPr>
            <p:cNvPr id="353" name="352 Rectángulo"/>
            <p:cNvSpPr/>
            <p:nvPr/>
          </p:nvSpPr>
          <p:spPr bwMode="auto">
            <a:xfrm>
              <a:off x="3062287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4" name="353 Rectángulo"/>
            <p:cNvSpPr/>
            <p:nvPr/>
          </p:nvSpPr>
          <p:spPr bwMode="auto">
            <a:xfrm>
              <a:off x="3143250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5" name="40 Rectángulo"/>
            <p:cNvSpPr/>
            <p:nvPr/>
          </p:nvSpPr>
          <p:spPr bwMode="auto">
            <a:xfrm>
              <a:off x="3228975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6" name="41 Rectángulo"/>
            <p:cNvSpPr/>
            <p:nvPr/>
          </p:nvSpPr>
          <p:spPr bwMode="auto">
            <a:xfrm>
              <a:off x="3314701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7" name="42 Rectángulo"/>
            <p:cNvSpPr/>
            <p:nvPr/>
          </p:nvSpPr>
          <p:spPr bwMode="auto">
            <a:xfrm>
              <a:off x="3395662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4" name="36 Grupo"/>
          <p:cNvGrpSpPr/>
          <p:nvPr/>
        </p:nvGrpSpPr>
        <p:grpSpPr>
          <a:xfrm>
            <a:off x="2568294" y="3974238"/>
            <a:ext cx="363527" cy="215386"/>
            <a:chOff x="3062287" y="3962401"/>
            <a:chExt cx="414337" cy="152401"/>
          </a:xfrm>
        </p:grpSpPr>
        <p:sp>
          <p:nvSpPr>
            <p:cNvPr id="348" name="44 Rectángulo"/>
            <p:cNvSpPr/>
            <p:nvPr/>
          </p:nvSpPr>
          <p:spPr bwMode="auto">
            <a:xfrm>
              <a:off x="3062287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9" name="348 Rectángulo"/>
            <p:cNvSpPr/>
            <p:nvPr/>
          </p:nvSpPr>
          <p:spPr bwMode="auto">
            <a:xfrm>
              <a:off x="3143250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0" name="349 Rectángulo"/>
            <p:cNvSpPr/>
            <p:nvPr/>
          </p:nvSpPr>
          <p:spPr bwMode="auto">
            <a:xfrm>
              <a:off x="3228975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1" name="350 Rectángulo"/>
            <p:cNvSpPr/>
            <p:nvPr/>
          </p:nvSpPr>
          <p:spPr bwMode="auto">
            <a:xfrm>
              <a:off x="3314701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2" name="351 Rectángulo"/>
            <p:cNvSpPr/>
            <p:nvPr/>
          </p:nvSpPr>
          <p:spPr bwMode="auto">
            <a:xfrm>
              <a:off x="3395662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5" name="42 Grupo"/>
          <p:cNvGrpSpPr/>
          <p:nvPr/>
        </p:nvGrpSpPr>
        <p:grpSpPr>
          <a:xfrm>
            <a:off x="2639336" y="4196377"/>
            <a:ext cx="363527" cy="215386"/>
            <a:chOff x="3062287" y="3962401"/>
            <a:chExt cx="414337" cy="152401"/>
          </a:xfrm>
        </p:grpSpPr>
        <p:sp>
          <p:nvSpPr>
            <p:cNvPr id="343" name="342 Rectángulo"/>
            <p:cNvSpPr/>
            <p:nvPr/>
          </p:nvSpPr>
          <p:spPr bwMode="auto">
            <a:xfrm>
              <a:off x="3062287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4" name="343 Rectángulo"/>
            <p:cNvSpPr/>
            <p:nvPr/>
          </p:nvSpPr>
          <p:spPr bwMode="auto">
            <a:xfrm>
              <a:off x="3143250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5" name="344 Rectángulo"/>
            <p:cNvSpPr/>
            <p:nvPr/>
          </p:nvSpPr>
          <p:spPr bwMode="auto">
            <a:xfrm>
              <a:off x="3228975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6" name="345 Rectángulo"/>
            <p:cNvSpPr/>
            <p:nvPr/>
          </p:nvSpPr>
          <p:spPr bwMode="auto">
            <a:xfrm>
              <a:off x="3314701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7" name="346 Rectángulo"/>
            <p:cNvSpPr/>
            <p:nvPr/>
          </p:nvSpPr>
          <p:spPr bwMode="auto">
            <a:xfrm>
              <a:off x="3395662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6" name="48 Grupo"/>
          <p:cNvGrpSpPr/>
          <p:nvPr/>
        </p:nvGrpSpPr>
        <p:grpSpPr>
          <a:xfrm>
            <a:off x="2639336" y="4411784"/>
            <a:ext cx="363527" cy="215386"/>
            <a:chOff x="3062287" y="3962401"/>
            <a:chExt cx="414337" cy="152401"/>
          </a:xfrm>
        </p:grpSpPr>
        <p:sp>
          <p:nvSpPr>
            <p:cNvPr id="338" name="337 Rectángulo"/>
            <p:cNvSpPr/>
            <p:nvPr/>
          </p:nvSpPr>
          <p:spPr bwMode="auto">
            <a:xfrm>
              <a:off x="3062287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9" name="338 Rectángulo"/>
            <p:cNvSpPr/>
            <p:nvPr/>
          </p:nvSpPr>
          <p:spPr bwMode="auto">
            <a:xfrm>
              <a:off x="3143250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0" name="339 Rectángulo"/>
            <p:cNvSpPr/>
            <p:nvPr/>
          </p:nvSpPr>
          <p:spPr bwMode="auto">
            <a:xfrm>
              <a:off x="3228975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1" name="340 Rectángulo"/>
            <p:cNvSpPr/>
            <p:nvPr/>
          </p:nvSpPr>
          <p:spPr bwMode="auto">
            <a:xfrm>
              <a:off x="3314701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2" name="341 Rectángulo"/>
            <p:cNvSpPr/>
            <p:nvPr/>
          </p:nvSpPr>
          <p:spPr bwMode="auto">
            <a:xfrm>
              <a:off x="3395662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7" name="54 Grupo"/>
          <p:cNvGrpSpPr/>
          <p:nvPr/>
        </p:nvGrpSpPr>
        <p:grpSpPr>
          <a:xfrm>
            <a:off x="2710378" y="4627192"/>
            <a:ext cx="363527" cy="215386"/>
            <a:chOff x="3062288" y="3962401"/>
            <a:chExt cx="414337" cy="152401"/>
          </a:xfrm>
        </p:grpSpPr>
        <p:sp>
          <p:nvSpPr>
            <p:cNvPr id="333" name="332 Rectángulo"/>
            <p:cNvSpPr/>
            <p:nvPr/>
          </p:nvSpPr>
          <p:spPr bwMode="auto">
            <a:xfrm>
              <a:off x="3062288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4" name="333 Rectángulo"/>
            <p:cNvSpPr/>
            <p:nvPr/>
          </p:nvSpPr>
          <p:spPr bwMode="auto">
            <a:xfrm>
              <a:off x="3143251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5" name="334 Rectángulo"/>
            <p:cNvSpPr/>
            <p:nvPr/>
          </p:nvSpPr>
          <p:spPr bwMode="auto">
            <a:xfrm>
              <a:off x="3228977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6" name="335 Rectángulo"/>
            <p:cNvSpPr/>
            <p:nvPr/>
          </p:nvSpPr>
          <p:spPr bwMode="auto">
            <a:xfrm>
              <a:off x="3314702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7" name="336 Rectángulo"/>
            <p:cNvSpPr/>
            <p:nvPr/>
          </p:nvSpPr>
          <p:spPr bwMode="auto">
            <a:xfrm>
              <a:off x="3395663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8" name="60 Grupo"/>
          <p:cNvGrpSpPr/>
          <p:nvPr/>
        </p:nvGrpSpPr>
        <p:grpSpPr>
          <a:xfrm>
            <a:off x="2710378" y="4842599"/>
            <a:ext cx="363527" cy="215386"/>
            <a:chOff x="3062288" y="3962401"/>
            <a:chExt cx="414337" cy="152401"/>
          </a:xfrm>
        </p:grpSpPr>
        <p:sp>
          <p:nvSpPr>
            <p:cNvPr id="328" name="327 Rectángulo"/>
            <p:cNvSpPr/>
            <p:nvPr/>
          </p:nvSpPr>
          <p:spPr bwMode="auto">
            <a:xfrm>
              <a:off x="3062288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29" name="328 Rectángulo"/>
            <p:cNvSpPr/>
            <p:nvPr/>
          </p:nvSpPr>
          <p:spPr bwMode="auto">
            <a:xfrm>
              <a:off x="3143251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0" name="329 Rectángulo"/>
            <p:cNvSpPr/>
            <p:nvPr/>
          </p:nvSpPr>
          <p:spPr bwMode="auto">
            <a:xfrm>
              <a:off x="3228977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1" name="330 Rectángulo"/>
            <p:cNvSpPr/>
            <p:nvPr/>
          </p:nvSpPr>
          <p:spPr bwMode="auto">
            <a:xfrm>
              <a:off x="3314702" y="3962401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2" name="331 Rectángulo"/>
            <p:cNvSpPr/>
            <p:nvPr/>
          </p:nvSpPr>
          <p:spPr bwMode="auto">
            <a:xfrm>
              <a:off x="3395663" y="3962402"/>
              <a:ext cx="80962" cy="1524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9" name="Oval 2"/>
          <p:cNvSpPr>
            <a:spLocks noChangeArrowheads="1"/>
          </p:cNvSpPr>
          <p:nvPr/>
        </p:nvSpPr>
        <p:spPr bwMode="auto">
          <a:xfrm>
            <a:off x="1696992" y="3132524"/>
            <a:ext cx="137889" cy="22211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0" name="Oval 3"/>
          <p:cNvSpPr>
            <a:spLocks noChangeArrowheads="1"/>
          </p:cNvSpPr>
          <p:nvPr/>
        </p:nvSpPr>
        <p:spPr bwMode="auto">
          <a:xfrm>
            <a:off x="1975557" y="3711371"/>
            <a:ext cx="137889" cy="22211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1" name="Oval 4"/>
          <p:cNvSpPr>
            <a:spLocks noChangeArrowheads="1"/>
          </p:cNvSpPr>
          <p:nvPr/>
        </p:nvSpPr>
        <p:spPr bwMode="auto">
          <a:xfrm>
            <a:off x="1456032" y="3711371"/>
            <a:ext cx="136497" cy="22211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2" name="Line 5"/>
          <p:cNvSpPr>
            <a:spLocks noChangeShapeType="1"/>
          </p:cNvSpPr>
          <p:nvPr/>
        </p:nvSpPr>
        <p:spPr bwMode="auto">
          <a:xfrm>
            <a:off x="1614814" y="3852716"/>
            <a:ext cx="3565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3" name="Line 6"/>
          <p:cNvSpPr>
            <a:spLocks noChangeShapeType="1"/>
          </p:cNvSpPr>
          <p:nvPr/>
        </p:nvSpPr>
        <p:spPr bwMode="auto">
          <a:xfrm flipH="1">
            <a:off x="1606457" y="3785408"/>
            <a:ext cx="35099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4" name="Line 7"/>
          <p:cNvSpPr>
            <a:spLocks noChangeShapeType="1"/>
          </p:cNvSpPr>
          <p:nvPr/>
        </p:nvSpPr>
        <p:spPr bwMode="auto">
          <a:xfrm flipH="1" flipV="1">
            <a:off x="1839060" y="3291818"/>
            <a:ext cx="176888" cy="39711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5" name="Line 8"/>
          <p:cNvSpPr>
            <a:spLocks noChangeShapeType="1"/>
          </p:cNvSpPr>
          <p:nvPr/>
        </p:nvSpPr>
        <p:spPr bwMode="auto">
          <a:xfrm>
            <a:off x="1815381" y="3374832"/>
            <a:ext cx="168532" cy="35673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6" name="Line 9"/>
          <p:cNvSpPr>
            <a:spLocks noChangeShapeType="1"/>
          </p:cNvSpPr>
          <p:nvPr/>
        </p:nvSpPr>
        <p:spPr bwMode="auto">
          <a:xfrm flipH="1">
            <a:off x="1539602" y="3298549"/>
            <a:ext cx="137890" cy="3971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7" name="Line 10"/>
          <p:cNvSpPr>
            <a:spLocks noChangeShapeType="1"/>
          </p:cNvSpPr>
          <p:nvPr/>
        </p:nvSpPr>
        <p:spPr bwMode="auto">
          <a:xfrm flipV="1">
            <a:off x="1584172" y="3354639"/>
            <a:ext cx="129533" cy="33429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8" name="Text Box 11"/>
          <p:cNvSpPr txBox="1">
            <a:spLocks noChangeArrowheads="1"/>
          </p:cNvSpPr>
          <p:nvPr/>
        </p:nvSpPr>
        <p:spPr bwMode="auto">
          <a:xfrm>
            <a:off x="1628743" y="3069703"/>
            <a:ext cx="271602" cy="35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M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9" name="Text Box 12"/>
          <p:cNvSpPr txBox="1">
            <a:spLocks noChangeArrowheads="1"/>
          </p:cNvSpPr>
          <p:nvPr/>
        </p:nvSpPr>
        <p:spPr bwMode="auto">
          <a:xfrm>
            <a:off x="1408676" y="3648550"/>
            <a:ext cx="272994" cy="35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0" name="Text Box 13"/>
          <p:cNvSpPr txBox="1">
            <a:spLocks noChangeArrowheads="1"/>
          </p:cNvSpPr>
          <p:nvPr/>
        </p:nvSpPr>
        <p:spPr bwMode="auto">
          <a:xfrm>
            <a:off x="1940736" y="3650793"/>
            <a:ext cx="271602" cy="35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ES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I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21" name="171 Grupo"/>
          <p:cNvGrpSpPr/>
          <p:nvPr/>
        </p:nvGrpSpPr>
        <p:grpSpPr>
          <a:xfrm>
            <a:off x="1492843" y="5335732"/>
            <a:ext cx="618415" cy="917629"/>
            <a:chOff x="7299098" y="4235224"/>
            <a:chExt cx="704850" cy="649287"/>
          </a:xfrm>
        </p:grpSpPr>
        <p:sp>
          <p:nvSpPr>
            <p:cNvPr id="288" name="Rectangle 14"/>
            <p:cNvSpPr>
              <a:spLocks noChangeArrowheads="1"/>
            </p:cNvSpPr>
            <p:nvPr/>
          </p:nvSpPr>
          <p:spPr bwMode="auto">
            <a:xfrm>
              <a:off x="7299098" y="42352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9" name="Rectangle 15"/>
            <p:cNvSpPr>
              <a:spLocks noChangeArrowheads="1"/>
            </p:cNvSpPr>
            <p:nvPr/>
          </p:nvSpPr>
          <p:spPr bwMode="auto">
            <a:xfrm>
              <a:off x="7507060" y="42352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0" name="Rectangle 16"/>
            <p:cNvSpPr>
              <a:spLocks noChangeArrowheads="1"/>
            </p:cNvSpPr>
            <p:nvPr/>
          </p:nvSpPr>
          <p:spPr bwMode="auto">
            <a:xfrm>
              <a:off x="7715023" y="4235224"/>
              <a:ext cx="96837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1" name="Rectangle 17"/>
            <p:cNvSpPr>
              <a:spLocks noChangeArrowheads="1"/>
            </p:cNvSpPr>
            <p:nvPr/>
          </p:nvSpPr>
          <p:spPr bwMode="auto">
            <a:xfrm>
              <a:off x="7908698" y="42352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2" name="Rectangle 18"/>
            <p:cNvSpPr>
              <a:spLocks noChangeArrowheads="1"/>
            </p:cNvSpPr>
            <p:nvPr/>
          </p:nvSpPr>
          <p:spPr bwMode="auto">
            <a:xfrm>
              <a:off x="7299098" y="4427311"/>
              <a:ext cx="95250" cy="9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3" name="Rectangle 19"/>
            <p:cNvSpPr>
              <a:spLocks noChangeArrowheads="1"/>
            </p:cNvSpPr>
            <p:nvPr/>
          </p:nvSpPr>
          <p:spPr bwMode="auto">
            <a:xfrm>
              <a:off x="7507060" y="4427311"/>
              <a:ext cx="95250" cy="9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4" name="Rectangle 20"/>
            <p:cNvSpPr>
              <a:spLocks noChangeArrowheads="1"/>
            </p:cNvSpPr>
            <p:nvPr/>
          </p:nvSpPr>
          <p:spPr bwMode="auto">
            <a:xfrm>
              <a:off x="7715023" y="4427311"/>
              <a:ext cx="96837" cy="9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5" name="Rectangle 21"/>
            <p:cNvSpPr>
              <a:spLocks noChangeArrowheads="1"/>
            </p:cNvSpPr>
            <p:nvPr/>
          </p:nvSpPr>
          <p:spPr bwMode="auto">
            <a:xfrm>
              <a:off x="7908698" y="4427311"/>
              <a:ext cx="95250" cy="9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6" name="Rectangle 22"/>
            <p:cNvSpPr>
              <a:spLocks noChangeArrowheads="1"/>
            </p:cNvSpPr>
            <p:nvPr/>
          </p:nvSpPr>
          <p:spPr bwMode="auto">
            <a:xfrm>
              <a:off x="7299098" y="4611461"/>
              <a:ext cx="95250" cy="90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7" name="Rectangle 23"/>
            <p:cNvSpPr>
              <a:spLocks noChangeArrowheads="1"/>
            </p:cNvSpPr>
            <p:nvPr/>
          </p:nvSpPr>
          <p:spPr bwMode="auto">
            <a:xfrm>
              <a:off x="7507060" y="4611461"/>
              <a:ext cx="95250" cy="90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8" name="Rectangle 24"/>
            <p:cNvSpPr>
              <a:spLocks noChangeArrowheads="1"/>
            </p:cNvSpPr>
            <p:nvPr/>
          </p:nvSpPr>
          <p:spPr bwMode="auto">
            <a:xfrm>
              <a:off x="7715023" y="4611461"/>
              <a:ext cx="96837" cy="90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99" name="Rectangle 25"/>
            <p:cNvSpPr>
              <a:spLocks noChangeArrowheads="1"/>
            </p:cNvSpPr>
            <p:nvPr/>
          </p:nvSpPr>
          <p:spPr bwMode="auto">
            <a:xfrm>
              <a:off x="7908698" y="4611461"/>
              <a:ext cx="95250" cy="90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0" name="Rectangle 26"/>
            <p:cNvSpPr>
              <a:spLocks noChangeArrowheads="1"/>
            </p:cNvSpPr>
            <p:nvPr/>
          </p:nvSpPr>
          <p:spPr bwMode="auto">
            <a:xfrm>
              <a:off x="7299098" y="47940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1" name="Rectangle 27"/>
            <p:cNvSpPr>
              <a:spLocks noChangeArrowheads="1"/>
            </p:cNvSpPr>
            <p:nvPr/>
          </p:nvSpPr>
          <p:spPr bwMode="auto">
            <a:xfrm>
              <a:off x="7507060" y="47940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2" name="Rectangle 28"/>
            <p:cNvSpPr>
              <a:spLocks noChangeArrowheads="1"/>
            </p:cNvSpPr>
            <p:nvPr/>
          </p:nvSpPr>
          <p:spPr bwMode="auto">
            <a:xfrm>
              <a:off x="7715023" y="4794024"/>
              <a:ext cx="96837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3" name="Rectangle 29"/>
            <p:cNvSpPr>
              <a:spLocks noChangeArrowheads="1"/>
            </p:cNvSpPr>
            <p:nvPr/>
          </p:nvSpPr>
          <p:spPr bwMode="auto">
            <a:xfrm>
              <a:off x="7908698" y="47940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4" name="Line 30"/>
            <p:cNvSpPr>
              <a:spLocks noChangeShapeType="1"/>
            </p:cNvSpPr>
            <p:nvPr/>
          </p:nvSpPr>
          <p:spPr bwMode="auto">
            <a:xfrm>
              <a:off x="7394348" y="4274911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5" name="Line 31"/>
            <p:cNvSpPr>
              <a:spLocks noChangeShapeType="1"/>
            </p:cNvSpPr>
            <p:nvPr/>
          </p:nvSpPr>
          <p:spPr bwMode="auto">
            <a:xfrm>
              <a:off x="7602310" y="4274911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6" name="Line 32"/>
            <p:cNvSpPr>
              <a:spLocks noChangeShapeType="1"/>
            </p:cNvSpPr>
            <p:nvPr/>
          </p:nvSpPr>
          <p:spPr bwMode="auto">
            <a:xfrm>
              <a:off x="7805510" y="4279674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7" name="Line 33"/>
            <p:cNvSpPr>
              <a:spLocks noChangeShapeType="1"/>
            </p:cNvSpPr>
            <p:nvPr/>
          </p:nvSpPr>
          <p:spPr bwMode="auto">
            <a:xfrm>
              <a:off x="7394348" y="4468586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8" name="Line 34"/>
            <p:cNvSpPr>
              <a:spLocks noChangeShapeType="1"/>
            </p:cNvSpPr>
            <p:nvPr/>
          </p:nvSpPr>
          <p:spPr bwMode="auto">
            <a:xfrm>
              <a:off x="7602310" y="4468586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09" name="Line 35"/>
            <p:cNvSpPr>
              <a:spLocks noChangeShapeType="1"/>
            </p:cNvSpPr>
            <p:nvPr/>
          </p:nvSpPr>
          <p:spPr bwMode="auto">
            <a:xfrm>
              <a:off x="7800748" y="4468586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0" name="Line 36"/>
            <p:cNvSpPr>
              <a:spLocks noChangeShapeType="1"/>
            </p:cNvSpPr>
            <p:nvPr/>
          </p:nvSpPr>
          <p:spPr bwMode="auto">
            <a:xfrm>
              <a:off x="7394348" y="4655911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1" name="Line 37"/>
            <p:cNvSpPr>
              <a:spLocks noChangeShapeType="1"/>
            </p:cNvSpPr>
            <p:nvPr/>
          </p:nvSpPr>
          <p:spPr bwMode="auto">
            <a:xfrm>
              <a:off x="7602310" y="4651149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2" name="Line 38"/>
            <p:cNvSpPr>
              <a:spLocks noChangeShapeType="1"/>
            </p:cNvSpPr>
            <p:nvPr/>
          </p:nvSpPr>
          <p:spPr bwMode="auto">
            <a:xfrm>
              <a:off x="7800748" y="4651149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3" name="Line 39"/>
            <p:cNvSpPr>
              <a:spLocks noChangeShapeType="1"/>
            </p:cNvSpPr>
            <p:nvPr/>
          </p:nvSpPr>
          <p:spPr bwMode="auto">
            <a:xfrm>
              <a:off x="7394348" y="4833711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4" name="Line 40"/>
            <p:cNvSpPr>
              <a:spLocks noChangeShapeType="1"/>
            </p:cNvSpPr>
            <p:nvPr/>
          </p:nvSpPr>
          <p:spPr bwMode="auto">
            <a:xfrm>
              <a:off x="7602310" y="4833711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5" name="Line 41"/>
            <p:cNvSpPr>
              <a:spLocks noChangeShapeType="1"/>
            </p:cNvSpPr>
            <p:nvPr/>
          </p:nvSpPr>
          <p:spPr bwMode="auto">
            <a:xfrm>
              <a:off x="7805510" y="4833711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6" name="Line 42"/>
            <p:cNvSpPr>
              <a:spLocks noChangeShapeType="1"/>
            </p:cNvSpPr>
            <p:nvPr/>
          </p:nvSpPr>
          <p:spPr bwMode="auto">
            <a:xfrm>
              <a:off x="7349898" y="4325711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7" name="Line 43"/>
            <p:cNvSpPr>
              <a:spLocks noChangeShapeType="1"/>
            </p:cNvSpPr>
            <p:nvPr/>
          </p:nvSpPr>
          <p:spPr bwMode="auto">
            <a:xfrm>
              <a:off x="7349898" y="45193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8" name="Line 44"/>
            <p:cNvSpPr>
              <a:spLocks noChangeShapeType="1"/>
            </p:cNvSpPr>
            <p:nvPr/>
          </p:nvSpPr>
          <p:spPr bwMode="auto">
            <a:xfrm>
              <a:off x="7349898" y="46971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19" name="Line 45"/>
            <p:cNvSpPr>
              <a:spLocks noChangeShapeType="1"/>
            </p:cNvSpPr>
            <p:nvPr/>
          </p:nvSpPr>
          <p:spPr bwMode="auto">
            <a:xfrm>
              <a:off x="7553098" y="4325711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0" name="Line 46"/>
            <p:cNvSpPr>
              <a:spLocks noChangeShapeType="1"/>
            </p:cNvSpPr>
            <p:nvPr/>
          </p:nvSpPr>
          <p:spPr bwMode="auto">
            <a:xfrm>
              <a:off x="7553098" y="45193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1" name="Line 47"/>
            <p:cNvSpPr>
              <a:spLocks noChangeShapeType="1"/>
            </p:cNvSpPr>
            <p:nvPr/>
          </p:nvSpPr>
          <p:spPr bwMode="auto">
            <a:xfrm>
              <a:off x="7557860" y="46971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2" name="Line 48"/>
            <p:cNvSpPr>
              <a:spLocks noChangeShapeType="1"/>
            </p:cNvSpPr>
            <p:nvPr/>
          </p:nvSpPr>
          <p:spPr bwMode="auto">
            <a:xfrm>
              <a:off x="7767410" y="4325711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3" name="Line 49"/>
            <p:cNvSpPr>
              <a:spLocks noChangeShapeType="1"/>
            </p:cNvSpPr>
            <p:nvPr/>
          </p:nvSpPr>
          <p:spPr bwMode="auto">
            <a:xfrm>
              <a:off x="7767410" y="45193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4" name="Line 50"/>
            <p:cNvSpPr>
              <a:spLocks noChangeShapeType="1"/>
            </p:cNvSpPr>
            <p:nvPr/>
          </p:nvSpPr>
          <p:spPr bwMode="auto">
            <a:xfrm>
              <a:off x="7767410" y="4701949"/>
              <a:ext cx="0" cy="968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5" name="Line 51"/>
            <p:cNvSpPr>
              <a:spLocks noChangeShapeType="1"/>
            </p:cNvSpPr>
            <p:nvPr/>
          </p:nvSpPr>
          <p:spPr bwMode="auto">
            <a:xfrm>
              <a:off x="7954735" y="4325711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6" name="Line 52"/>
            <p:cNvSpPr>
              <a:spLocks noChangeShapeType="1"/>
            </p:cNvSpPr>
            <p:nvPr/>
          </p:nvSpPr>
          <p:spPr bwMode="auto">
            <a:xfrm>
              <a:off x="7959498" y="4513036"/>
              <a:ext cx="0" cy="984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327" name="Line 53"/>
            <p:cNvSpPr>
              <a:spLocks noChangeShapeType="1"/>
            </p:cNvSpPr>
            <p:nvPr/>
          </p:nvSpPr>
          <p:spPr bwMode="auto">
            <a:xfrm>
              <a:off x="7959498" y="4701949"/>
              <a:ext cx="0" cy="968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sp>
        <p:nvSpPr>
          <p:cNvPr id="222" name="Rectangle 54"/>
          <p:cNvSpPr>
            <a:spLocks noChangeArrowheads="1"/>
          </p:cNvSpPr>
          <p:nvPr/>
        </p:nvSpPr>
        <p:spPr bwMode="auto">
          <a:xfrm>
            <a:off x="1928997" y="4290218"/>
            <a:ext cx="121175" cy="2759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3" name="Rectangle 55"/>
          <p:cNvSpPr>
            <a:spLocks noChangeArrowheads="1"/>
          </p:cNvSpPr>
          <p:nvPr/>
        </p:nvSpPr>
        <p:spPr bwMode="auto">
          <a:xfrm>
            <a:off x="2054352" y="4290218"/>
            <a:ext cx="121175" cy="2759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4" name="Rectangle 56"/>
          <p:cNvSpPr>
            <a:spLocks noChangeArrowheads="1"/>
          </p:cNvSpPr>
          <p:nvPr/>
        </p:nvSpPr>
        <p:spPr bwMode="auto">
          <a:xfrm>
            <a:off x="2054352" y="4561692"/>
            <a:ext cx="121175" cy="27820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5" name="Rectangle 57"/>
          <p:cNvSpPr>
            <a:spLocks noChangeArrowheads="1"/>
          </p:cNvSpPr>
          <p:nvPr/>
        </p:nvSpPr>
        <p:spPr bwMode="auto">
          <a:xfrm>
            <a:off x="1928997" y="4561692"/>
            <a:ext cx="121175" cy="27820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6" name="Rectangle 58"/>
          <p:cNvSpPr>
            <a:spLocks noChangeArrowheads="1"/>
          </p:cNvSpPr>
          <p:nvPr/>
        </p:nvSpPr>
        <p:spPr bwMode="auto">
          <a:xfrm>
            <a:off x="1434544" y="4292460"/>
            <a:ext cx="155997" cy="5541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7" name="Line 59"/>
          <p:cNvSpPr>
            <a:spLocks noChangeShapeType="1"/>
          </p:cNvSpPr>
          <p:nvPr/>
        </p:nvSpPr>
        <p:spPr bwMode="auto">
          <a:xfrm>
            <a:off x="1434544" y="4350794"/>
            <a:ext cx="8357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8" name="Line 60"/>
          <p:cNvSpPr>
            <a:spLocks noChangeShapeType="1"/>
          </p:cNvSpPr>
          <p:nvPr/>
        </p:nvSpPr>
        <p:spPr bwMode="auto">
          <a:xfrm>
            <a:off x="1438723" y="4393423"/>
            <a:ext cx="8357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9" name="Line 61"/>
          <p:cNvSpPr>
            <a:spLocks noChangeShapeType="1"/>
          </p:cNvSpPr>
          <p:nvPr/>
        </p:nvSpPr>
        <p:spPr bwMode="auto">
          <a:xfrm>
            <a:off x="1438723" y="4436050"/>
            <a:ext cx="8357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0" name="Line 62"/>
          <p:cNvSpPr>
            <a:spLocks noChangeShapeType="1"/>
          </p:cNvSpPr>
          <p:nvPr/>
        </p:nvSpPr>
        <p:spPr bwMode="auto">
          <a:xfrm>
            <a:off x="1434544" y="4480922"/>
            <a:ext cx="8357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1" name="Oval 63"/>
          <p:cNvSpPr>
            <a:spLocks noChangeArrowheads="1"/>
          </p:cNvSpPr>
          <p:nvPr/>
        </p:nvSpPr>
        <p:spPr bwMode="auto">
          <a:xfrm>
            <a:off x="1686646" y="4839897"/>
            <a:ext cx="165746" cy="266988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2" name="Line 64"/>
          <p:cNvSpPr>
            <a:spLocks noChangeShapeType="1"/>
          </p:cNvSpPr>
          <p:nvPr/>
        </p:nvSpPr>
        <p:spPr bwMode="auto">
          <a:xfrm flipV="1">
            <a:off x="1852391" y="4839897"/>
            <a:ext cx="76606" cy="11891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3" name="Line 65"/>
          <p:cNvSpPr>
            <a:spLocks noChangeShapeType="1"/>
          </p:cNvSpPr>
          <p:nvPr/>
        </p:nvSpPr>
        <p:spPr bwMode="auto">
          <a:xfrm flipH="1" flipV="1">
            <a:off x="1589148" y="4839897"/>
            <a:ext cx="97498" cy="11891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234" name="219 Grupo"/>
          <p:cNvGrpSpPr/>
          <p:nvPr/>
        </p:nvGrpSpPr>
        <p:grpSpPr>
          <a:xfrm>
            <a:off x="2253945" y="2799834"/>
            <a:ext cx="112818" cy="3331736"/>
            <a:chOff x="2756378" y="3593423"/>
            <a:chExt cx="128586" cy="2357438"/>
          </a:xfrm>
        </p:grpSpPr>
        <p:sp>
          <p:nvSpPr>
            <p:cNvPr id="286" name="285 Flecha izquierda"/>
            <p:cNvSpPr/>
            <p:nvPr/>
          </p:nvSpPr>
          <p:spPr bwMode="auto">
            <a:xfrm>
              <a:off x="2756378" y="3593423"/>
              <a:ext cx="119061" cy="1042987"/>
            </a:xfrm>
            <a:prstGeom prst="leftArrow">
              <a:avLst>
                <a:gd name="adj1" fmla="val 74658"/>
                <a:gd name="adj2" fmla="val 70000"/>
              </a:avLst>
            </a:prstGeom>
            <a:solidFill>
              <a:schemeClr val="accent2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87" name="286 Flecha izquierda"/>
            <p:cNvSpPr/>
            <p:nvPr/>
          </p:nvSpPr>
          <p:spPr bwMode="auto">
            <a:xfrm rot="10800000">
              <a:off x="2765903" y="4907874"/>
              <a:ext cx="119061" cy="1042987"/>
            </a:xfrm>
            <a:prstGeom prst="leftArrow">
              <a:avLst>
                <a:gd name="adj1" fmla="val 74658"/>
                <a:gd name="adj2" fmla="val 70000"/>
              </a:avLst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35" name="172 Grupo"/>
          <p:cNvGrpSpPr/>
          <p:nvPr/>
        </p:nvGrpSpPr>
        <p:grpSpPr>
          <a:xfrm>
            <a:off x="457200" y="4532846"/>
            <a:ext cx="827339" cy="1867956"/>
            <a:chOff x="2847975" y="3390903"/>
            <a:chExt cx="942975" cy="2733674"/>
          </a:xfrm>
        </p:grpSpPr>
        <p:sp>
          <p:nvSpPr>
            <p:cNvPr id="284" name="283 Rectángulo redondeado"/>
            <p:cNvSpPr/>
            <p:nvPr/>
          </p:nvSpPr>
          <p:spPr bwMode="auto">
            <a:xfrm>
              <a:off x="2847975" y="3390903"/>
              <a:ext cx="942975" cy="2733674"/>
            </a:xfrm>
            <a:prstGeom prst="roundRect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85" name="284 CuadroTexto"/>
            <p:cNvSpPr txBox="1"/>
            <p:nvPr/>
          </p:nvSpPr>
          <p:spPr>
            <a:xfrm>
              <a:off x="2862917" y="3400427"/>
              <a:ext cx="908983" cy="54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100" b="1" dirty="0" smtClean="0"/>
                <a:t>TOPAZ</a:t>
              </a:r>
              <a:endParaRPr lang="es-ES" sz="1100" b="1" dirty="0"/>
            </a:p>
          </p:txBody>
        </p:sp>
      </p:grpSp>
      <p:grpSp>
        <p:nvGrpSpPr>
          <p:cNvPr id="236" name="175 Grupo"/>
          <p:cNvGrpSpPr/>
          <p:nvPr/>
        </p:nvGrpSpPr>
        <p:grpSpPr>
          <a:xfrm>
            <a:off x="556864" y="5335732"/>
            <a:ext cx="618415" cy="917629"/>
            <a:chOff x="7299098" y="4235224"/>
            <a:chExt cx="704850" cy="649287"/>
          </a:xfrm>
        </p:grpSpPr>
        <p:sp>
          <p:nvSpPr>
            <p:cNvPr id="244" name="Rectangle 14"/>
            <p:cNvSpPr>
              <a:spLocks noChangeArrowheads="1"/>
            </p:cNvSpPr>
            <p:nvPr/>
          </p:nvSpPr>
          <p:spPr bwMode="auto">
            <a:xfrm>
              <a:off x="7299098" y="42352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5" name="Rectangle 15"/>
            <p:cNvSpPr>
              <a:spLocks noChangeArrowheads="1"/>
            </p:cNvSpPr>
            <p:nvPr/>
          </p:nvSpPr>
          <p:spPr bwMode="auto">
            <a:xfrm>
              <a:off x="7507060" y="42352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6" name="Rectangle 16"/>
            <p:cNvSpPr>
              <a:spLocks noChangeArrowheads="1"/>
            </p:cNvSpPr>
            <p:nvPr/>
          </p:nvSpPr>
          <p:spPr bwMode="auto">
            <a:xfrm>
              <a:off x="7715023" y="4235224"/>
              <a:ext cx="96837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7" name="Rectangle 17"/>
            <p:cNvSpPr>
              <a:spLocks noChangeArrowheads="1"/>
            </p:cNvSpPr>
            <p:nvPr/>
          </p:nvSpPr>
          <p:spPr bwMode="auto">
            <a:xfrm>
              <a:off x="7908698" y="42352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8" name="Rectangle 18"/>
            <p:cNvSpPr>
              <a:spLocks noChangeArrowheads="1"/>
            </p:cNvSpPr>
            <p:nvPr/>
          </p:nvSpPr>
          <p:spPr bwMode="auto">
            <a:xfrm>
              <a:off x="7299098" y="4427311"/>
              <a:ext cx="95250" cy="9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49" name="Rectangle 19"/>
            <p:cNvSpPr>
              <a:spLocks noChangeArrowheads="1"/>
            </p:cNvSpPr>
            <p:nvPr/>
          </p:nvSpPr>
          <p:spPr bwMode="auto">
            <a:xfrm>
              <a:off x="7507060" y="4427311"/>
              <a:ext cx="95250" cy="9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0" name="Rectangle 20"/>
            <p:cNvSpPr>
              <a:spLocks noChangeArrowheads="1"/>
            </p:cNvSpPr>
            <p:nvPr/>
          </p:nvSpPr>
          <p:spPr bwMode="auto">
            <a:xfrm>
              <a:off x="7715023" y="4427311"/>
              <a:ext cx="96837" cy="9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1" name="Rectangle 21"/>
            <p:cNvSpPr>
              <a:spLocks noChangeArrowheads="1"/>
            </p:cNvSpPr>
            <p:nvPr/>
          </p:nvSpPr>
          <p:spPr bwMode="auto">
            <a:xfrm>
              <a:off x="7908698" y="4427311"/>
              <a:ext cx="95250" cy="920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2" name="Rectangle 22"/>
            <p:cNvSpPr>
              <a:spLocks noChangeArrowheads="1"/>
            </p:cNvSpPr>
            <p:nvPr/>
          </p:nvSpPr>
          <p:spPr bwMode="auto">
            <a:xfrm>
              <a:off x="7299098" y="4611461"/>
              <a:ext cx="95250" cy="90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3" name="Rectangle 23"/>
            <p:cNvSpPr>
              <a:spLocks noChangeArrowheads="1"/>
            </p:cNvSpPr>
            <p:nvPr/>
          </p:nvSpPr>
          <p:spPr bwMode="auto">
            <a:xfrm>
              <a:off x="7507060" y="4611461"/>
              <a:ext cx="95250" cy="90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4" name="Rectangle 24"/>
            <p:cNvSpPr>
              <a:spLocks noChangeArrowheads="1"/>
            </p:cNvSpPr>
            <p:nvPr/>
          </p:nvSpPr>
          <p:spPr bwMode="auto">
            <a:xfrm>
              <a:off x="7715023" y="4611461"/>
              <a:ext cx="96837" cy="90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5" name="Rectangle 25"/>
            <p:cNvSpPr>
              <a:spLocks noChangeArrowheads="1"/>
            </p:cNvSpPr>
            <p:nvPr/>
          </p:nvSpPr>
          <p:spPr bwMode="auto">
            <a:xfrm>
              <a:off x="7908698" y="4611461"/>
              <a:ext cx="95250" cy="904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6" name="Rectangle 26"/>
            <p:cNvSpPr>
              <a:spLocks noChangeArrowheads="1"/>
            </p:cNvSpPr>
            <p:nvPr/>
          </p:nvSpPr>
          <p:spPr bwMode="auto">
            <a:xfrm>
              <a:off x="7299098" y="47940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7" name="Rectangle 27"/>
            <p:cNvSpPr>
              <a:spLocks noChangeArrowheads="1"/>
            </p:cNvSpPr>
            <p:nvPr/>
          </p:nvSpPr>
          <p:spPr bwMode="auto">
            <a:xfrm>
              <a:off x="7507060" y="47940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8" name="Rectangle 28"/>
            <p:cNvSpPr>
              <a:spLocks noChangeArrowheads="1"/>
            </p:cNvSpPr>
            <p:nvPr/>
          </p:nvSpPr>
          <p:spPr bwMode="auto">
            <a:xfrm>
              <a:off x="7715023" y="4794024"/>
              <a:ext cx="96837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59" name="Rectangle 29"/>
            <p:cNvSpPr>
              <a:spLocks noChangeArrowheads="1"/>
            </p:cNvSpPr>
            <p:nvPr/>
          </p:nvSpPr>
          <p:spPr bwMode="auto">
            <a:xfrm>
              <a:off x="7908698" y="4794024"/>
              <a:ext cx="95250" cy="90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0" name="Line 30"/>
            <p:cNvSpPr>
              <a:spLocks noChangeShapeType="1"/>
            </p:cNvSpPr>
            <p:nvPr/>
          </p:nvSpPr>
          <p:spPr bwMode="auto">
            <a:xfrm>
              <a:off x="7394348" y="4274911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1" name="Line 31"/>
            <p:cNvSpPr>
              <a:spLocks noChangeShapeType="1"/>
            </p:cNvSpPr>
            <p:nvPr/>
          </p:nvSpPr>
          <p:spPr bwMode="auto">
            <a:xfrm>
              <a:off x="7602310" y="4274911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2" name="Line 32"/>
            <p:cNvSpPr>
              <a:spLocks noChangeShapeType="1"/>
            </p:cNvSpPr>
            <p:nvPr/>
          </p:nvSpPr>
          <p:spPr bwMode="auto">
            <a:xfrm>
              <a:off x="7805510" y="4279674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3" name="Line 33"/>
            <p:cNvSpPr>
              <a:spLocks noChangeShapeType="1"/>
            </p:cNvSpPr>
            <p:nvPr/>
          </p:nvSpPr>
          <p:spPr bwMode="auto">
            <a:xfrm>
              <a:off x="7394348" y="4468586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4" name="Line 34"/>
            <p:cNvSpPr>
              <a:spLocks noChangeShapeType="1"/>
            </p:cNvSpPr>
            <p:nvPr/>
          </p:nvSpPr>
          <p:spPr bwMode="auto">
            <a:xfrm>
              <a:off x="7602310" y="4468586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5" name="Line 35"/>
            <p:cNvSpPr>
              <a:spLocks noChangeShapeType="1"/>
            </p:cNvSpPr>
            <p:nvPr/>
          </p:nvSpPr>
          <p:spPr bwMode="auto">
            <a:xfrm>
              <a:off x="7800748" y="4468586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6" name="Line 36"/>
            <p:cNvSpPr>
              <a:spLocks noChangeShapeType="1"/>
            </p:cNvSpPr>
            <p:nvPr/>
          </p:nvSpPr>
          <p:spPr bwMode="auto">
            <a:xfrm>
              <a:off x="7394348" y="4655911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7" name="Line 37"/>
            <p:cNvSpPr>
              <a:spLocks noChangeShapeType="1"/>
            </p:cNvSpPr>
            <p:nvPr/>
          </p:nvSpPr>
          <p:spPr bwMode="auto">
            <a:xfrm>
              <a:off x="7602310" y="4651149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8" name="Line 38"/>
            <p:cNvSpPr>
              <a:spLocks noChangeShapeType="1"/>
            </p:cNvSpPr>
            <p:nvPr/>
          </p:nvSpPr>
          <p:spPr bwMode="auto">
            <a:xfrm>
              <a:off x="7800748" y="4651149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69" name="Line 39"/>
            <p:cNvSpPr>
              <a:spLocks noChangeShapeType="1"/>
            </p:cNvSpPr>
            <p:nvPr/>
          </p:nvSpPr>
          <p:spPr bwMode="auto">
            <a:xfrm>
              <a:off x="7394348" y="4833711"/>
              <a:ext cx="1127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0" name="Line 40"/>
            <p:cNvSpPr>
              <a:spLocks noChangeShapeType="1"/>
            </p:cNvSpPr>
            <p:nvPr/>
          </p:nvSpPr>
          <p:spPr bwMode="auto">
            <a:xfrm>
              <a:off x="7602310" y="4833711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1" name="Line 41"/>
            <p:cNvSpPr>
              <a:spLocks noChangeShapeType="1"/>
            </p:cNvSpPr>
            <p:nvPr/>
          </p:nvSpPr>
          <p:spPr bwMode="auto">
            <a:xfrm>
              <a:off x="7805510" y="4833711"/>
              <a:ext cx="11271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2" name="Line 42"/>
            <p:cNvSpPr>
              <a:spLocks noChangeShapeType="1"/>
            </p:cNvSpPr>
            <p:nvPr/>
          </p:nvSpPr>
          <p:spPr bwMode="auto">
            <a:xfrm>
              <a:off x="7349898" y="4325711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3" name="Line 43"/>
            <p:cNvSpPr>
              <a:spLocks noChangeShapeType="1"/>
            </p:cNvSpPr>
            <p:nvPr/>
          </p:nvSpPr>
          <p:spPr bwMode="auto">
            <a:xfrm>
              <a:off x="7349898" y="45193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4" name="Line 44"/>
            <p:cNvSpPr>
              <a:spLocks noChangeShapeType="1"/>
            </p:cNvSpPr>
            <p:nvPr/>
          </p:nvSpPr>
          <p:spPr bwMode="auto">
            <a:xfrm>
              <a:off x="7349898" y="46971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5" name="Line 45"/>
            <p:cNvSpPr>
              <a:spLocks noChangeShapeType="1"/>
            </p:cNvSpPr>
            <p:nvPr/>
          </p:nvSpPr>
          <p:spPr bwMode="auto">
            <a:xfrm>
              <a:off x="7553098" y="4325711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6" name="Line 46"/>
            <p:cNvSpPr>
              <a:spLocks noChangeShapeType="1"/>
            </p:cNvSpPr>
            <p:nvPr/>
          </p:nvSpPr>
          <p:spPr bwMode="auto">
            <a:xfrm>
              <a:off x="7553098" y="45193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7" name="Line 47"/>
            <p:cNvSpPr>
              <a:spLocks noChangeShapeType="1"/>
            </p:cNvSpPr>
            <p:nvPr/>
          </p:nvSpPr>
          <p:spPr bwMode="auto">
            <a:xfrm>
              <a:off x="7557860" y="46971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8" name="Line 48"/>
            <p:cNvSpPr>
              <a:spLocks noChangeShapeType="1"/>
            </p:cNvSpPr>
            <p:nvPr/>
          </p:nvSpPr>
          <p:spPr bwMode="auto">
            <a:xfrm>
              <a:off x="7767410" y="4325711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79" name="Line 49"/>
            <p:cNvSpPr>
              <a:spLocks noChangeShapeType="1"/>
            </p:cNvSpPr>
            <p:nvPr/>
          </p:nvSpPr>
          <p:spPr bwMode="auto">
            <a:xfrm>
              <a:off x="7767410" y="4519386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0" name="Line 50"/>
            <p:cNvSpPr>
              <a:spLocks noChangeShapeType="1"/>
            </p:cNvSpPr>
            <p:nvPr/>
          </p:nvSpPr>
          <p:spPr bwMode="auto">
            <a:xfrm>
              <a:off x="7767410" y="4701949"/>
              <a:ext cx="0" cy="968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1" name="Line 51"/>
            <p:cNvSpPr>
              <a:spLocks noChangeShapeType="1"/>
            </p:cNvSpPr>
            <p:nvPr/>
          </p:nvSpPr>
          <p:spPr bwMode="auto">
            <a:xfrm>
              <a:off x="7954735" y="4325711"/>
              <a:ext cx="0" cy="968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2" name="Line 52"/>
            <p:cNvSpPr>
              <a:spLocks noChangeShapeType="1"/>
            </p:cNvSpPr>
            <p:nvPr/>
          </p:nvSpPr>
          <p:spPr bwMode="auto">
            <a:xfrm>
              <a:off x="7959498" y="4513036"/>
              <a:ext cx="0" cy="984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283" name="Line 53"/>
            <p:cNvSpPr>
              <a:spLocks noChangeShapeType="1"/>
            </p:cNvSpPr>
            <p:nvPr/>
          </p:nvSpPr>
          <p:spPr bwMode="auto">
            <a:xfrm>
              <a:off x="7959498" y="4701949"/>
              <a:ext cx="0" cy="968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</p:grpSp>
      <p:grpSp>
        <p:nvGrpSpPr>
          <p:cNvPr id="237" name="216 Grupo"/>
          <p:cNvGrpSpPr/>
          <p:nvPr/>
        </p:nvGrpSpPr>
        <p:grpSpPr>
          <a:xfrm>
            <a:off x="465557" y="2540534"/>
            <a:ext cx="827339" cy="1867954"/>
            <a:chOff x="2847975" y="3390903"/>
            <a:chExt cx="942975" cy="2733674"/>
          </a:xfrm>
        </p:grpSpPr>
        <p:sp>
          <p:nvSpPr>
            <p:cNvPr id="242" name="241 Rectángulo redondeado"/>
            <p:cNvSpPr/>
            <p:nvPr/>
          </p:nvSpPr>
          <p:spPr bwMode="auto">
            <a:xfrm>
              <a:off x="2847975" y="3390903"/>
              <a:ext cx="942975" cy="2733674"/>
            </a:xfrm>
            <a:prstGeom prst="roundRect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  <a:scene3d>
              <a:camera prst="orthographicFront" fov="0">
                <a:rot lat="0" lon="0" rev="0"/>
              </a:camera>
              <a:lightRig rig="threePt" dir="t">
                <a:rot lat="0" lon="0" rev="1800000"/>
              </a:lightRig>
            </a:scene3d>
            <a:sp3d prstMaterial="matte">
              <a:bevelT h="200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43" name="242 CuadroTexto"/>
            <p:cNvSpPr txBox="1"/>
            <p:nvPr/>
          </p:nvSpPr>
          <p:spPr>
            <a:xfrm>
              <a:off x="2862917" y="3400424"/>
              <a:ext cx="908983" cy="541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100" b="1" dirty="0" smtClean="0"/>
                <a:t>DSENT</a:t>
              </a:r>
              <a:endParaRPr lang="es-ES" sz="1100" b="1" dirty="0"/>
            </a:p>
          </p:txBody>
        </p:sp>
      </p:grpSp>
      <p:grpSp>
        <p:nvGrpSpPr>
          <p:cNvPr id="238" name="220 Grupo"/>
          <p:cNvGrpSpPr/>
          <p:nvPr/>
        </p:nvGrpSpPr>
        <p:grpSpPr>
          <a:xfrm>
            <a:off x="1301246" y="4654000"/>
            <a:ext cx="88720" cy="1666034"/>
            <a:chOff x="2756379" y="3593426"/>
            <a:chExt cx="128585" cy="2357438"/>
          </a:xfrm>
        </p:grpSpPr>
        <p:sp>
          <p:nvSpPr>
            <p:cNvPr id="240" name="239 Flecha izquierda"/>
            <p:cNvSpPr/>
            <p:nvPr/>
          </p:nvSpPr>
          <p:spPr bwMode="auto">
            <a:xfrm>
              <a:off x="2756379" y="3593426"/>
              <a:ext cx="119061" cy="1042987"/>
            </a:xfrm>
            <a:prstGeom prst="leftArrow">
              <a:avLst>
                <a:gd name="adj1" fmla="val 74658"/>
                <a:gd name="adj2" fmla="val 70000"/>
              </a:avLst>
            </a:prstGeom>
            <a:solidFill>
              <a:schemeClr val="accent2"/>
            </a:solidFill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41" name="240 Flecha izquierda"/>
            <p:cNvSpPr/>
            <p:nvPr/>
          </p:nvSpPr>
          <p:spPr bwMode="auto">
            <a:xfrm rot="10800000">
              <a:off x="2765903" y="4907877"/>
              <a:ext cx="119061" cy="1042987"/>
            </a:xfrm>
            <a:prstGeom prst="leftArrow">
              <a:avLst>
                <a:gd name="adj1" fmla="val 74658"/>
                <a:gd name="adj2" fmla="val 70000"/>
              </a:avLst>
            </a:prstGeom>
            <a:ln>
              <a:headEnd type="none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39" name="Picture 67" descr="C:\Documents and Settings\Administrador\Configuración local\Archivos temporales de Internet\Content.IE5\4VKP2ZQY\MC90031175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307" y="3386028"/>
            <a:ext cx="548158" cy="6352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Counterpart Routers</a:t>
            </a:r>
            <a:endParaRPr lang="en-US" dirty="0"/>
          </a:p>
        </p:txBody>
      </p:sp>
      <p:sp>
        <p:nvSpPr>
          <p:cNvPr id="7" name="6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Conventional router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Low cost router</a:t>
            </a:r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Rotary Router (MRR)</a:t>
            </a:r>
            <a:endParaRPr lang="en-US" dirty="0"/>
          </a:p>
        </p:txBody>
      </p:sp>
      <p:grpSp>
        <p:nvGrpSpPr>
          <p:cNvPr id="9" name="Group 1486"/>
          <p:cNvGrpSpPr>
            <a:grpSpLocks/>
          </p:cNvGrpSpPr>
          <p:nvPr/>
        </p:nvGrpSpPr>
        <p:grpSpPr bwMode="auto">
          <a:xfrm>
            <a:off x="5430820" y="2230081"/>
            <a:ext cx="2529793" cy="2422015"/>
            <a:chOff x="2999" y="1255"/>
            <a:chExt cx="2725" cy="2754"/>
          </a:xfrm>
        </p:grpSpPr>
        <p:sp>
          <p:nvSpPr>
            <p:cNvPr id="10" name="Text Box 1487"/>
            <p:cNvSpPr txBox="1">
              <a:spLocks noChangeArrowheads="1"/>
            </p:cNvSpPr>
            <p:nvPr/>
          </p:nvSpPr>
          <p:spPr bwMode="auto">
            <a:xfrm>
              <a:off x="5371" y="2568"/>
              <a:ext cx="35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200"/>
                <a:t>E</a:t>
              </a:r>
            </a:p>
          </p:txBody>
        </p:sp>
        <p:grpSp>
          <p:nvGrpSpPr>
            <p:cNvPr id="11" name="Group 1488"/>
            <p:cNvGrpSpPr>
              <a:grpSpLocks/>
            </p:cNvGrpSpPr>
            <p:nvPr/>
          </p:nvGrpSpPr>
          <p:grpSpPr bwMode="auto">
            <a:xfrm>
              <a:off x="2999" y="1255"/>
              <a:ext cx="2381" cy="2754"/>
              <a:chOff x="2999" y="1255"/>
              <a:chExt cx="2381" cy="2754"/>
            </a:xfrm>
          </p:grpSpPr>
          <p:sp>
            <p:nvSpPr>
              <p:cNvPr id="12" name="Freeform 1489"/>
              <p:cNvSpPr>
                <a:spLocks/>
              </p:cNvSpPr>
              <p:nvPr/>
            </p:nvSpPr>
            <p:spPr bwMode="auto">
              <a:xfrm>
                <a:off x="3553" y="2079"/>
                <a:ext cx="227" cy="316"/>
              </a:xfrm>
              <a:custGeom>
                <a:avLst/>
                <a:gdLst/>
                <a:ahLst/>
                <a:cxnLst>
                  <a:cxn ang="0">
                    <a:pos x="0" y="982"/>
                  </a:cxn>
                  <a:cxn ang="0">
                    <a:pos x="566" y="0"/>
                  </a:cxn>
                  <a:cxn ang="0">
                    <a:pos x="811" y="141"/>
                  </a:cxn>
                  <a:cxn ang="0">
                    <a:pos x="244" y="1124"/>
                  </a:cxn>
                  <a:cxn ang="0">
                    <a:pos x="0" y="982"/>
                  </a:cxn>
                </a:cxnLst>
                <a:rect l="0" t="0" r="r" b="b"/>
                <a:pathLst>
                  <a:path w="811" h="1124">
                    <a:moveTo>
                      <a:pt x="0" y="982"/>
                    </a:moveTo>
                    <a:lnTo>
                      <a:pt x="566" y="0"/>
                    </a:lnTo>
                    <a:lnTo>
                      <a:pt x="811" y="141"/>
                    </a:lnTo>
                    <a:lnTo>
                      <a:pt x="244" y="1124"/>
                    </a:lnTo>
                    <a:lnTo>
                      <a:pt x="0" y="98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3" name="Freeform 1490"/>
              <p:cNvSpPr>
                <a:spLocks/>
              </p:cNvSpPr>
              <p:nvPr/>
            </p:nvSpPr>
            <p:spPr bwMode="auto">
              <a:xfrm>
                <a:off x="3691" y="2159"/>
                <a:ext cx="228" cy="316"/>
              </a:xfrm>
              <a:custGeom>
                <a:avLst/>
                <a:gdLst/>
                <a:ahLst/>
                <a:cxnLst>
                  <a:cxn ang="0">
                    <a:pos x="0" y="985"/>
                  </a:cxn>
                  <a:cxn ang="0">
                    <a:pos x="567" y="0"/>
                  </a:cxn>
                  <a:cxn ang="0">
                    <a:pos x="814" y="142"/>
                  </a:cxn>
                  <a:cxn ang="0">
                    <a:pos x="245" y="1127"/>
                  </a:cxn>
                  <a:cxn ang="0">
                    <a:pos x="0" y="985"/>
                  </a:cxn>
                </a:cxnLst>
                <a:rect l="0" t="0" r="r" b="b"/>
                <a:pathLst>
                  <a:path w="814" h="1127">
                    <a:moveTo>
                      <a:pt x="0" y="985"/>
                    </a:moveTo>
                    <a:lnTo>
                      <a:pt x="567" y="0"/>
                    </a:lnTo>
                    <a:lnTo>
                      <a:pt x="814" y="142"/>
                    </a:lnTo>
                    <a:lnTo>
                      <a:pt x="245" y="1127"/>
                    </a:lnTo>
                    <a:lnTo>
                      <a:pt x="0" y="985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45791" dir="8778596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4" name="Rectangle 1491"/>
              <p:cNvSpPr>
                <a:spLocks noChangeArrowheads="1"/>
              </p:cNvSpPr>
              <p:nvPr/>
            </p:nvSpPr>
            <p:spPr bwMode="auto">
              <a:xfrm>
                <a:off x="4125" y="1833"/>
                <a:ext cx="318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5" name="Rectangle 1492"/>
              <p:cNvSpPr>
                <a:spLocks noChangeArrowheads="1"/>
              </p:cNvSpPr>
              <p:nvPr/>
            </p:nvSpPr>
            <p:spPr bwMode="auto">
              <a:xfrm>
                <a:off x="4125" y="1833"/>
                <a:ext cx="318" cy="8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pic>
            <p:nvPicPr>
              <p:cNvPr id="16" name="Picture 149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729" y="1770"/>
                <a:ext cx="79" cy="0"/>
              </a:xfrm>
              <a:prstGeom prst="rect">
                <a:avLst/>
              </a:prstGeom>
              <a:noFill/>
            </p:spPr>
          </p:pic>
          <p:sp>
            <p:nvSpPr>
              <p:cNvPr id="17" name="Rectangle 1494"/>
              <p:cNvSpPr>
                <a:spLocks noChangeArrowheads="1"/>
              </p:cNvSpPr>
              <p:nvPr/>
            </p:nvSpPr>
            <p:spPr bwMode="auto">
              <a:xfrm>
                <a:off x="4125" y="1992"/>
                <a:ext cx="318" cy="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8" name="Rectangle 1495"/>
              <p:cNvSpPr>
                <a:spLocks noChangeArrowheads="1"/>
              </p:cNvSpPr>
              <p:nvPr/>
            </p:nvSpPr>
            <p:spPr bwMode="auto">
              <a:xfrm>
                <a:off x="4125" y="1992"/>
                <a:ext cx="318" cy="8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9" name="Freeform 1496"/>
              <p:cNvSpPr>
                <a:spLocks/>
              </p:cNvSpPr>
              <p:nvPr/>
            </p:nvSpPr>
            <p:spPr bwMode="auto">
              <a:xfrm>
                <a:off x="4804" y="2079"/>
                <a:ext cx="227" cy="316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566" y="1124"/>
                  </a:cxn>
                  <a:cxn ang="0">
                    <a:pos x="811" y="982"/>
                  </a:cxn>
                  <a:cxn ang="0">
                    <a:pos x="244" y="0"/>
                  </a:cxn>
                  <a:cxn ang="0">
                    <a:pos x="0" y="141"/>
                  </a:cxn>
                </a:cxnLst>
                <a:rect l="0" t="0" r="r" b="b"/>
                <a:pathLst>
                  <a:path w="811" h="1124">
                    <a:moveTo>
                      <a:pt x="0" y="141"/>
                    </a:moveTo>
                    <a:lnTo>
                      <a:pt x="566" y="1124"/>
                    </a:lnTo>
                    <a:lnTo>
                      <a:pt x="811" y="982"/>
                    </a:lnTo>
                    <a:lnTo>
                      <a:pt x="244" y="0"/>
                    </a:lnTo>
                    <a:lnTo>
                      <a:pt x="0" y="141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0" name="Freeform 1497"/>
              <p:cNvSpPr>
                <a:spLocks/>
              </p:cNvSpPr>
              <p:nvPr/>
            </p:nvSpPr>
            <p:spPr bwMode="auto">
              <a:xfrm>
                <a:off x="4804" y="2079"/>
                <a:ext cx="227" cy="316"/>
              </a:xfrm>
              <a:custGeom>
                <a:avLst/>
                <a:gdLst/>
                <a:ahLst/>
                <a:cxnLst>
                  <a:cxn ang="0">
                    <a:pos x="0" y="141"/>
                  </a:cxn>
                  <a:cxn ang="0">
                    <a:pos x="566" y="1124"/>
                  </a:cxn>
                  <a:cxn ang="0">
                    <a:pos x="811" y="982"/>
                  </a:cxn>
                  <a:cxn ang="0">
                    <a:pos x="244" y="0"/>
                  </a:cxn>
                  <a:cxn ang="0">
                    <a:pos x="0" y="141"/>
                  </a:cxn>
                </a:cxnLst>
                <a:rect l="0" t="0" r="r" b="b"/>
                <a:pathLst>
                  <a:path w="811" h="1124">
                    <a:moveTo>
                      <a:pt x="0" y="141"/>
                    </a:moveTo>
                    <a:lnTo>
                      <a:pt x="566" y="1124"/>
                    </a:lnTo>
                    <a:lnTo>
                      <a:pt x="811" y="982"/>
                    </a:lnTo>
                    <a:lnTo>
                      <a:pt x="244" y="0"/>
                    </a:lnTo>
                    <a:lnTo>
                      <a:pt x="0" y="141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1" name="Freeform 1498"/>
              <p:cNvSpPr>
                <a:spLocks/>
              </p:cNvSpPr>
              <p:nvPr/>
            </p:nvSpPr>
            <p:spPr bwMode="auto">
              <a:xfrm>
                <a:off x="4666" y="2159"/>
                <a:ext cx="227" cy="316"/>
              </a:xfrm>
              <a:custGeom>
                <a:avLst/>
                <a:gdLst/>
                <a:ahLst/>
                <a:cxnLst>
                  <a:cxn ang="0">
                    <a:pos x="0" y="142"/>
                  </a:cxn>
                  <a:cxn ang="0">
                    <a:pos x="566" y="1127"/>
                  </a:cxn>
                  <a:cxn ang="0">
                    <a:pos x="811" y="985"/>
                  </a:cxn>
                  <a:cxn ang="0">
                    <a:pos x="244" y="0"/>
                  </a:cxn>
                  <a:cxn ang="0">
                    <a:pos x="0" y="142"/>
                  </a:cxn>
                </a:cxnLst>
                <a:rect l="0" t="0" r="r" b="b"/>
                <a:pathLst>
                  <a:path w="811" h="1127">
                    <a:moveTo>
                      <a:pt x="0" y="142"/>
                    </a:moveTo>
                    <a:lnTo>
                      <a:pt x="566" y="1127"/>
                    </a:lnTo>
                    <a:lnTo>
                      <a:pt x="811" y="985"/>
                    </a:lnTo>
                    <a:lnTo>
                      <a:pt x="244" y="0"/>
                    </a:lnTo>
                    <a:lnTo>
                      <a:pt x="0" y="142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2" name="Freeform 1499"/>
              <p:cNvSpPr>
                <a:spLocks/>
              </p:cNvSpPr>
              <p:nvPr/>
            </p:nvSpPr>
            <p:spPr bwMode="auto">
              <a:xfrm>
                <a:off x="4666" y="2159"/>
                <a:ext cx="227" cy="316"/>
              </a:xfrm>
              <a:custGeom>
                <a:avLst/>
                <a:gdLst/>
                <a:ahLst/>
                <a:cxnLst>
                  <a:cxn ang="0">
                    <a:pos x="0" y="142"/>
                  </a:cxn>
                  <a:cxn ang="0">
                    <a:pos x="566" y="1127"/>
                  </a:cxn>
                  <a:cxn ang="0">
                    <a:pos x="811" y="985"/>
                  </a:cxn>
                  <a:cxn ang="0">
                    <a:pos x="244" y="0"/>
                  </a:cxn>
                  <a:cxn ang="0">
                    <a:pos x="0" y="142"/>
                  </a:cxn>
                </a:cxnLst>
                <a:rect l="0" t="0" r="r" b="b"/>
                <a:pathLst>
                  <a:path w="811" h="1127">
                    <a:moveTo>
                      <a:pt x="0" y="142"/>
                    </a:moveTo>
                    <a:lnTo>
                      <a:pt x="566" y="1127"/>
                    </a:lnTo>
                    <a:lnTo>
                      <a:pt x="811" y="985"/>
                    </a:lnTo>
                    <a:lnTo>
                      <a:pt x="244" y="0"/>
                    </a:lnTo>
                    <a:lnTo>
                      <a:pt x="0" y="142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3" name="Freeform 1500"/>
              <p:cNvSpPr>
                <a:spLocks/>
              </p:cNvSpPr>
              <p:nvPr/>
            </p:nvSpPr>
            <p:spPr bwMode="auto">
              <a:xfrm>
                <a:off x="3749" y="2863"/>
                <a:ext cx="280" cy="281"/>
              </a:xfrm>
              <a:custGeom>
                <a:avLst/>
                <a:gdLst/>
                <a:ahLst/>
                <a:cxnLst>
                  <a:cxn ang="0">
                    <a:pos x="0" y="199"/>
                  </a:cxn>
                  <a:cxn ang="0">
                    <a:pos x="802" y="1002"/>
                  </a:cxn>
                  <a:cxn ang="0">
                    <a:pos x="1001" y="802"/>
                  </a:cxn>
                  <a:cxn ang="0">
                    <a:pos x="199" y="0"/>
                  </a:cxn>
                  <a:cxn ang="0">
                    <a:pos x="0" y="199"/>
                  </a:cxn>
                </a:cxnLst>
                <a:rect l="0" t="0" r="r" b="b"/>
                <a:pathLst>
                  <a:path w="1001" h="1002">
                    <a:moveTo>
                      <a:pt x="0" y="199"/>
                    </a:moveTo>
                    <a:lnTo>
                      <a:pt x="802" y="1002"/>
                    </a:lnTo>
                    <a:lnTo>
                      <a:pt x="1001" y="802"/>
                    </a:lnTo>
                    <a:lnTo>
                      <a:pt x="199" y="0"/>
                    </a:lnTo>
                    <a:lnTo>
                      <a:pt x="0" y="199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4" name="Freeform 1501"/>
              <p:cNvSpPr>
                <a:spLocks/>
              </p:cNvSpPr>
              <p:nvPr/>
            </p:nvSpPr>
            <p:spPr bwMode="auto">
              <a:xfrm>
                <a:off x="3749" y="2863"/>
                <a:ext cx="280" cy="281"/>
              </a:xfrm>
              <a:custGeom>
                <a:avLst/>
                <a:gdLst/>
                <a:ahLst/>
                <a:cxnLst>
                  <a:cxn ang="0">
                    <a:pos x="0" y="199"/>
                  </a:cxn>
                  <a:cxn ang="0">
                    <a:pos x="802" y="1002"/>
                  </a:cxn>
                  <a:cxn ang="0">
                    <a:pos x="1001" y="802"/>
                  </a:cxn>
                  <a:cxn ang="0">
                    <a:pos x="199" y="0"/>
                  </a:cxn>
                  <a:cxn ang="0">
                    <a:pos x="0" y="199"/>
                  </a:cxn>
                </a:cxnLst>
                <a:rect l="0" t="0" r="r" b="b"/>
                <a:pathLst>
                  <a:path w="1001" h="1002">
                    <a:moveTo>
                      <a:pt x="0" y="199"/>
                    </a:moveTo>
                    <a:lnTo>
                      <a:pt x="802" y="1002"/>
                    </a:lnTo>
                    <a:lnTo>
                      <a:pt x="1001" y="802"/>
                    </a:lnTo>
                    <a:lnTo>
                      <a:pt x="199" y="0"/>
                    </a:lnTo>
                    <a:lnTo>
                      <a:pt x="0" y="199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5" name="Freeform 1502"/>
              <p:cNvSpPr>
                <a:spLocks/>
              </p:cNvSpPr>
              <p:nvPr/>
            </p:nvSpPr>
            <p:spPr bwMode="auto">
              <a:xfrm>
                <a:off x="3637" y="2976"/>
                <a:ext cx="280" cy="281"/>
              </a:xfrm>
              <a:custGeom>
                <a:avLst/>
                <a:gdLst/>
                <a:ahLst/>
                <a:cxnLst>
                  <a:cxn ang="0">
                    <a:pos x="0" y="200"/>
                  </a:cxn>
                  <a:cxn ang="0">
                    <a:pos x="802" y="1002"/>
                  </a:cxn>
                  <a:cxn ang="0">
                    <a:pos x="1001" y="803"/>
                  </a:cxn>
                  <a:cxn ang="0">
                    <a:pos x="199" y="0"/>
                  </a:cxn>
                  <a:cxn ang="0">
                    <a:pos x="0" y="200"/>
                  </a:cxn>
                </a:cxnLst>
                <a:rect l="0" t="0" r="r" b="b"/>
                <a:pathLst>
                  <a:path w="1001" h="1002">
                    <a:moveTo>
                      <a:pt x="0" y="200"/>
                    </a:moveTo>
                    <a:lnTo>
                      <a:pt x="802" y="1002"/>
                    </a:lnTo>
                    <a:lnTo>
                      <a:pt x="1001" y="803"/>
                    </a:lnTo>
                    <a:lnTo>
                      <a:pt x="199" y="0"/>
                    </a:lnTo>
                    <a:lnTo>
                      <a:pt x="0" y="20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6" name="Freeform 1503"/>
              <p:cNvSpPr>
                <a:spLocks/>
              </p:cNvSpPr>
              <p:nvPr/>
            </p:nvSpPr>
            <p:spPr bwMode="auto">
              <a:xfrm>
                <a:off x="3637" y="2976"/>
                <a:ext cx="280" cy="281"/>
              </a:xfrm>
              <a:custGeom>
                <a:avLst/>
                <a:gdLst/>
                <a:ahLst/>
                <a:cxnLst>
                  <a:cxn ang="0">
                    <a:pos x="0" y="200"/>
                  </a:cxn>
                  <a:cxn ang="0">
                    <a:pos x="802" y="1002"/>
                  </a:cxn>
                  <a:cxn ang="0">
                    <a:pos x="1001" y="803"/>
                  </a:cxn>
                  <a:cxn ang="0">
                    <a:pos x="199" y="0"/>
                  </a:cxn>
                  <a:cxn ang="0">
                    <a:pos x="0" y="200"/>
                  </a:cxn>
                </a:cxnLst>
                <a:rect l="0" t="0" r="r" b="b"/>
                <a:pathLst>
                  <a:path w="1001" h="1002">
                    <a:moveTo>
                      <a:pt x="0" y="200"/>
                    </a:moveTo>
                    <a:lnTo>
                      <a:pt x="802" y="1002"/>
                    </a:lnTo>
                    <a:lnTo>
                      <a:pt x="1001" y="803"/>
                    </a:lnTo>
                    <a:lnTo>
                      <a:pt x="199" y="0"/>
                    </a:lnTo>
                    <a:lnTo>
                      <a:pt x="0" y="2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7" name="Freeform 1504"/>
              <p:cNvSpPr>
                <a:spLocks/>
              </p:cNvSpPr>
              <p:nvPr/>
            </p:nvSpPr>
            <p:spPr bwMode="auto">
              <a:xfrm>
                <a:off x="4538" y="2863"/>
                <a:ext cx="281" cy="281"/>
              </a:xfrm>
              <a:custGeom>
                <a:avLst/>
                <a:gdLst/>
                <a:ahLst/>
                <a:cxnLst>
                  <a:cxn ang="0">
                    <a:pos x="1001" y="199"/>
                  </a:cxn>
                  <a:cxn ang="0">
                    <a:pos x="202" y="1002"/>
                  </a:cxn>
                  <a:cxn ang="0">
                    <a:pos x="0" y="802"/>
                  </a:cxn>
                  <a:cxn ang="0">
                    <a:pos x="802" y="0"/>
                  </a:cxn>
                  <a:cxn ang="0">
                    <a:pos x="1001" y="199"/>
                  </a:cxn>
                </a:cxnLst>
                <a:rect l="0" t="0" r="r" b="b"/>
                <a:pathLst>
                  <a:path w="1001" h="1002">
                    <a:moveTo>
                      <a:pt x="1001" y="199"/>
                    </a:moveTo>
                    <a:lnTo>
                      <a:pt x="202" y="1002"/>
                    </a:lnTo>
                    <a:lnTo>
                      <a:pt x="0" y="802"/>
                    </a:lnTo>
                    <a:lnTo>
                      <a:pt x="802" y="0"/>
                    </a:lnTo>
                    <a:lnTo>
                      <a:pt x="1001" y="199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8" name="Freeform 1505"/>
              <p:cNvSpPr>
                <a:spLocks/>
              </p:cNvSpPr>
              <p:nvPr/>
            </p:nvSpPr>
            <p:spPr bwMode="auto">
              <a:xfrm>
                <a:off x="4538" y="2863"/>
                <a:ext cx="281" cy="281"/>
              </a:xfrm>
              <a:custGeom>
                <a:avLst/>
                <a:gdLst/>
                <a:ahLst/>
                <a:cxnLst>
                  <a:cxn ang="0">
                    <a:pos x="1001" y="199"/>
                  </a:cxn>
                  <a:cxn ang="0">
                    <a:pos x="202" y="1002"/>
                  </a:cxn>
                  <a:cxn ang="0">
                    <a:pos x="0" y="802"/>
                  </a:cxn>
                  <a:cxn ang="0">
                    <a:pos x="802" y="0"/>
                  </a:cxn>
                  <a:cxn ang="0">
                    <a:pos x="1001" y="199"/>
                  </a:cxn>
                </a:cxnLst>
                <a:rect l="0" t="0" r="r" b="b"/>
                <a:pathLst>
                  <a:path w="1001" h="1002">
                    <a:moveTo>
                      <a:pt x="1001" y="199"/>
                    </a:moveTo>
                    <a:lnTo>
                      <a:pt x="202" y="1002"/>
                    </a:lnTo>
                    <a:lnTo>
                      <a:pt x="0" y="802"/>
                    </a:lnTo>
                    <a:lnTo>
                      <a:pt x="802" y="0"/>
                    </a:lnTo>
                    <a:lnTo>
                      <a:pt x="1001" y="199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29" name="Freeform 1506"/>
              <p:cNvSpPr>
                <a:spLocks/>
              </p:cNvSpPr>
              <p:nvPr/>
            </p:nvSpPr>
            <p:spPr bwMode="auto">
              <a:xfrm>
                <a:off x="4651" y="2976"/>
                <a:ext cx="281" cy="281"/>
              </a:xfrm>
              <a:custGeom>
                <a:avLst/>
                <a:gdLst/>
                <a:ahLst/>
                <a:cxnLst>
                  <a:cxn ang="0">
                    <a:pos x="1003" y="200"/>
                  </a:cxn>
                  <a:cxn ang="0">
                    <a:pos x="199" y="1002"/>
                  </a:cxn>
                  <a:cxn ang="0">
                    <a:pos x="0" y="803"/>
                  </a:cxn>
                  <a:cxn ang="0">
                    <a:pos x="801" y="0"/>
                  </a:cxn>
                  <a:cxn ang="0">
                    <a:pos x="1003" y="200"/>
                  </a:cxn>
                </a:cxnLst>
                <a:rect l="0" t="0" r="r" b="b"/>
                <a:pathLst>
                  <a:path w="1003" h="1002">
                    <a:moveTo>
                      <a:pt x="1003" y="200"/>
                    </a:moveTo>
                    <a:lnTo>
                      <a:pt x="199" y="1002"/>
                    </a:lnTo>
                    <a:lnTo>
                      <a:pt x="0" y="803"/>
                    </a:lnTo>
                    <a:lnTo>
                      <a:pt x="801" y="0"/>
                    </a:lnTo>
                    <a:lnTo>
                      <a:pt x="1003" y="20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0" name="Freeform 1507"/>
              <p:cNvSpPr>
                <a:spLocks/>
              </p:cNvSpPr>
              <p:nvPr/>
            </p:nvSpPr>
            <p:spPr bwMode="auto">
              <a:xfrm>
                <a:off x="4651" y="2976"/>
                <a:ext cx="281" cy="281"/>
              </a:xfrm>
              <a:custGeom>
                <a:avLst/>
                <a:gdLst/>
                <a:ahLst/>
                <a:cxnLst>
                  <a:cxn ang="0">
                    <a:pos x="1003" y="200"/>
                  </a:cxn>
                  <a:cxn ang="0">
                    <a:pos x="199" y="1002"/>
                  </a:cxn>
                  <a:cxn ang="0">
                    <a:pos x="0" y="803"/>
                  </a:cxn>
                  <a:cxn ang="0">
                    <a:pos x="801" y="0"/>
                  </a:cxn>
                  <a:cxn ang="0">
                    <a:pos x="1003" y="200"/>
                  </a:cxn>
                </a:cxnLst>
                <a:rect l="0" t="0" r="r" b="b"/>
                <a:pathLst>
                  <a:path w="1003" h="1002">
                    <a:moveTo>
                      <a:pt x="1003" y="200"/>
                    </a:moveTo>
                    <a:lnTo>
                      <a:pt x="199" y="1002"/>
                    </a:lnTo>
                    <a:lnTo>
                      <a:pt x="0" y="803"/>
                    </a:lnTo>
                    <a:lnTo>
                      <a:pt x="801" y="0"/>
                    </a:lnTo>
                    <a:lnTo>
                      <a:pt x="1003" y="2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" name="Freeform 1508"/>
              <p:cNvSpPr>
                <a:spLocks/>
              </p:cNvSpPr>
              <p:nvPr/>
            </p:nvSpPr>
            <p:spPr bwMode="auto">
              <a:xfrm>
                <a:off x="3716" y="2468"/>
                <a:ext cx="60" cy="375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15" y="213"/>
                  </a:cxn>
                  <a:cxn ang="0">
                    <a:pos x="0" y="428"/>
                  </a:cxn>
                  <a:cxn ang="0">
                    <a:pos x="12" y="648"/>
                  </a:cxn>
                  <a:cxn ang="0">
                    <a:pos x="52" y="875"/>
                  </a:cxn>
                  <a:cxn ang="0">
                    <a:pos x="119" y="1105"/>
                  </a:cxn>
                  <a:cxn ang="0">
                    <a:pos x="214" y="1340"/>
                  </a:cxn>
                </a:cxnLst>
                <a:rect l="0" t="0" r="r" b="b"/>
                <a:pathLst>
                  <a:path w="214" h="1340">
                    <a:moveTo>
                      <a:pt x="57" y="0"/>
                    </a:moveTo>
                    <a:lnTo>
                      <a:pt x="15" y="213"/>
                    </a:lnTo>
                    <a:lnTo>
                      <a:pt x="0" y="428"/>
                    </a:lnTo>
                    <a:lnTo>
                      <a:pt x="12" y="648"/>
                    </a:lnTo>
                    <a:lnTo>
                      <a:pt x="52" y="875"/>
                    </a:lnTo>
                    <a:lnTo>
                      <a:pt x="119" y="1105"/>
                    </a:lnTo>
                    <a:lnTo>
                      <a:pt x="214" y="134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" name="Freeform 1509"/>
              <p:cNvSpPr>
                <a:spLocks/>
              </p:cNvSpPr>
              <p:nvPr/>
            </p:nvSpPr>
            <p:spPr bwMode="auto">
              <a:xfrm>
                <a:off x="3755" y="2830"/>
                <a:ext cx="37" cy="46"/>
              </a:xfrm>
              <a:custGeom>
                <a:avLst/>
                <a:gdLst/>
                <a:ahLst/>
                <a:cxnLst>
                  <a:cxn ang="0">
                    <a:pos x="135" y="0"/>
                  </a:cxn>
                  <a:cxn ang="0">
                    <a:pos x="132" y="166"/>
                  </a:cxn>
                  <a:cxn ang="0">
                    <a:pos x="0" y="63"/>
                  </a:cxn>
                  <a:cxn ang="0">
                    <a:pos x="135" y="0"/>
                  </a:cxn>
                </a:cxnLst>
                <a:rect l="0" t="0" r="r" b="b"/>
                <a:pathLst>
                  <a:path w="135" h="166">
                    <a:moveTo>
                      <a:pt x="135" y="0"/>
                    </a:moveTo>
                    <a:lnTo>
                      <a:pt x="132" y="166"/>
                    </a:lnTo>
                    <a:lnTo>
                      <a:pt x="0" y="63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3" name="Freeform 1510"/>
              <p:cNvSpPr>
                <a:spLocks/>
              </p:cNvSpPr>
              <p:nvPr/>
            </p:nvSpPr>
            <p:spPr bwMode="auto">
              <a:xfrm>
                <a:off x="4787" y="2506"/>
                <a:ext cx="67" cy="372"/>
              </a:xfrm>
              <a:custGeom>
                <a:avLst/>
                <a:gdLst/>
                <a:ahLst/>
                <a:cxnLst>
                  <a:cxn ang="0">
                    <a:pos x="0" y="1328"/>
                  </a:cxn>
                  <a:cxn ang="0">
                    <a:pos x="95" y="1135"/>
                  </a:cxn>
                  <a:cxn ang="0">
                    <a:pos x="168" y="928"/>
                  </a:cxn>
                  <a:cxn ang="0">
                    <a:pos x="215" y="710"/>
                  </a:cxn>
                  <a:cxn ang="0">
                    <a:pos x="240" y="485"/>
                  </a:cxn>
                  <a:cxn ang="0">
                    <a:pos x="240" y="248"/>
                  </a:cxn>
                  <a:cxn ang="0">
                    <a:pos x="213" y="0"/>
                  </a:cxn>
                </a:cxnLst>
                <a:rect l="0" t="0" r="r" b="b"/>
                <a:pathLst>
                  <a:path w="240" h="1328">
                    <a:moveTo>
                      <a:pt x="0" y="1328"/>
                    </a:moveTo>
                    <a:lnTo>
                      <a:pt x="95" y="1135"/>
                    </a:lnTo>
                    <a:lnTo>
                      <a:pt x="168" y="928"/>
                    </a:lnTo>
                    <a:lnTo>
                      <a:pt x="215" y="710"/>
                    </a:lnTo>
                    <a:lnTo>
                      <a:pt x="240" y="485"/>
                    </a:lnTo>
                    <a:lnTo>
                      <a:pt x="240" y="248"/>
                    </a:lnTo>
                    <a:lnTo>
                      <a:pt x="213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4" name="Freeform 1511"/>
              <p:cNvSpPr>
                <a:spLocks/>
              </p:cNvSpPr>
              <p:nvPr/>
            </p:nvSpPr>
            <p:spPr bwMode="auto">
              <a:xfrm>
                <a:off x="4826" y="2470"/>
                <a:ext cx="42" cy="45"/>
              </a:xfrm>
              <a:custGeom>
                <a:avLst/>
                <a:gdLst/>
                <a:ahLst/>
                <a:cxnLst>
                  <a:cxn ang="0">
                    <a:pos x="149" y="135"/>
                  </a:cxn>
                  <a:cxn ang="0">
                    <a:pos x="51" y="0"/>
                  </a:cxn>
                  <a:cxn ang="0">
                    <a:pos x="0" y="159"/>
                  </a:cxn>
                  <a:cxn ang="0">
                    <a:pos x="149" y="135"/>
                  </a:cxn>
                </a:cxnLst>
                <a:rect l="0" t="0" r="r" b="b"/>
                <a:pathLst>
                  <a:path w="149" h="159">
                    <a:moveTo>
                      <a:pt x="149" y="135"/>
                    </a:moveTo>
                    <a:lnTo>
                      <a:pt x="51" y="0"/>
                    </a:lnTo>
                    <a:lnTo>
                      <a:pt x="0" y="159"/>
                    </a:lnTo>
                    <a:lnTo>
                      <a:pt x="149" y="135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5" name="Freeform 1512"/>
              <p:cNvSpPr>
                <a:spLocks/>
              </p:cNvSpPr>
              <p:nvPr/>
            </p:nvSpPr>
            <p:spPr bwMode="auto">
              <a:xfrm>
                <a:off x="3924" y="2055"/>
                <a:ext cx="193" cy="108"/>
              </a:xfrm>
              <a:custGeom>
                <a:avLst/>
                <a:gdLst/>
                <a:ahLst/>
                <a:cxnLst>
                  <a:cxn ang="0">
                    <a:pos x="689" y="0"/>
                  </a:cxn>
                  <a:cxn ang="0">
                    <a:pos x="529" y="65"/>
                  </a:cxn>
                  <a:cxn ang="0">
                    <a:pos x="358" y="150"/>
                  </a:cxn>
                  <a:cxn ang="0">
                    <a:pos x="183" y="258"/>
                  </a:cxn>
                  <a:cxn ang="0">
                    <a:pos x="0" y="385"/>
                  </a:cxn>
                </a:cxnLst>
                <a:rect l="0" t="0" r="r" b="b"/>
                <a:pathLst>
                  <a:path w="689" h="385">
                    <a:moveTo>
                      <a:pt x="689" y="0"/>
                    </a:moveTo>
                    <a:lnTo>
                      <a:pt x="529" y="65"/>
                    </a:lnTo>
                    <a:lnTo>
                      <a:pt x="358" y="150"/>
                    </a:lnTo>
                    <a:lnTo>
                      <a:pt x="183" y="258"/>
                    </a:lnTo>
                    <a:lnTo>
                      <a:pt x="0" y="385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6" name="Freeform 1513"/>
              <p:cNvSpPr>
                <a:spLocks/>
              </p:cNvSpPr>
              <p:nvPr/>
            </p:nvSpPr>
            <p:spPr bwMode="auto">
              <a:xfrm>
                <a:off x="3895" y="2143"/>
                <a:ext cx="46" cy="42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0" y="149"/>
                  </a:cxn>
                  <a:cxn ang="0">
                    <a:pos x="163" y="118"/>
                  </a:cxn>
                  <a:cxn ang="0">
                    <a:pos x="72" y="0"/>
                  </a:cxn>
                </a:cxnLst>
                <a:rect l="0" t="0" r="r" b="b"/>
                <a:pathLst>
                  <a:path w="163" h="149">
                    <a:moveTo>
                      <a:pt x="72" y="0"/>
                    </a:moveTo>
                    <a:lnTo>
                      <a:pt x="0" y="149"/>
                    </a:lnTo>
                    <a:lnTo>
                      <a:pt x="163" y="118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7" name="Freeform 1514"/>
              <p:cNvSpPr>
                <a:spLocks/>
              </p:cNvSpPr>
              <p:nvPr/>
            </p:nvSpPr>
            <p:spPr bwMode="auto">
              <a:xfrm>
                <a:off x="4017" y="3111"/>
                <a:ext cx="506" cy="6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7" y="110"/>
                  </a:cxn>
                  <a:cxn ang="0">
                    <a:pos x="517" y="188"/>
                  </a:cxn>
                  <a:cxn ang="0">
                    <a:pos x="772" y="228"/>
                  </a:cxn>
                  <a:cxn ang="0">
                    <a:pos x="1030" y="236"/>
                  </a:cxn>
                  <a:cxn ang="0">
                    <a:pos x="1287" y="208"/>
                  </a:cxn>
                  <a:cxn ang="0">
                    <a:pos x="1545" y="143"/>
                  </a:cxn>
                  <a:cxn ang="0">
                    <a:pos x="1802" y="48"/>
                  </a:cxn>
                </a:cxnLst>
                <a:rect l="0" t="0" r="r" b="b"/>
                <a:pathLst>
                  <a:path w="1802" h="236">
                    <a:moveTo>
                      <a:pt x="0" y="0"/>
                    </a:moveTo>
                    <a:lnTo>
                      <a:pt x="257" y="110"/>
                    </a:lnTo>
                    <a:lnTo>
                      <a:pt x="517" y="188"/>
                    </a:lnTo>
                    <a:lnTo>
                      <a:pt x="772" y="228"/>
                    </a:lnTo>
                    <a:lnTo>
                      <a:pt x="1030" y="236"/>
                    </a:lnTo>
                    <a:lnTo>
                      <a:pt x="1287" y="208"/>
                    </a:lnTo>
                    <a:lnTo>
                      <a:pt x="1545" y="143"/>
                    </a:lnTo>
                    <a:lnTo>
                      <a:pt x="1802" y="48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8" name="Freeform 1515"/>
              <p:cNvSpPr>
                <a:spLocks/>
              </p:cNvSpPr>
              <p:nvPr/>
            </p:nvSpPr>
            <p:spPr bwMode="auto">
              <a:xfrm>
                <a:off x="4509" y="3108"/>
                <a:ext cx="47" cy="37"/>
              </a:xfrm>
              <a:custGeom>
                <a:avLst/>
                <a:gdLst/>
                <a:ahLst/>
                <a:cxnLst>
                  <a:cxn ang="0">
                    <a:pos x="65" y="135"/>
                  </a:cxn>
                  <a:cxn ang="0">
                    <a:pos x="168" y="5"/>
                  </a:cxn>
                  <a:cxn ang="0">
                    <a:pos x="0" y="0"/>
                  </a:cxn>
                  <a:cxn ang="0">
                    <a:pos x="65" y="135"/>
                  </a:cxn>
                </a:cxnLst>
                <a:rect l="0" t="0" r="r" b="b"/>
                <a:pathLst>
                  <a:path w="168" h="135">
                    <a:moveTo>
                      <a:pt x="65" y="135"/>
                    </a:moveTo>
                    <a:lnTo>
                      <a:pt x="168" y="5"/>
                    </a:lnTo>
                    <a:lnTo>
                      <a:pt x="0" y="0"/>
                    </a:lnTo>
                    <a:lnTo>
                      <a:pt x="65" y="135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9" name="Freeform 1516"/>
              <p:cNvSpPr>
                <a:spLocks/>
              </p:cNvSpPr>
              <p:nvPr/>
            </p:nvSpPr>
            <p:spPr bwMode="auto">
              <a:xfrm>
                <a:off x="4489" y="2070"/>
                <a:ext cx="200" cy="115"/>
              </a:xfrm>
              <a:custGeom>
                <a:avLst/>
                <a:gdLst/>
                <a:ahLst/>
                <a:cxnLst>
                  <a:cxn ang="0">
                    <a:pos x="713" y="411"/>
                  </a:cxn>
                  <a:cxn ang="0">
                    <a:pos x="555" y="286"/>
                  </a:cxn>
                  <a:cxn ang="0">
                    <a:pos x="383" y="177"/>
                  </a:cxn>
                  <a:cxn ang="0">
                    <a:pos x="198" y="85"/>
                  </a:cxn>
                  <a:cxn ang="0">
                    <a:pos x="0" y="0"/>
                  </a:cxn>
                </a:cxnLst>
                <a:rect l="0" t="0" r="r" b="b"/>
                <a:pathLst>
                  <a:path w="713" h="411">
                    <a:moveTo>
                      <a:pt x="713" y="411"/>
                    </a:moveTo>
                    <a:lnTo>
                      <a:pt x="555" y="286"/>
                    </a:lnTo>
                    <a:lnTo>
                      <a:pt x="383" y="177"/>
                    </a:lnTo>
                    <a:lnTo>
                      <a:pt x="198" y="85"/>
                    </a:lnTo>
                    <a:lnTo>
                      <a:pt x="0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0" name="Freeform 1517"/>
              <p:cNvSpPr>
                <a:spLocks/>
              </p:cNvSpPr>
              <p:nvPr/>
            </p:nvSpPr>
            <p:spPr bwMode="auto">
              <a:xfrm>
                <a:off x="4454" y="2051"/>
                <a:ext cx="46" cy="40"/>
              </a:xfrm>
              <a:custGeom>
                <a:avLst/>
                <a:gdLst/>
                <a:ahLst/>
                <a:cxnLst>
                  <a:cxn ang="0">
                    <a:pos x="118" y="142"/>
                  </a:cxn>
                  <a:cxn ang="0">
                    <a:pos x="0" y="22"/>
                  </a:cxn>
                  <a:cxn ang="0">
                    <a:pos x="166" y="0"/>
                  </a:cxn>
                  <a:cxn ang="0">
                    <a:pos x="118" y="142"/>
                  </a:cxn>
                </a:cxnLst>
                <a:rect l="0" t="0" r="r" b="b"/>
                <a:pathLst>
                  <a:path w="166" h="142">
                    <a:moveTo>
                      <a:pt x="118" y="142"/>
                    </a:moveTo>
                    <a:lnTo>
                      <a:pt x="0" y="22"/>
                    </a:lnTo>
                    <a:lnTo>
                      <a:pt x="166" y="0"/>
                    </a:lnTo>
                    <a:lnTo>
                      <a:pt x="118" y="142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1" name="Freeform 1518"/>
              <p:cNvSpPr>
                <a:spLocks/>
              </p:cNvSpPr>
              <p:nvPr/>
            </p:nvSpPr>
            <p:spPr bwMode="auto">
              <a:xfrm>
                <a:off x="4448" y="1896"/>
                <a:ext cx="336" cy="18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60" y="75"/>
                  </a:cxn>
                  <a:cxn ang="0">
                    <a:pos x="513" y="175"/>
                  </a:cxn>
                  <a:cxn ang="0">
                    <a:pos x="753" y="307"/>
                  </a:cxn>
                  <a:cxn ang="0">
                    <a:pos x="983" y="464"/>
                  </a:cxn>
                  <a:cxn ang="0">
                    <a:pos x="1200" y="651"/>
                  </a:cxn>
                </a:cxnLst>
                <a:rect l="0" t="0" r="r" b="b"/>
                <a:pathLst>
                  <a:path w="1200" h="651">
                    <a:moveTo>
                      <a:pt x="0" y="0"/>
                    </a:moveTo>
                    <a:lnTo>
                      <a:pt x="260" y="75"/>
                    </a:lnTo>
                    <a:lnTo>
                      <a:pt x="513" y="175"/>
                    </a:lnTo>
                    <a:lnTo>
                      <a:pt x="753" y="307"/>
                    </a:lnTo>
                    <a:lnTo>
                      <a:pt x="983" y="464"/>
                    </a:lnTo>
                    <a:lnTo>
                      <a:pt x="1200" y="651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2" name="Freeform 1519"/>
              <p:cNvSpPr>
                <a:spLocks/>
              </p:cNvSpPr>
              <p:nvPr/>
            </p:nvSpPr>
            <p:spPr bwMode="auto">
              <a:xfrm>
                <a:off x="4767" y="2061"/>
                <a:ext cx="44" cy="44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158" y="156"/>
                  </a:cxn>
                  <a:cxn ang="0">
                    <a:pos x="0" y="105"/>
                  </a:cxn>
                  <a:cxn ang="0">
                    <a:pos x="103" y="0"/>
                  </a:cxn>
                </a:cxnLst>
                <a:rect l="0" t="0" r="r" b="b"/>
                <a:pathLst>
                  <a:path w="158" h="156">
                    <a:moveTo>
                      <a:pt x="103" y="0"/>
                    </a:moveTo>
                    <a:lnTo>
                      <a:pt x="158" y="156"/>
                    </a:lnTo>
                    <a:lnTo>
                      <a:pt x="0" y="105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3" name="Freeform 1520"/>
              <p:cNvSpPr>
                <a:spLocks/>
              </p:cNvSpPr>
              <p:nvPr/>
            </p:nvSpPr>
            <p:spPr bwMode="auto">
              <a:xfrm>
                <a:off x="4912" y="2384"/>
                <a:ext cx="97" cy="578"/>
              </a:xfrm>
              <a:custGeom>
                <a:avLst/>
                <a:gdLst/>
                <a:ahLst/>
                <a:cxnLst>
                  <a:cxn ang="0">
                    <a:pos x="225" y="0"/>
                  </a:cxn>
                  <a:cxn ang="0">
                    <a:pos x="305" y="308"/>
                  </a:cxn>
                  <a:cxn ang="0">
                    <a:pos x="343" y="610"/>
                  </a:cxn>
                  <a:cxn ang="0">
                    <a:pos x="348" y="908"/>
                  </a:cxn>
                  <a:cxn ang="0">
                    <a:pos x="315" y="1203"/>
                  </a:cxn>
                  <a:cxn ang="0">
                    <a:pos x="248" y="1495"/>
                  </a:cxn>
                  <a:cxn ang="0">
                    <a:pos x="143" y="1780"/>
                  </a:cxn>
                  <a:cxn ang="0">
                    <a:pos x="0" y="2063"/>
                  </a:cxn>
                </a:cxnLst>
                <a:rect l="0" t="0" r="r" b="b"/>
                <a:pathLst>
                  <a:path w="348" h="2063">
                    <a:moveTo>
                      <a:pt x="225" y="0"/>
                    </a:moveTo>
                    <a:lnTo>
                      <a:pt x="305" y="308"/>
                    </a:lnTo>
                    <a:lnTo>
                      <a:pt x="343" y="610"/>
                    </a:lnTo>
                    <a:lnTo>
                      <a:pt x="348" y="908"/>
                    </a:lnTo>
                    <a:lnTo>
                      <a:pt x="315" y="1203"/>
                    </a:lnTo>
                    <a:lnTo>
                      <a:pt x="248" y="1495"/>
                    </a:lnTo>
                    <a:lnTo>
                      <a:pt x="143" y="1780"/>
                    </a:lnTo>
                    <a:lnTo>
                      <a:pt x="0" y="2063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4" name="Freeform 1521"/>
              <p:cNvSpPr>
                <a:spLocks/>
              </p:cNvSpPr>
              <p:nvPr/>
            </p:nvSpPr>
            <p:spPr bwMode="auto">
              <a:xfrm>
                <a:off x="4893" y="2946"/>
                <a:ext cx="39" cy="47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66"/>
                  </a:cxn>
                  <a:cxn ang="0">
                    <a:pos x="139" y="77"/>
                  </a:cxn>
                  <a:cxn ang="0">
                    <a:pos x="12" y="0"/>
                  </a:cxn>
                </a:cxnLst>
                <a:rect l="0" t="0" r="r" b="b"/>
                <a:pathLst>
                  <a:path w="139" h="166">
                    <a:moveTo>
                      <a:pt x="12" y="0"/>
                    </a:moveTo>
                    <a:lnTo>
                      <a:pt x="0" y="166"/>
                    </a:lnTo>
                    <a:lnTo>
                      <a:pt x="139" y="77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5" name="Freeform 1522"/>
              <p:cNvSpPr>
                <a:spLocks/>
              </p:cNvSpPr>
              <p:nvPr/>
            </p:nvSpPr>
            <p:spPr bwMode="auto">
              <a:xfrm>
                <a:off x="3935" y="3221"/>
                <a:ext cx="733" cy="110"/>
              </a:xfrm>
              <a:custGeom>
                <a:avLst/>
                <a:gdLst/>
                <a:ahLst/>
                <a:cxnLst>
                  <a:cxn ang="0">
                    <a:pos x="2614" y="0"/>
                  </a:cxn>
                  <a:cxn ang="0">
                    <a:pos x="2327" y="148"/>
                  </a:cxn>
                  <a:cxn ang="0">
                    <a:pos x="2039" y="263"/>
                  </a:cxn>
                  <a:cxn ang="0">
                    <a:pos x="1749" y="341"/>
                  </a:cxn>
                  <a:cxn ang="0">
                    <a:pos x="1462" y="383"/>
                  </a:cxn>
                  <a:cxn ang="0">
                    <a:pos x="1172" y="391"/>
                  </a:cxn>
                  <a:cxn ang="0">
                    <a:pos x="880" y="361"/>
                  </a:cxn>
                  <a:cxn ang="0">
                    <a:pos x="587" y="301"/>
                  </a:cxn>
                  <a:cxn ang="0">
                    <a:pos x="295" y="201"/>
                  </a:cxn>
                  <a:cxn ang="0">
                    <a:pos x="0" y="65"/>
                  </a:cxn>
                </a:cxnLst>
                <a:rect l="0" t="0" r="r" b="b"/>
                <a:pathLst>
                  <a:path w="2614" h="391">
                    <a:moveTo>
                      <a:pt x="2614" y="0"/>
                    </a:moveTo>
                    <a:lnTo>
                      <a:pt x="2327" y="148"/>
                    </a:lnTo>
                    <a:lnTo>
                      <a:pt x="2039" y="263"/>
                    </a:lnTo>
                    <a:lnTo>
                      <a:pt x="1749" y="341"/>
                    </a:lnTo>
                    <a:lnTo>
                      <a:pt x="1462" y="383"/>
                    </a:lnTo>
                    <a:lnTo>
                      <a:pt x="1172" y="391"/>
                    </a:lnTo>
                    <a:lnTo>
                      <a:pt x="880" y="361"/>
                    </a:lnTo>
                    <a:lnTo>
                      <a:pt x="587" y="301"/>
                    </a:lnTo>
                    <a:lnTo>
                      <a:pt x="295" y="201"/>
                    </a:lnTo>
                    <a:lnTo>
                      <a:pt x="0" y="65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6" name="Freeform 1523"/>
              <p:cNvSpPr>
                <a:spLocks/>
              </p:cNvSpPr>
              <p:nvPr/>
            </p:nvSpPr>
            <p:spPr bwMode="auto">
              <a:xfrm>
                <a:off x="3903" y="3223"/>
                <a:ext cx="46" cy="37"/>
              </a:xfrm>
              <a:custGeom>
                <a:avLst/>
                <a:gdLst/>
                <a:ahLst/>
                <a:cxnLst>
                  <a:cxn ang="0">
                    <a:pos x="165" y="5"/>
                  </a:cxn>
                  <a:cxn ang="0">
                    <a:pos x="0" y="0"/>
                  </a:cxn>
                  <a:cxn ang="0">
                    <a:pos x="93" y="134"/>
                  </a:cxn>
                  <a:cxn ang="0">
                    <a:pos x="165" y="5"/>
                  </a:cxn>
                </a:cxnLst>
                <a:rect l="0" t="0" r="r" b="b"/>
                <a:pathLst>
                  <a:path w="165" h="134">
                    <a:moveTo>
                      <a:pt x="165" y="5"/>
                    </a:moveTo>
                    <a:lnTo>
                      <a:pt x="0" y="0"/>
                    </a:lnTo>
                    <a:lnTo>
                      <a:pt x="93" y="134"/>
                    </a:lnTo>
                    <a:lnTo>
                      <a:pt x="165" y="5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7" name="Freeform 1524"/>
              <p:cNvSpPr>
                <a:spLocks/>
              </p:cNvSpPr>
              <p:nvPr/>
            </p:nvSpPr>
            <p:spPr bwMode="auto">
              <a:xfrm>
                <a:off x="3559" y="2418"/>
                <a:ext cx="112" cy="575"/>
              </a:xfrm>
              <a:custGeom>
                <a:avLst/>
                <a:gdLst/>
                <a:ahLst/>
                <a:cxnLst>
                  <a:cxn ang="0">
                    <a:pos x="399" y="2049"/>
                  </a:cxn>
                  <a:cxn ang="0">
                    <a:pos x="244" y="1742"/>
                  </a:cxn>
                  <a:cxn ang="0">
                    <a:pos x="125" y="1439"/>
                  </a:cxn>
                  <a:cxn ang="0">
                    <a:pos x="45" y="1139"/>
                  </a:cxn>
                  <a:cxn ang="0">
                    <a:pos x="5" y="847"/>
                  </a:cxn>
                  <a:cxn ang="0">
                    <a:pos x="0" y="560"/>
                  </a:cxn>
                  <a:cxn ang="0">
                    <a:pos x="37" y="275"/>
                  </a:cxn>
                  <a:cxn ang="0">
                    <a:pos x="110" y="0"/>
                  </a:cxn>
                </a:cxnLst>
                <a:rect l="0" t="0" r="r" b="b"/>
                <a:pathLst>
                  <a:path w="399" h="2049">
                    <a:moveTo>
                      <a:pt x="399" y="2049"/>
                    </a:moveTo>
                    <a:lnTo>
                      <a:pt x="244" y="1742"/>
                    </a:lnTo>
                    <a:lnTo>
                      <a:pt x="125" y="1439"/>
                    </a:lnTo>
                    <a:lnTo>
                      <a:pt x="45" y="1139"/>
                    </a:lnTo>
                    <a:lnTo>
                      <a:pt x="5" y="847"/>
                    </a:lnTo>
                    <a:lnTo>
                      <a:pt x="0" y="560"/>
                    </a:lnTo>
                    <a:lnTo>
                      <a:pt x="37" y="275"/>
                    </a:lnTo>
                    <a:lnTo>
                      <a:pt x="110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8" name="Freeform 1525"/>
              <p:cNvSpPr>
                <a:spLocks/>
              </p:cNvSpPr>
              <p:nvPr/>
            </p:nvSpPr>
            <p:spPr bwMode="auto">
              <a:xfrm>
                <a:off x="3568" y="2384"/>
                <a:ext cx="40" cy="46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23" y="0"/>
                  </a:cxn>
                  <a:cxn ang="0">
                    <a:pos x="142" y="165"/>
                  </a:cxn>
                  <a:cxn ang="0">
                    <a:pos x="0" y="112"/>
                  </a:cxn>
                </a:cxnLst>
                <a:rect l="0" t="0" r="r" b="b"/>
                <a:pathLst>
                  <a:path w="142" h="165">
                    <a:moveTo>
                      <a:pt x="0" y="112"/>
                    </a:moveTo>
                    <a:lnTo>
                      <a:pt x="123" y="0"/>
                    </a:lnTo>
                    <a:lnTo>
                      <a:pt x="142" y="165"/>
                    </a:lnTo>
                    <a:lnTo>
                      <a:pt x="0" y="112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49" name="Freeform 1526"/>
              <p:cNvSpPr>
                <a:spLocks/>
              </p:cNvSpPr>
              <p:nvPr/>
            </p:nvSpPr>
            <p:spPr bwMode="auto">
              <a:xfrm>
                <a:off x="3763" y="1907"/>
                <a:ext cx="323" cy="202"/>
              </a:xfrm>
              <a:custGeom>
                <a:avLst/>
                <a:gdLst/>
                <a:ahLst/>
                <a:cxnLst>
                  <a:cxn ang="0">
                    <a:pos x="0" y="720"/>
                  </a:cxn>
                  <a:cxn ang="0">
                    <a:pos x="130" y="570"/>
                  </a:cxn>
                  <a:cxn ang="0">
                    <a:pos x="285" y="433"/>
                  </a:cxn>
                  <a:cxn ang="0">
                    <a:pos x="465" y="305"/>
                  </a:cxn>
                  <a:cxn ang="0">
                    <a:pos x="667" y="188"/>
                  </a:cxn>
                  <a:cxn ang="0">
                    <a:pos x="897" y="88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720">
                    <a:moveTo>
                      <a:pt x="0" y="720"/>
                    </a:moveTo>
                    <a:lnTo>
                      <a:pt x="130" y="570"/>
                    </a:lnTo>
                    <a:lnTo>
                      <a:pt x="285" y="433"/>
                    </a:lnTo>
                    <a:lnTo>
                      <a:pt x="465" y="305"/>
                    </a:lnTo>
                    <a:lnTo>
                      <a:pt x="667" y="188"/>
                    </a:lnTo>
                    <a:lnTo>
                      <a:pt x="897" y="88"/>
                    </a:lnTo>
                    <a:lnTo>
                      <a:pt x="1152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0" name="Freeform 1527"/>
              <p:cNvSpPr>
                <a:spLocks/>
              </p:cNvSpPr>
              <p:nvPr/>
            </p:nvSpPr>
            <p:spPr bwMode="auto">
              <a:xfrm>
                <a:off x="4076" y="1888"/>
                <a:ext cx="45" cy="41"/>
              </a:xfrm>
              <a:custGeom>
                <a:avLst/>
                <a:gdLst/>
                <a:ahLst/>
                <a:cxnLst>
                  <a:cxn ang="0">
                    <a:pos x="41" y="144"/>
                  </a:cxn>
                  <a:cxn ang="0">
                    <a:pos x="163" y="32"/>
                  </a:cxn>
                  <a:cxn ang="0">
                    <a:pos x="0" y="0"/>
                  </a:cxn>
                  <a:cxn ang="0">
                    <a:pos x="41" y="144"/>
                  </a:cxn>
                </a:cxnLst>
                <a:rect l="0" t="0" r="r" b="b"/>
                <a:pathLst>
                  <a:path w="163" h="144">
                    <a:moveTo>
                      <a:pt x="41" y="144"/>
                    </a:moveTo>
                    <a:lnTo>
                      <a:pt x="163" y="32"/>
                    </a:lnTo>
                    <a:lnTo>
                      <a:pt x="0" y="0"/>
                    </a:lnTo>
                    <a:lnTo>
                      <a:pt x="41" y="144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1" name="Freeform 1528" descr="Diagonal hacia arriba oscura"/>
              <p:cNvSpPr>
                <a:spLocks/>
              </p:cNvSpPr>
              <p:nvPr/>
            </p:nvSpPr>
            <p:spPr bwMode="auto">
              <a:xfrm>
                <a:off x="3184" y="2508"/>
                <a:ext cx="274" cy="129"/>
              </a:xfrm>
              <a:custGeom>
                <a:avLst/>
                <a:gdLst/>
                <a:ahLst/>
                <a:cxnLst>
                  <a:cxn ang="0">
                    <a:pos x="459" y="344"/>
                  </a:cxn>
                  <a:cxn ang="0">
                    <a:pos x="684" y="344"/>
                  </a:cxn>
                  <a:cxn ang="0">
                    <a:pos x="684" y="459"/>
                  </a:cxn>
                  <a:cxn ang="0">
                    <a:pos x="977" y="228"/>
                  </a:cxn>
                  <a:cxn ang="0">
                    <a:pos x="684" y="0"/>
                  </a:cxn>
                  <a:cxn ang="0">
                    <a:pos x="684" y="115"/>
                  </a:cxn>
                  <a:cxn ang="0">
                    <a:pos x="459" y="115"/>
                  </a:cxn>
                  <a:cxn ang="0">
                    <a:pos x="459" y="60"/>
                  </a:cxn>
                  <a:cxn ang="0">
                    <a:pos x="0" y="60"/>
                  </a:cxn>
                  <a:cxn ang="0">
                    <a:pos x="0" y="399"/>
                  </a:cxn>
                  <a:cxn ang="0">
                    <a:pos x="459" y="399"/>
                  </a:cxn>
                  <a:cxn ang="0">
                    <a:pos x="459" y="344"/>
                  </a:cxn>
                </a:cxnLst>
                <a:rect l="0" t="0" r="r" b="b"/>
                <a:pathLst>
                  <a:path w="977" h="459">
                    <a:moveTo>
                      <a:pt x="459" y="344"/>
                    </a:moveTo>
                    <a:lnTo>
                      <a:pt x="684" y="344"/>
                    </a:lnTo>
                    <a:lnTo>
                      <a:pt x="684" y="459"/>
                    </a:lnTo>
                    <a:lnTo>
                      <a:pt x="977" y="228"/>
                    </a:lnTo>
                    <a:lnTo>
                      <a:pt x="684" y="0"/>
                    </a:lnTo>
                    <a:lnTo>
                      <a:pt x="684" y="115"/>
                    </a:lnTo>
                    <a:lnTo>
                      <a:pt x="459" y="115"/>
                    </a:lnTo>
                    <a:lnTo>
                      <a:pt x="459" y="60"/>
                    </a:lnTo>
                    <a:lnTo>
                      <a:pt x="0" y="60"/>
                    </a:lnTo>
                    <a:lnTo>
                      <a:pt x="0" y="399"/>
                    </a:lnTo>
                    <a:lnTo>
                      <a:pt x="459" y="399"/>
                    </a:lnTo>
                    <a:lnTo>
                      <a:pt x="459" y="344"/>
                    </a:lnTo>
                    <a:close/>
                  </a:path>
                </a:pathLst>
              </a:custGeom>
              <a:pattFill prst="dkUp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2" name="Freeform 1529"/>
              <p:cNvSpPr>
                <a:spLocks/>
              </p:cNvSpPr>
              <p:nvPr/>
            </p:nvSpPr>
            <p:spPr bwMode="auto">
              <a:xfrm>
                <a:off x="3184" y="2508"/>
                <a:ext cx="274" cy="129"/>
              </a:xfrm>
              <a:custGeom>
                <a:avLst/>
                <a:gdLst/>
                <a:ahLst/>
                <a:cxnLst>
                  <a:cxn ang="0">
                    <a:pos x="459" y="344"/>
                  </a:cxn>
                  <a:cxn ang="0">
                    <a:pos x="684" y="344"/>
                  </a:cxn>
                  <a:cxn ang="0">
                    <a:pos x="684" y="459"/>
                  </a:cxn>
                  <a:cxn ang="0">
                    <a:pos x="977" y="228"/>
                  </a:cxn>
                  <a:cxn ang="0">
                    <a:pos x="684" y="0"/>
                  </a:cxn>
                  <a:cxn ang="0">
                    <a:pos x="684" y="115"/>
                  </a:cxn>
                  <a:cxn ang="0">
                    <a:pos x="459" y="115"/>
                  </a:cxn>
                  <a:cxn ang="0">
                    <a:pos x="459" y="60"/>
                  </a:cxn>
                  <a:cxn ang="0">
                    <a:pos x="0" y="60"/>
                  </a:cxn>
                  <a:cxn ang="0">
                    <a:pos x="0" y="399"/>
                  </a:cxn>
                  <a:cxn ang="0">
                    <a:pos x="459" y="399"/>
                  </a:cxn>
                  <a:cxn ang="0">
                    <a:pos x="459" y="344"/>
                  </a:cxn>
                </a:cxnLst>
                <a:rect l="0" t="0" r="r" b="b"/>
                <a:pathLst>
                  <a:path w="977" h="459">
                    <a:moveTo>
                      <a:pt x="459" y="344"/>
                    </a:moveTo>
                    <a:lnTo>
                      <a:pt x="684" y="344"/>
                    </a:lnTo>
                    <a:lnTo>
                      <a:pt x="684" y="459"/>
                    </a:lnTo>
                    <a:lnTo>
                      <a:pt x="977" y="228"/>
                    </a:lnTo>
                    <a:lnTo>
                      <a:pt x="684" y="0"/>
                    </a:lnTo>
                    <a:lnTo>
                      <a:pt x="684" y="115"/>
                    </a:lnTo>
                    <a:lnTo>
                      <a:pt x="459" y="115"/>
                    </a:lnTo>
                    <a:lnTo>
                      <a:pt x="459" y="60"/>
                    </a:lnTo>
                    <a:lnTo>
                      <a:pt x="0" y="60"/>
                    </a:lnTo>
                    <a:lnTo>
                      <a:pt x="0" y="399"/>
                    </a:lnTo>
                    <a:lnTo>
                      <a:pt x="459" y="399"/>
                    </a:lnTo>
                    <a:lnTo>
                      <a:pt x="459" y="344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3" name="Freeform 1530" descr="Diagonal hacia abajo ancha"/>
              <p:cNvSpPr>
                <a:spLocks/>
              </p:cNvSpPr>
              <p:nvPr/>
            </p:nvSpPr>
            <p:spPr bwMode="auto">
              <a:xfrm>
                <a:off x="3184" y="2667"/>
                <a:ext cx="274" cy="129"/>
              </a:xfrm>
              <a:custGeom>
                <a:avLst/>
                <a:gdLst/>
                <a:ahLst/>
                <a:cxnLst>
                  <a:cxn ang="0">
                    <a:pos x="519" y="346"/>
                  </a:cxn>
                  <a:cxn ang="0">
                    <a:pos x="291" y="346"/>
                  </a:cxn>
                  <a:cxn ang="0">
                    <a:pos x="291" y="459"/>
                  </a:cxn>
                  <a:cxn ang="0">
                    <a:pos x="0" y="231"/>
                  </a:cxn>
                  <a:cxn ang="0">
                    <a:pos x="291" y="0"/>
                  </a:cxn>
                  <a:cxn ang="0">
                    <a:pos x="291" y="115"/>
                  </a:cxn>
                  <a:cxn ang="0">
                    <a:pos x="519" y="115"/>
                  </a:cxn>
                  <a:cxn ang="0">
                    <a:pos x="519" y="60"/>
                  </a:cxn>
                  <a:cxn ang="0">
                    <a:pos x="977" y="60"/>
                  </a:cxn>
                  <a:cxn ang="0">
                    <a:pos x="977" y="401"/>
                  </a:cxn>
                  <a:cxn ang="0">
                    <a:pos x="519" y="401"/>
                  </a:cxn>
                  <a:cxn ang="0">
                    <a:pos x="519" y="346"/>
                  </a:cxn>
                </a:cxnLst>
                <a:rect l="0" t="0" r="r" b="b"/>
                <a:pathLst>
                  <a:path w="977" h="459">
                    <a:moveTo>
                      <a:pt x="519" y="346"/>
                    </a:moveTo>
                    <a:lnTo>
                      <a:pt x="291" y="346"/>
                    </a:lnTo>
                    <a:lnTo>
                      <a:pt x="291" y="459"/>
                    </a:lnTo>
                    <a:lnTo>
                      <a:pt x="0" y="231"/>
                    </a:lnTo>
                    <a:lnTo>
                      <a:pt x="291" y="0"/>
                    </a:lnTo>
                    <a:lnTo>
                      <a:pt x="291" y="115"/>
                    </a:lnTo>
                    <a:lnTo>
                      <a:pt x="519" y="115"/>
                    </a:lnTo>
                    <a:lnTo>
                      <a:pt x="519" y="60"/>
                    </a:lnTo>
                    <a:lnTo>
                      <a:pt x="977" y="60"/>
                    </a:lnTo>
                    <a:lnTo>
                      <a:pt x="977" y="401"/>
                    </a:lnTo>
                    <a:lnTo>
                      <a:pt x="519" y="401"/>
                    </a:lnTo>
                    <a:lnTo>
                      <a:pt x="519" y="346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4" name="Freeform 1531"/>
              <p:cNvSpPr>
                <a:spLocks/>
              </p:cNvSpPr>
              <p:nvPr/>
            </p:nvSpPr>
            <p:spPr bwMode="auto">
              <a:xfrm>
                <a:off x="3184" y="2667"/>
                <a:ext cx="274" cy="129"/>
              </a:xfrm>
              <a:custGeom>
                <a:avLst/>
                <a:gdLst/>
                <a:ahLst/>
                <a:cxnLst>
                  <a:cxn ang="0">
                    <a:pos x="519" y="346"/>
                  </a:cxn>
                  <a:cxn ang="0">
                    <a:pos x="291" y="346"/>
                  </a:cxn>
                  <a:cxn ang="0">
                    <a:pos x="291" y="459"/>
                  </a:cxn>
                  <a:cxn ang="0">
                    <a:pos x="0" y="231"/>
                  </a:cxn>
                  <a:cxn ang="0">
                    <a:pos x="291" y="0"/>
                  </a:cxn>
                  <a:cxn ang="0">
                    <a:pos x="291" y="115"/>
                  </a:cxn>
                  <a:cxn ang="0">
                    <a:pos x="519" y="115"/>
                  </a:cxn>
                  <a:cxn ang="0">
                    <a:pos x="519" y="60"/>
                  </a:cxn>
                  <a:cxn ang="0">
                    <a:pos x="977" y="60"/>
                  </a:cxn>
                  <a:cxn ang="0">
                    <a:pos x="977" y="401"/>
                  </a:cxn>
                  <a:cxn ang="0">
                    <a:pos x="519" y="401"/>
                  </a:cxn>
                  <a:cxn ang="0">
                    <a:pos x="519" y="346"/>
                  </a:cxn>
                </a:cxnLst>
                <a:rect l="0" t="0" r="r" b="b"/>
                <a:pathLst>
                  <a:path w="977" h="459">
                    <a:moveTo>
                      <a:pt x="519" y="346"/>
                    </a:moveTo>
                    <a:lnTo>
                      <a:pt x="291" y="346"/>
                    </a:lnTo>
                    <a:lnTo>
                      <a:pt x="291" y="459"/>
                    </a:lnTo>
                    <a:lnTo>
                      <a:pt x="0" y="231"/>
                    </a:lnTo>
                    <a:lnTo>
                      <a:pt x="291" y="0"/>
                    </a:lnTo>
                    <a:lnTo>
                      <a:pt x="291" y="115"/>
                    </a:lnTo>
                    <a:lnTo>
                      <a:pt x="519" y="115"/>
                    </a:lnTo>
                    <a:lnTo>
                      <a:pt x="519" y="60"/>
                    </a:lnTo>
                    <a:lnTo>
                      <a:pt x="977" y="60"/>
                    </a:lnTo>
                    <a:lnTo>
                      <a:pt x="977" y="401"/>
                    </a:lnTo>
                    <a:lnTo>
                      <a:pt x="519" y="401"/>
                    </a:lnTo>
                    <a:lnTo>
                      <a:pt x="519" y="346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5" name="Freeform 1532" descr="Diagonal hacia abajo ancha"/>
              <p:cNvSpPr>
                <a:spLocks/>
              </p:cNvSpPr>
              <p:nvPr/>
            </p:nvSpPr>
            <p:spPr bwMode="auto">
              <a:xfrm>
                <a:off x="5105" y="2508"/>
                <a:ext cx="275" cy="129"/>
              </a:xfrm>
              <a:custGeom>
                <a:avLst/>
                <a:gdLst/>
                <a:ahLst/>
                <a:cxnLst>
                  <a:cxn ang="0">
                    <a:pos x="458" y="344"/>
                  </a:cxn>
                  <a:cxn ang="0">
                    <a:pos x="686" y="344"/>
                  </a:cxn>
                  <a:cxn ang="0">
                    <a:pos x="686" y="459"/>
                  </a:cxn>
                  <a:cxn ang="0">
                    <a:pos x="979" y="228"/>
                  </a:cxn>
                  <a:cxn ang="0">
                    <a:pos x="686" y="0"/>
                  </a:cxn>
                  <a:cxn ang="0">
                    <a:pos x="686" y="115"/>
                  </a:cxn>
                  <a:cxn ang="0">
                    <a:pos x="458" y="115"/>
                  </a:cxn>
                  <a:cxn ang="0">
                    <a:pos x="458" y="60"/>
                  </a:cxn>
                  <a:cxn ang="0">
                    <a:pos x="0" y="60"/>
                  </a:cxn>
                  <a:cxn ang="0">
                    <a:pos x="0" y="399"/>
                  </a:cxn>
                  <a:cxn ang="0">
                    <a:pos x="458" y="399"/>
                  </a:cxn>
                  <a:cxn ang="0">
                    <a:pos x="458" y="344"/>
                  </a:cxn>
                </a:cxnLst>
                <a:rect l="0" t="0" r="r" b="b"/>
                <a:pathLst>
                  <a:path w="979" h="459">
                    <a:moveTo>
                      <a:pt x="458" y="344"/>
                    </a:moveTo>
                    <a:lnTo>
                      <a:pt x="686" y="344"/>
                    </a:lnTo>
                    <a:lnTo>
                      <a:pt x="686" y="459"/>
                    </a:lnTo>
                    <a:lnTo>
                      <a:pt x="979" y="228"/>
                    </a:lnTo>
                    <a:lnTo>
                      <a:pt x="686" y="0"/>
                    </a:lnTo>
                    <a:lnTo>
                      <a:pt x="686" y="115"/>
                    </a:lnTo>
                    <a:lnTo>
                      <a:pt x="458" y="115"/>
                    </a:lnTo>
                    <a:lnTo>
                      <a:pt x="458" y="60"/>
                    </a:lnTo>
                    <a:lnTo>
                      <a:pt x="0" y="60"/>
                    </a:lnTo>
                    <a:lnTo>
                      <a:pt x="0" y="399"/>
                    </a:lnTo>
                    <a:lnTo>
                      <a:pt x="458" y="399"/>
                    </a:lnTo>
                    <a:lnTo>
                      <a:pt x="458" y="344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6" name="Freeform 1533"/>
              <p:cNvSpPr>
                <a:spLocks/>
              </p:cNvSpPr>
              <p:nvPr/>
            </p:nvSpPr>
            <p:spPr bwMode="auto">
              <a:xfrm>
                <a:off x="5105" y="2508"/>
                <a:ext cx="275" cy="129"/>
              </a:xfrm>
              <a:custGeom>
                <a:avLst/>
                <a:gdLst/>
                <a:ahLst/>
                <a:cxnLst>
                  <a:cxn ang="0">
                    <a:pos x="458" y="344"/>
                  </a:cxn>
                  <a:cxn ang="0">
                    <a:pos x="686" y="344"/>
                  </a:cxn>
                  <a:cxn ang="0">
                    <a:pos x="686" y="459"/>
                  </a:cxn>
                  <a:cxn ang="0">
                    <a:pos x="979" y="228"/>
                  </a:cxn>
                  <a:cxn ang="0">
                    <a:pos x="686" y="0"/>
                  </a:cxn>
                  <a:cxn ang="0">
                    <a:pos x="686" y="115"/>
                  </a:cxn>
                  <a:cxn ang="0">
                    <a:pos x="458" y="115"/>
                  </a:cxn>
                  <a:cxn ang="0">
                    <a:pos x="458" y="60"/>
                  </a:cxn>
                  <a:cxn ang="0">
                    <a:pos x="0" y="60"/>
                  </a:cxn>
                  <a:cxn ang="0">
                    <a:pos x="0" y="399"/>
                  </a:cxn>
                  <a:cxn ang="0">
                    <a:pos x="458" y="399"/>
                  </a:cxn>
                  <a:cxn ang="0">
                    <a:pos x="458" y="344"/>
                  </a:cxn>
                </a:cxnLst>
                <a:rect l="0" t="0" r="r" b="b"/>
                <a:pathLst>
                  <a:path w="979" h="459">
                    <a:moveTo>
                      <a:pt x="458" y="344"/>
                    </a:moveTo>
                    <a:lnTo>
                      <a:pt x="686" y="344"/>
                    </a:lnTo>
                    <a:lnTo>
                      <a:pt x="686" y="459"/>
                    </a:lnTo>
                    <a:lnTo>
                      <a:pt x="979" y="228"/>
                    </a:lnTo>
                    <a:lnTo>
                      <a:pt x="686" y="0"/>
                    </a:lnTo>
                    <a:lnTo>
                      <a:pt x="686" y="115"/>
                    </a:lnTo>
                    <a:lnTo>
                      <a:pt x="458" y="115"/>
                    </a:lnTo>
                    <a:lnTo>
                      <a:pt x="458" y="60"/>
                    </a:lnTo>
                    <a:lnTo>
                      <a:pt x="0" y="60"/>
                    </a:lnTo>
                    <a:lnTo>
                      <a:pt x="0" y="399"/>
                    </a:lnTo>
                    <a:lnTo>
                      <a:pt x="458" y="399"/>
                    </a:lnTo>
                    <a:lnTo>
                      <a:pt x="458" y="344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7" name="Freeform 1534" descr="Diagonal hacia arriba oscura"/>
              <p:cNvSpPr>
                <a:spLocks/>
              </p:cNvSpPr>
              <p:nvPr/>
            </p:nvSpPr>
            <p:spPr bwMode="auto">
              <a:xfrm>
                <a:off x="5105" y="2667"/>
                <a:ext cx="275" cy="129"/>
              </a:xfrm>
              <a:custGeom>
                <a:avLst/>
                <a:gdLst/>
                <a:ahLst/>
                <a:cxnLst>
                  <a:cxn ang="0">
                    <a:pos x="518" y="346"/>
                  </a:cxn>
                  <a:cxn ang="0">
                    <a:pos x="293" y="346"/>
                  </a:cxn>
                  <a:cxn ang="0">
                    <a:pos x="293" y="459"/>
                  </a:cxn>
                  <a:cxn ang="0">
                    <a:pos x="0" y="231"/>
                  </a:cxn>
                  <a:cxn ang="0">
                    <a:pos x="293" y="0"/>
                  </a:cxn>
                  <a:cxn ang="0">
                    <a:pos x="293" y="115"/>
                  </a:cxn>
                  <a:cxn ang="0">
                    <a:pos x="518" y="115"/>
                  </a:cxn>
                  <a:cxn ang="0">
                    <a:pos x="518" y="60"/>
                  </a:cxn>
                  <a:cxn ang="0">
                    <a:pos x="979" y="60"/>
                  </a:cxn>
                  <a:cxn ang="0">
                    <a:pos x="979" y="401"/>
                  </a:cxn>
                  <a:cxn ang="0">
                    <a:pos x="518" y="401"/>
                  </a:cxn>
                  <a:cxn ang="0">
                    <a:pos x="518" y="346"/>
                  </a:cxn>
                </a:cxnLst>
                <a:rect l="0" t="0" r="r" b="b"/>
                <a:pathLst>
                  <a:path w="979" h="459">
                    <a:moveTo>
                      <a:pt x="518" y="346"/>
                    </a:moveTo>
                    <a:lnTo>
                      <a:pt x="293" y="346"/>
                    </a:lnTo>
                    <a:lnTo>
                      <a:pt x="293" y="459"/>
                    </a:lnTo>
                    <a:lnTo>
                      <a:pt x="0" y="231"/>
                    </a:lnTo>
                    <a:lnTo>
                      <a:pt x="293" y="0"/>
                    </a:lnTo>
                    <a:lnTo>
                      <a:pt x="293" y="115"/>
                    </a:lnTo>
                    <a:lnTo>
                      <a:pt x="518" y="115"/>
                    </a:lnTo>
                    <a:lnTo>
                      <a:pt x="518" y="60"/>
                    </a:lnTo>
                    <a:lnTo>
                      <a:pt x="979" y="60"/>
                    </a:lnTo>
                    <a:lnTo>
                      <a:pt x="979" y="401"/>
                    </a:lnTo>
                    <a:lnTo>
                      <a:pt x="518" y="401"/>
                    </a:lnTo>
                    <a:lnTo>
                      <a:pt x="518" y="346"/>
                    </a:lnTo>
                    <a:close/>
                  </a:path>
                </a:pathLst>
              </a:custGeom>
              <a:pattFill prst="dkUp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8" name="Freeform 1535"/>
              <p:cNvSpPr>
                <a:spLocks/>
              </p:cNvSpPr>
              <p:nvPr/>
            </p:nvSpPr>
            <p:spPr bwMode="auto">
              <a:xfrm>
                <a:off x="5105" y="2667"/>
                <a:ext cx="275" cy="129"/>
              </a:xfrm>
              <a:custGeom>
                <a:avLst/>
                <a:gdLst/>
                <a:ahLst/>
                <a:cxnLst>
                  <a:cxn ang="0">
                    <a:pos x="518" y="346"/>
                  </a:cxn>
                  <a:cxn ang="0">
                    <a:pos x="293" y="346"/>
                  </a:cxn>
                  <a:cxn ang="0">
                    <a:pos x="293" y="459"/>
                  </a:cxn>
                  <a:cxn ang="0">
                    <a:pos x="0" y="231"/>
                  </a:cxn>
                  <a:cxn ang="0">
                    <a:pos x="293" y="0"/>
                  </a:cxn>
                  <a:cxn ang="0">
                    <a:pos x="293" y="115"/>
                  </a:cxn>
                  <a:cxn ang="0">
                    <a:pos x="518" y="115"/>
                  </a:cxn>
                  <a:cxn ang="0">
                    <a:pos x="518" y="60"/>
                  </a:cxn>
                  <a:cxn ang="0">
                    <a:pos x="979" y="60"/>
                  </a:cxn>
                  <a:cxn ang="0">
                    <a:pos x="979" y="401"/>
                  </a:cxn>
                  <a:cxn ang="0">
                    <a:pos x="518" y="401"/>
                  </a:cxn>
                  <a:cxn ang="0">
                    <a:pos x="518" y="346"/>
                  </a:cxn>
                </a:cxnLst>
                <a:rect l="0" t="0" r="r" b="b"/>
                <a:pathLst>
                  <a:path w="979" h="459">
                    <a:moveTo>
                      <a:pt x="518" y="346"/>
                    </a:moveTo>
                    <a:lnTo>
                      <a:pt x="293" y="346"/>
                    </a:lnTo>
                    <a:lnTo>
                      <a:pt x="293" y="459"/>
                    </a:lnTo>
                    <a:lnTo>
                      <a:pt x="0" y="231"/>
                    </a:lnTo>
                    <a:lnTo>
                      <a:pt x="293" y="0"/>
                    </a:lnTo>
                    <a:lnTo>
                      <a:pt x="293" y="115"/>
                    </a:lnTo>
                    <a:lnTo>
                      <a:pt x="518" y="115"/>
                    </a:lnTo>
                    <a:lnTo>
                      <a:pt x="518" y="60"/>
                    </a:lnTo>
                    <a:lnTo>
                      <a:pt x="979" y="60"/>
                    </a:lnTo>
                    <a:lnTo>
                      <a:pt x="979" y="401"/>
                    </a:lnTo>
                    <a:lnTo>
                      <a:pt x="518" y="401"/>
                    </a:lnTo>
                    <a:lnTo>
                      <a:pt x="518" y="346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59" name="Freeform 1536" descr="Diagonal hacia abajo ancha"/>
              <p:cNvSpPr>
                <a:spLocks/>
              </p:cNvSpPr>
              <p:nvPr/>
            </p:nvSpPr>
            <p:spPr bwMode="auto">
              <a:xfrm>
                <a:off x="4299" y="3496"/>
                <a:ext cx="128" cy="274"/>
              </a:xfrm>
              <a:custGeom>
                <a:avLst/>
                <a:gdLst/>
                <a:ahLst/>
                <a:cxnLst>
                  <a:cxn ang="0">
                    <a:pos x="115" y="459"/>
                  </a:cxn>
                  <a:cxn ang="0">
                    <a:pos x="115" y="687"/>
                  </a:cxn>
                  <a:cxn ang="0">
                    <a:pos x="0" y="687"/>
                  </a:cxn>
                  <a:cxn ang="0">
                    <a:pos x="228" y="978"/>
                  </a:cxn>
                  <a:cxn ang="0">
                    <a:pos x="458" y="687"/>
                  </a:cxn>
                  <a:cxn ang="0">
                    <a:pos x="343" y="687"/>
                  </a:cxn>
                  <a:cxn ang="0">
                    <a:pos x="343" y="459"/>
                  </a:cxn>
                  <a:cxn ang="0">
                    <a:pos x="398" y="459"/>
                  </a:cxn>
                  <a:cxn ang="0">
                    <a:pos x="398" y="0"/>
                  </a:cxn>
                  <a:cxn ang="0">
                    <a:pos x="58" y="0"/>
                  </a:cxn>
                  <a:cxn ang="0">
                    <a:pos x="58" y="459"/>
                  </a:cxn>
                  <a:cxn ang="0">
                    <a:pos x="115" y="459"/>
                  </a:cxn>
                </a:cxnLst>
                <a:rect l="0" t="0" r="r" b="b"/>
                <a:pathLst>
                  <a:path w="458" h="978">
                    <a:moveTo>
                      <a:pt x="115" y="459"/>
                    </a:moveTo>
                    <a:lnTo>
                      <a:pt x="115" y="687"/>
                    </a:lnTo>
                    <a:lnTo>
                      <a:pt x="0" y="687"/>
                    </a:lnTo>
                    <a:lnTo>
                      <a:pt x="228" y="978"/>
                    </a:lnTo>
                    <a:lnTo>
                      <a:pt x="458" y="687"/>
                    </a:lnTo>
                    <a:lnTo>
                      <a:pt x="343" y="687"/>
                    </a:lnTo>
                    <a:lnTo>
                      <a:pt x="343" y="459"/>
                    </a:lnTo>
                    <a:lnTo>
                      <a:pt x="398" y="459"/>
                    </a:lnTo>
                    <a:lnTo>
                      <a:pt x="398" y="0"/>
                    </a:lnTo>
                    <a:lnTo>
                      <a:pt x="58" y="0"/>
                    </a:lnTo>
                    <a:lnTo>
                      <a:pt x="58" y="459"/>
                    </a:lnTo>
                    <a:lnTo>
                      <a:pt x="115" y="459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0" name="Freeform 1537"/>
              <p:cNvSpPr>
                <a:spLocks/>
              </p:cNvSpPr>
              <p:nvPr/>
            </p:nvSpPr>
            <p:spPr bwMode="auto">
              <a:xfrm>
                <a:off x="4299" y="3496"/>
                <a:ext cx="128" cy="274"/>
              </a:xfrm>
              <a:custGeom>
                <a:avLst/>
                <a:gdLst/>
                <a:ahLst/>
                <a:cxnLst>
                  <a:cxn ang="0">
                    <a:pos x="115" y="459"/>
                  </a:cxn>
                  <a:cxn ang="0">
                    <a:pos x="115" y="687"/>
                  </a:cxn>
                  <a:cxn ang="0">
                    <a:pos x="0" y="687"/>
                  </a:cxn>
                  <a:cxn ang="0">
                    <a:pos x="228" y="978"/>
                  </a:cxn>
                  <a:cxn ang="0">
                    <a:pos x="458" y="687"/>
                  </a:cxn>
                  <a:cxn ang="0">
                    <a:pos x="343" y="687"/>
                  </a:cxn>
                  <a:cxn ang="0">
                    <a:pos x="343" y="459"/>
                  </a:cxn>
                  <a:cxn ang="0">
                    <a:pos x="398" y="459"/>
                  </a:cxn>
                  <a:cxn ang="0">
                    <a:pos x="398" y="0"/>
                  </a:cxn>
                  <a:cxn ang="0">
                    <a:pos x="58" y="0"/>
                  </a:cxn>
                  <a:cxn ang="0">
                    <a:pos x="58" y="459"/>
                  </a:cxn>
                  <a:cxn ang="0">
                    <a:pos x="115" y="459"/>
                  </a:cxn>
                </a:cxnLst>
                <a:rect l="0" t="0" r="r" b="b"/>
                <a:pathLst>
                  <a:path w="458" h="978">
                    <a:moveTo>
                      <a:pt x="115" y="459"/>
                    </a:moveTo>
                    <a:lnTo>
                      <a:pt x="115" y="687"/>
                    </a:lnTo>
                    <a:lnTo>
                      <a:pt x="0" y="687"/>
                    </a:lnTo>
                    <a:lnTo>
                      <a:pt x="228" y="978"/>
                    </a:lnTo>
                    <a:lnTo>
                      <a:pt x="458" y="687"/>
                    </a:lnTo>
                    <a:lnTo>
                      <a:pt x="343" y="687"/>
                    </a:lnTo>
                    <a:lnTo>
                      <a:pt x="343" y="459"/>
                    </a:lnTo>
                    <a:lnTo>
                      <a:pt x="398" y="459"/>
                    </a:lnTo>
                    <a:lnTo>
                      <a:pt x="398" y="0"/>
                    </a:lnTo>
                    <a:lnTo>
                      <a:pt x="58" y="0"/>
                    </a:lnTo>
                    <a:lnTo>
                      <a:pt x="58" y="459"/>
                    </a:lnTo>
                    <a:lnTo>
                      <a:pt x="115" y="459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1" name="Freeform 1538" descr="Diagonal hacia arriba oscura"/>
              <p:cNvSpPr>
                <a:spLocks/>
              </p:cNvSpPr>
              <p:nvPr/>
            </p:nvSpPr>
            <p:spPr bwMode="auto">
              <a:xfrm>
                <a:off x="4141" y="3496"/>
                <a:ext cx="128" cy="274"/>
              </a:xfrm>
              <a:custGeom>
                <a:avLst/>
                <a:gdLst/>
                <a:ahLst/>
                <a:cxnLst>
                  <a:cxn ang="0">
                    <a:pos x="113" y="519"/>
                  </a:cxn>
                  <a:cxn ang="0">
                    <a:pos x="113" y="291"/>
                  </a:cxn>
                  <a:cxn ang="0">
                    <a:pos x="0" y="291"/>
                  </a:cxn>
                  <a:cxn ang="0">
                    <a:pos x="228" y="0"/>
                  </a:cxn>
                  <a:cxn ang="0">
                    <a:pos x="458" y="291"/>
                  </a:cxn>
                  <a:cxn ang="0">
                    <a:pos x="343" y="291"/>
                  </a:cxn>
                  <a:cxn ang="0">
                    <a:pos x="343" y="519"/>
                  </a:cxn>
                  <a:cxn ang="0">
                    <a:pos x="398" y="519"/>
                  </a:cxn>
                  <a:cxn ang="0">
                    <a:pos x="398" y="978"/>
                  </a:cxn>
                  <a:cxn ang="0">
                    <a:pos x="57" y="978"/>
                  </a:cxn>
                  <a:cxn ang="0">
                    <a:pos x="57" y="519"/>
                  </a:cxn>
                  <a:cxn ang="0">
                    <a:pos x="113" y="519"/>
                  </a:cxn>
                </a:cxnLst>
                <a:rect l="0" t="0" r="r" b="b"/>
                <a:pathLst>
                  <a:path w="458" h="978">
                    <a:moveTo>
                      <a:pt x="113" y="519"/>
                    </a:moveTo>
                    <a:lnTo>
                      <a:pt x="113" y="291"/>
                    </a:lnTo>
                    <a:lnTo>
                      <a:pt x="0" y="291"/>
                    </a:lnTo>
                    <a:lnTo>
                      <a:pt x="228" y="0"/>
                    </a:lnTo>
                    <a:lnTo>
                      <a:pt x="458" y="291"/>
                    </a:lnTo>
                    <a:lnTo>
                      <a:pt x="343" y="291"/>
                    </a:lnTo>
                    <a:lnTo>
                      <a:pt x="343" y="519"/>
                    </a:lnTo>
                    <a:lnTo>
                      <a:pt x="398" y="519"/>
                    </a:lnTo>
                    <a:lnTo>
                      <a:pt x="398" y="978"/>
                    </a:lnTo>
                    <a:lnTo>
                      <a:pt x="57" y="978"/>
                    </a:lnTo>
                    <a:lnTo>
                      <a:pt x="57" y="519"/>
                    </a:lnTo>
                    <a:lnTo>
                      <a:pt x="113" y="519"/>
                    </a:lnTo>
                    <a:close/>
                  </a:path>
                </a:pathLst>
              </a:custGeom>
              <a:pattFill prst="dkUp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2" name="Freeform 1539"/>
              <p:cNvSpPr>
                <a:spLocks/>
              </p:cNvSpPr>
              <p:nvPr/>
            </p:nvSpPr>
            <p:spPr bwMode="auto">
              <a:xfrm>
                <a:off x="4141" y="3496"/>
                <a:ext cx="128" cy="274"/>
              </a:xfrm>
              <a:custGeom>
                <a:avLst/>
                <a:gdLst/>
                <a:ahLst/>
                <a:cxnLst>
                  <a:cxn ang="0">
                    <a:pos x="113" y="519"/>
                  </a:cxn>
                  <a:cxn ang="0">
                    <a:pos x="113" y="291"/>
                  </a:cxn>
                  <a:cxn ang="0">
                    <a:pos x="0" y="291"/>
                  </a:cxn>
                  <a:cxn ang="0">
                    <a:pos x="228" y="0"/>
                  </a:cxn>
                  <a:cxn ang="0">
                    <a:pos x="458" y="291"/>
                  </a:cxn>
                  <a:cxn ang="0">
                    <a:pos x="343" y="291"/>
                  </a:cxn>
                  <a:cxn ang="0">
                    <a:pos x="343" y="519"/>
                  </a:cxn>
                  <a:cxn ang="0">
                    <a:pos x="398" y="519"/>
                  </a:cxn>
                  <a:cxn ang="0">
                    <a:pos x="398" y="978"/>
                  </a:cxn>
                  <a:cxn ang="0">
                    <a:pos x="57" y="978"/>
                  </a:cxn>
                  <a:cxn ang="0">
                    <a:pos x="57" y="519"/>
                  </a:cxn>
                  <a:cxn ang="0">
                    <a:pos x="113" y="519"/>
                  </a:cxn>
                </a:cxnLst>
                <a:rect l="0" t="0" r="r" b="b"/>
                <a:pathLst>
                  <a:path w="458" h="978">
                    <a:moveTo>
                      <a:pt x="113" y="519"/>
                    </a:moveTo>
                    <a:lnTo>
                      <a:pt x="113" y="291"/>
                    </a:lnTo>
                    <a:lnTo>
                      <a:pt x="0" y="291"/>
                    </a:lnTo>
                    <a:lnTo>
                      <a:pt x="228" y="0"/>
                    </a:lnTo>
                    <a:lnTo>
                      <a:pt x="458" y="291"/>
                    </a:lnTo>
                    <a:lnTo>
                      <a:pt x="343" y="291"/>
                    </a:lnTo>
                    <a:lnTo>
                      <a:pt x="343" y="519"/>
                    </a:lnTo>
                    <a:lnTo>
                      <a:pt x="398" y="519"/>
                    </a:lnTo>
                    <a:lnTo>
                      <a:pt x="398" y="978"/>
                    </a:lnTo>
                    <a:lnTo>
                      <a:pt x="57" y="978"/>
                    </a:lnTo>
                    <a:lnTo>
                      <a:pt x="57" y="519"/>
                    </a:lnTo>
                    <a:lnTo>
                      <a:pt x="113" y="519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3" name="Freeform 1540" descr="Diagonal hacia arriba oscura"/>
              <p:cNvSpPr>
                <a:spLocks/>
              </p:cNvSpPr>
              <p:nvPr/>
            </p:nvSpPr>
            <p:spPr bwMode="auto">
              <a:xfrm>
                <a:off x="4795" y="1471"/>
                <a:ext cx="129" cy="274"/>
              </a:xfrm>
              <a:custGeom>
                <a:avLst/>
                <a:gdLst/>
                <a:ahLst/>
                <a:cxnLst>
                  <a:cxn ang="0">
                    <a:pos x="113" y="459"/>
                  </a:cxn>
                  <a:cxn ang="0">
                    <a:pos x="113" y="685"/>
                  </a:cxn>
                  <a:cxn ang="0">
                    <a:pos x="0" y="685"/>
                  </a:cxn>
                  <a:cxn ang="0">
                    <a:pos x="228" y="978"/>
                  </a:cxn>
                  <a:cxn ang="0">
                    <a:pos x="459" y="685"/>
                  </a:cxn>
                  <a:cxn ang="0">
                    <a:pos x="344" y="685"/>
                  </a:cxn>
                  <a:cxn ang="0">
                    <a:pos x="344" y="459"/>
                  </a:cxn>
                  <a:cxn ang="0">
                    <a:pos x="399" y="459"/>
                  </a:cxn>
                  <a:cxn ang="0">
                    <a:pos x="399" y="0"/>
                  </a:cxn>
                  <a:cxn ang="0">
                    <a:pos x="58" y="0"/>
                  </a:cxn>
                  <a:cxn ang="0">
                    <a:pos x="58" y="459"/>
                  </a:cxn>
                  <a:cxn ang="0">
                    <a:pos x="113" y="459"/>
                  </a:cxn>
                </a:cxnLst>
                <a:rect l="0" t="0" r="r" b="b"/>
                <a:pathLst>
                  <a:path w="459" h="978">
                    <a:moveTo>
                      <a:pt x="113" y="459"/>
                    </a:moveTo>
                    <a:lnTo>
                      <a:pt x="113" y="685"/>
                    </a:lnTo>
                    <a:lnTo>
                      <a:pt x="0" y="685"/>
                    </a:lnTo>
                    <a:lnTo>
                      <a:pt x="228" y="978"/>
                    </a:lnTo>
                    <a:lnTo>
                      <a:pt x="459" y="685"/>
                    </a:lnTo>
                    <a:lnTo>
                      <a:pt x="344" y="685"/>
                    </a:lnTo>
                    <a:lnTo>
                      <a:pt x="344" y="459"/>
                    </a:lnTo>
                    <a:lnTo>
                      <a:pt x="399" y="459"/>
                    </a:lnTo>
                    <a:lnTo>
                      <a:pt x="399" y="0"/>
                    </a:lnTo>
                    <a:lnTo>
                      <a:pt x="58" y="0"/>
                    </a:lnTo>
                    <a:lnTo>
                      <a:pt x="58" y="459"/>
                    </a:lnTo>
                    <a:lnTo>
                      <a:pt x="113" y="459"/>
                    </a:lnTo>
                    <a:close/>
                  </a:path>
                </a:pathLst>
              </a:custGeom>
              <a:pattFill prst="dkUp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4" name="Freeform 1541"/>
              <p:cNvSpPr>
                <a:spLocks/>
              </p:cNvSpPr>
              <p:nvPr/>
            </p:nvSpPr>
            <p:spPr bwMode="auto">
              <a:xfrm>
                <a:off x="4795" y="1471"/>
                <a:ext cx="129" cy="274"/>
              </a:xfrm>
              <a:custGeom>
                <a:avLst/>
                <a:gdLst/>
                <a:ahLst/>
                <a:cxnLst>
                  <a:cxn ang="0">
                    <a:pos x="113" y="459"/>
                  </a:cxn>
                  <a:cxn ang="0">
                    <a:pos x="113" y="685"/>
                  </a:cxn>
                  <a:cxn ang="0">
                    <a:pos x="0" y="685"/>
                  </a:cxn>
                  <a:cxn ang="0">
                    <a:pos x="228" y="978"/>
                  </a:cxn>
                  <a:cxn ang="0">
                    <a:pos x="459" y="685"/>
                  </a:cxn>
                  <a:cxn ang="0">
                    <a:pos x="344" y="685"/>
                  </a:cxn>
                  <a:cxn ang="0">
                    <a:pos x="344" y="459"/>
                  </a:cxn>
                  <a:cxn ang="0">
                    <a:pos x="399" y="459"/>
                  </a:cxn>
                  <a:cxn ang="0">
                    <a:pos x="399" y="0"/>
                  </a:cxn>
                  <a:cxn ang="0">
                    <a:pos x="58" y="0"/>
                  </a:cxn>
                  <a:cxn ang="0">
                    <a:pos x="58" y="459"/>
                  </a:cxn>
                  <a:cxn ang="0">
                    <a:pos x="113" y="459"/>
                  </a:cxn>
                </a:cxnLst>
                <a:rect l="0" t="0" r="r" b="b"/>
                <a:pathLst>
                  <a:path w="459" h="978">
                    <a:moveTo>
                      <a:pt x="113" y="459"/>
                    </a:moveTo>
                    <a:lnTo>
                      <a:pt x="113" y="685"/>
                    </a:lnTo>
                    <a:lnTo>
                      <a:pt x="0" y="685"/>
                    </a:lnTo>
                    <a:lnTo>
                      <a:pt x="228" y="978"/>
                    </a:lnTo>
                    <a:lnTo>
                      <a:pt x="459" y="685"/>
                    </a:lnTo>
                    <a:lnTo>
                      <a:pt x="344" y="685"/>
                    </a:lnTo>
                    <a:lnTo>
                      <a:pt x="344" y="459"/>
                    </a:lnTo>
                    <a:lnTo>
                      <a:pt x="399" y="459"/>
                    </a:lnTo>
                    <a:lnTo>
                      <a:pt x="399" y="0"/>
                    </a:lnTo>
                    <a:lnTo>
                      <a:pt x="58" y="0"/>
                    </a:lnTo>
                    <a:lnTo>
                      <a:pt x="58" y="459"/>
                    </a:lnTo>
                    <a:lnTo>
                      <a:pt x="113" y="459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5" name="Freeform 1542" descr="Diagonal hacia abajo ancha"/>
              <p:cNvSpPr>
                <a:spLocks/>
              </p:cNvSpPr>
              <p:nvPr/>
            </p:nvSpPr>
            <p:spPr bwMode="auto">
              <a:xfrm>
                <a:off x="4636" y="1471"/>
                <a:ext cx="127" cy="274"/>
              </a:xfrm>
              <a:custGeom>
                <a:avLst/>
                <a:gdLst/>
                <a:ahLst/>
                <a:cxnLst>
                  <a:cxn ang="0">
                    <a:pos x="113" y="519"/>
                  </a:cxn>
                  <a:cxn ang="0">
                    <a:pos x="113" y="291"/>
                  </a:cxn>
                  <a:cxn ang="0">
                    <a:pos x="0" y="291"/>
                  </a:cxn>
                  <a:cxn ang="0">
                    <a:pos x="228" y="0"/>
                  </a:cxn>
                  <a:cxn ang="0">
                    <a:pos x="456" y="291"/>
                  </a:cxn>
                  <a:cxn ang="0">
                    <a:pos x="343" y="291"/>
                  </a:cxn>
                  <a:cxn ang="0">
                    <a:pos x="343" y="519"/>
                  </a:cxn>
                  <a:cxn ang="0">
                    <a:pos x="398" y="519"/>
                  </a:cxn>
                  <a:cxn ang="0">
                    <a:pos x="398" y="978"/>
                  </a:cxn>
                  <a:cxn ang="0">
                    <a:pos x="58" y="978"/>
                  </a:cxn>
                  <a:cxn ang="0">
                    <a:pos x="58" y="519"/>
                  </a:cxn>
                  <a:cxn ang="0">
                    <a:pos x="113" y="519"/>
                  </a:cxn>
                </a:cxnLst>
                <a:rect l="0" t="0" r="r" b="b"/>
                <a:pathLst>
                  <a:path w="456" h="978">
                    <a:moveTo>
                      <a:pt x="113" y="519"/>
                    </a:moveTo>
                    <a:lnTo>
                      <a:pt x="113" y="291"/>
                    </a:lnTo>
                    <a:lnTo>
                      <a:pt x="0" y="291"/>
                    </a:lnTo>
                    <a:lnTo>
                      <a:pt x="228" y="0"/>
                    </a:lnTo>
                    <a:lnTo>
                      <a:pt x="456" y="291"/>
                    </a:lnTo>
                    <a:lnTo>
                      <a:pt x="343" y="291"/>
                    </a:lnTo>
                    <a:lnTo>
                      <a:pt x="343" y="519"/>
                    </a:lnTo>
                    <a:lnTo>
                      <a:pt x="398" y="519"/>
                    </a:lnTo>
                    <a:lnTo>
                      <a:pt x="398" y="978"/>
                    </a:lnTo>
                    <a:lnTo>
                      <a:pt x="58" y="978"/>
                    </a:lnTo>
                    <a:lnTo>
                      <a:pt x="58" y="519"/>
                    </a:lnTo>
                    <a:lnTo>
                      <a:pt x="113" y="519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6" name="Freeform 1543"/>
              <p:cNvSpPr>
                <a:spLocks/>
              </p:cNvSpPr>
              <p:nvPr/>
            </p:nvSpPr>
            <p:spPr bwMode="auto">
              <a:xfrm>
                <a:off x="4636" y="1471"/>
                <a:ext cx="127" cy="274"/>
              </a:xfrm>
              <a:custGeom>
                <a:avLst/>
                <a:gdLst/>
                <a:ahLst/>
                <a:cxnLst>
                  <a:cxn ang="0">
                    <a:pos x="113" y="519"/>
                  </a:cxn>
                  <a:cxn ang="0">
                    <a:pos x="113" y="291"/>
                  </a:cxn>
                  <a:cxn ang="0">
                    <a:pos x="0" y="291"/>
                  </a:cxn>
                  <a:cxn ang="0">
                    <a:pos x="228" y="0"/>
                  </a:cxn>
                  <a:cxn ang="0">
                    <a:pos x="456" y="291"/>
                  </a:cxn>
                  <a:cxn ang="0">
                    <a:pos x="343" y="291"/>
                  </a:cxn>
                  <a:cxn ang="0">
                    <a:pos x="343" y="519"/>
                  </a:cxn>
                  <a:cxn ang="0">
                    <a:pos x="398" y="519"/>
                  </a:cxn>
                  <a:cxn ang="0">
                    <a:pos x="398" y="978"/>
                  </a:cxn>
                  <a:cxn ang="0">
                    <a:pos x="58" y="978"/>
                  </a:cxn>
                  <a:cxn ang="0">
                    <a:pos x="58" y="519"/>
                  </a:cxn>
                  <a:cxn ang="0">
                    <a:pos x="113" y="519"/>
                  </a:cxn>
                </a:cxnLst>
                <a:rect l="0" t="0" r="r" b="b"/>
                <a:pathLst>
                  <a:path w="456" h="978">
                    <a:moveTo>
                      <a:pt x="113" y="519"/>
                    </a:moveTo>
                    <a:lnTo>
                      <a:pt x="113" y="291"/>
                    </a:lnTo>
                    <a:lnTo>
                      <a:pt x="0" y="291"/>
                    </a:lnTo>
                    <a:lnTo>
                      <a:pt x="228" y="0"/>
                    </a:lnTo>
                    <a:lnTo>
                      <a:pt x="456" y="291"/>
                    </a:lnTo>
                    <a:lnTo>
                      <a:pt x="343" y="291"/>
                    </a:lnTo>
                    <a:lnTo>
                      <a:pt x="343" y="519"/>
                    </a:lnTo>
                    <a:lnTo>
                      <a:pt x="398" y="519"/>
                    </a:lnTo>
                    <a:lnTo>
                      <a:pt x="398" y="978"/>
                    </a:lnTo>
                    <a:lnTo>
                      <a:pt x="58" y="978"/>
                    </a:lnTo>
                    <a:lnTo>
                      <a:pt x="58" y="519"/>
                    </a:lnTo>
                    <a:lnTo>
                      <a:pt x="113" y="519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7" name="Freeform 1544" descr="Diagonal hacia arriba oscura"/>
              <p:cNvSpPr>
                <a:spLocks/>
              </p:cNvSpPr>
              <p:nvPr/>
            </p:nvSpPr>
            <p:spPr bwMode="auto">
              <a:xfrm>
                <a:off x="3778" y="1528"/>
                <a:ext cx="193" cy="262"/>
              </a:xfrm>
              <a:custGeom>
                <a:avLst/>
                <a:gdLst/>
                <a:ahLst/>
                <a:cxnLst>
                  <a:cxn ang="0">
                    <a:pos x="279" y="541"/>
                  </a:cxn>
                  <a:cxn ang="0">
                    <a:pos x="391" y="738"/>
                  </a:cxn>
                  <a:cxn ang="0">
                    <a:pos x="293" y="796"/>
                  </a:cxn>
                  <a:cxn ang="0">
                    <a:pos x="636" y="935"/>
                  </a:cxn>
                  <a:cxn ang="0">
                    <a:pos x="689" y="565"/>
                  </a:cxn>
                  <a:cxn ang="0">
                    <a:pos x="591" y="625"/>
                  </a:cxn>
                  <a:cxn ang="0">
                    <a:pos x="478" y="428"/>
                  </a:cxn>
                  <a:cxn ang="0">
                    <a:pos x="523" y="399"/>
                  </a:cxn>
                  <a:cxn ang="0">
                    <a:pos x="295" y="0"/>
                  </a:cxn>
                  <a:cxn ang="0">
                    <a:pos x="0" y="171"/>
                  </a:cxn>
                  <a:cxn ang="0">
                    <a:pos x="231" y="570"/>
                  </a:cxn>
                  <a:cxn ang="0">
                    <a:pos x="279" y="541"/>
                  </a:cxn>
                </a:cxnLst>
                <a:rect l="0" t="0" r="r" b="b"/>
                <a:pathLst>
                  <a:path w="689" h="935">
                    <a:moveTo>
                      <a:pt x="279" y="541"/>
                    </a:moveTo>
                    <a:lnTo>
                      <a:pt x="391" y="738"/>
                    </a:lnTo>
                    <a:lnTo>
                      <a:pt x="293" y="796"/>
                    </a:lnTo>
                    <a:lnTo>
                      <a:pt x="636" y="935"/>
                    </a:lnTo>
                    <a:lnTo>
                      <a:pt x="689" y="565"/>
                    </a:lnTo>
                    <a:lnTo>
                      <a:pt x="591" y="625"/>
                    </a:lnTo>
                    <a:lnTo>
                      <a:pt x="478" y="428"/>
                    </a:lnTo>
                    <a:lnTo>
                      <a:pt x="523" y="399"/>
                    </a:lnTo>
                    <a:lnTo>
                      <a:pt x="295" y="0"/>
                    </a:lnTo>
                    <a:lnTo>
                      <a:pt x="0" y="171"/>
                    </a:lnTo>
                    <a:lnTo>
                      <a:pt x="231" y="570"/>
                    </a:lnTo>
                    <a:lnTo>
                      <a:pt x="279" y="541"/>
                    </a:lnTo>
                    <a:close/>
                  </a:path>
                </a:pathLst>
              </a:custGeom>
              <a:pattFill prst="dkUp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8" name="Freeform 1545"/>
              <p:cNvSpPr>
                <a:spLocks/>
              </p:cNvSpPr>
              <p:nvPr/>
            </p:nvSpPr>
            <p:spPr bwMode="auto">
              <a:xfrm>
                <a:off x="3778" y="1528"/>
                <a:ext cx="193" cy="262"/>
              </a:xfrm>
              <a:custGeom>
                <a:avLst/>
                <a:gdLst/>
                <a:ahLst/>
                <a:cxnLst>
                  <a:cxn ang="0">
                    <a:pos x="279" y="541"/>
                  </a:cxn>
                  <a:cxn ang="0">
                    <a:pos x="391" y="738"/>
                  </a:cxn>
                  <a:cxn ang="0">
                    <a:pos x="293" y="796"/>
                  </a:cxn>
                  <a:cxn ang="0">
                    <a:pos x="636" y="935"/>
                  </a:cxn>
                  <a:cxn ang="0">
                    <a:pos x="689" y="565"/>
                  </a:cxn>
                  <a:cxn ang="0">
                    <a:pos x="591" y="625"/>
                  </a:cxn>
                  <a:cxn ang="0">
                    <a:pos x="478" y="428"/>
                  </a:cxn>
                  <a:cxn ang="0">
                    <a:pos x="523" y="399"/>
                  </a:cxn>
                  <a:cxn ang="0">
                    <a:pos x="295" y="0"/>
                  </a:cxn>
                  <a:cxn ang="0">
                    <a:pos x="0" y="171"/>
                  </a:cxn>
                  <a:cxn ang="0">
                    <a:pos x="231" y="570"/>
                  </a:cxn>
                  <a:cxn ang="0">
                    <a:pos x="279" y="541"/>
                  </a:cxn>
                </a:cxnLst>
                <a:rect l="0" t="0" r="r" b="b"/>
                <a:pathLst>
                  <a:path w="689" h="935">
                    <a:moveTo>
                      <a:pt x="279" y="541"/>
                    </a:moveTo>
                    <a:lnTo>
                      <a:pt x="391" y="738"/>
                    </a:lnTo>
                    <a:lnTo>
                      <a:pt x="293" y="796"/>
                    </a:lnTo>
                    <a:lnTo>
                      <a:pt x="636" y="935"/>
                    </a:lnTo>
                    <a:lnTo>
                      <a:pt x="689" y="565"/>
                    </a:lnTo>
                    <a:lnTo>
                      <a:pt x="591" y="625"/>
                    </a:lnTo>
                    <a:lnTo>
                      <a:pt x="478" y="428"/>
                    </a:lnTo>
                    <a:lnTo>
                      <a:pt x="523" y="399"/>
                    </a:lnTo>
                    <a:lnTo>
                      <a:pt x="295" y="0"/>
                    </a:lnTo>
                    <a:lnTo>
                      <a:pt x="0" y="171"/>
                    </a:lnTo>
                    <a:lnTo>
                      <a:pt x="231" y="570"/>
                    </a:lnTo>
                    <a:lnTo>
                      <a:pt x="279" y="541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69" name="Freeform 1546" descr="Diagonal hacia abajo ancha"/>
              <p:cNvSpPr>
                <a:spLocks/>
              </p:cNvSpPr>
              <p:nvPr/>
            </p:nvSpPr>
            <p:spPr bwMode="auto">
              <a:xfrm>
                <a:off x="3667" y="1632"/>
                <a:ext cx="193" cy="262"/>
              </a:xfrm>
              <a:custGeom>
                <a:avLst/>
                <a:gdLst/>
                <a:ahLst/>
                <a:cxnLst>
                  <a:cxn ang="0">
                    <a:pos x="214" y="507"/>
                  </a:cxn>
                  <a:cxn ang="0">
                    <a:pos x="99" y="310"/>
                  </a:cxn>
                  <a:cxn ang="0">
                    <a:pos x="0" y="368"/>
                  </a:cxn>
                  <a:cxn ang="0">
                    <a:pos x="53" y="0"/>
                  </a:cxn>
                  <a:cxn ang="0">
                    <a:pos x="399" y="140"/>
                  </a:cxn>
                  <a:cxn ang="0">
                    <a:pos x="298" y="195"/>
                  </a:cxn>
                  <a:cxn ang="0">
                    <a:pos x="411" y="392"/>
                  </a:cxn>
                  <a:cxn ang="0">
                    <a:pos x="459" y="366"/>
                  </a:cxn>
                  <a:cxn ang="0">
                    <a:pos x="689" y="762"/>
                  </a:cxn>
                  <a:cxn ang="0">
                    <a:pos x="394" y="935"/>
                  </a:cxn>
                  <a:cxn ang="0">
                    <a:pos x="166" y="534"/>
                  </a:cxn>
                  <a:cxn ang="0">
                    <a:pos x="214" y="507"/>
                  </a:cxn>
                </a:cxnLst>
                <a:rect l="0" t="0" r="r" b="b"/>
                <a:pathLst>
                  <a:path w="689" h="935">
                    <a:moveTo>
                      <a:pt x="214" y="507"/>
                    </a:moveTo>
                    <a:lnTo>
                      <a:pt x="99" y="310"/>
                    </a:lnTo>
                    <a:lnTo>
                      <a:pt x="0" y="368"/>
                    </a:lnTo>
                    <a:lnTo>
                      <a:pt x="53" y="0"/>
                    </a:lnTo>
                    <a:lnTo>
                      <a:pt x="399" y="140"/>
                    </a:lnTo>
                    <a:lnTo>
                      <a:pt x="298" y="195"/>
                    </a:lnTo>
                    <a:lnTo>
                      <a:pt x="411" y="392"/>
                    </a:lnTo>
                    <a:lnTo>
                      <a:pt x="459" y="366"/>
                    </a:lnTo>
                    <a:lnTo>
                      <a:pt x="689" y="762"/>
                    </a:lnTo>
                    <a:lnTo>
                      <a:pt x="394" y="935"/>
                    </a:lnTo>
                    <a:lnTo>
                      <a:pt x="166" y="534"/>
                    </a:lnTo>
                    <a:lnTo>
                      <a:pt x="214" y="507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noFill/>
                <a:round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0" name="Freeform 1547"/>
              <p:cNvSpPr>
                <a:spLocks/>
              </p:cNvSpPr>
              <p:nvPr/>
            </p:nvSpPr>
            <p:spPr bwMode="auto">
              <a:xfrm>
                <a:off x="3667" y="1632"/>
                <a:ext cx="193" cy="262"/>
              </a:xfrm>
              <a:custGeom>
                <a:avLst/>
                <a:gdLst/>
                <a:ahLst/>
                <a:cxnLst>
                  <a:cxn ang="0">
                    <a:pos x="214" y="507"/>
                  </a:cxn>
                  <a:cxn ang="0">
                    <a:pos x="99" y="310"/>
                  </a:cxn>
                  <a:cxn ang="0">
                    <a:pos x="0" y="368"/>
                  </a:cxn>
                  <a:cxn ang="0">
                    <a:pos x="53" y="0"/>
                  </a:cxn>
                  <a:cxn ang="0">
                    <a:pos x="399" y="140"/>
                  </a:cxn>
                  <a:cxn ang="0">
                    <a:pos x="298" y="195"/>
                  </a:cxn>
                  <a:cxn ang="0">
                    <a:pos x="411" y="392"/>
                  </a:cxn>
                  <a:cxn ang="0">
                    <a:pos x="459" y="366"/>
                  </a:cxn>
                  <a:cxn ang="0">
                    <a:pos x="689" y="762"/>
                  </a:cxn>
                  <a:cxn ang="0">
                    <a:pos x="394" y="935"/>
                  </a:cxn>
                  <a:cxn ang="0">
                    <a:pos x="166" y="534"/>
                  </a:cxn>
                  <a:cxn ang="0">
                    <a:pos x="214" y="507"/>
                  </a:cxn>
                </a:cxnLst>
                <a:rect l="0" t="0" r="r" b="b"/>
                <a:pathLst>
                  <a:path w="689" h="935">
                    <a:moveTo>
                      <a:pt x="214" y="507"/>
                    </a:moveTo>
                    <a:lnTo>
                      <a:pt x="99" y="310"/>
                    </a:lnTo>
                    <a:lnTo>
                      <a:pt x="0" y="368"/>
                    </a:lnTo>
                    <a:lnTo>
                      <a:pt x="53" y="0"/>
                    </a:lnTo>
                    <a:lnTo>
                      <a:pt x="399" y="140"/>
                    </a:lnTo>
                    <a:lnTo>
                      <a:pt x="298" y="195"/>
                    </a:lnTo>
                    <a:lnTo>
                      <a:pt x="411" y="392"/>
                    </a:lnTo>
                    <a:lnTo>
                      <a:pt x="459" y="366"/>
                    </a:lnTo>
                    <a:lnTo>
                      <a:pt x="689" y="762"/>
                    </a:lnTo>
                    <a:lnTo>
                      <a:pt x="394" y="935"/>
                    </a:lnTo>
                    <a:lnTo>
                      <a:pt x="166" y="534"/>
                    </a:lnTo>
                    <a:lnTo>
                      <a:pt x="214" y="507"/>
                    </a:lnTo>
                    <a:close/>
                  </a:path>
                </a:pathLst>
              </a:cu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1" name="Freeform 1548"/>
              <p:cNvSpPr>
                <a:spLocks/>
              </p:cNvSpPr>
              <p:nvPr/>
            </p:nvSpPr>
            <p:spPr bwMode="auto">
              <a:xfrm>
                <a:off x="4704" y="1782"/>
                <a:ext cx="19" cy="391"/>
              </a:xfrm>
              <a:custGeom>
                <a:avLst/>
                <a:gdLst/>
                <a:ahLst/>
                <a:cxnLst>
                  <a:cxn ang="0">
                    <a:pos x="20" y="1396"/>
                  </a:cxn>
                  <a:cxn ang="0">
                    <a:pos x="0" y="1063"/>
                  </a:cxn>
                  <a:cxn ang="0">
                    <a:pos x="2" y="716"/>
                  </a:cxn>
                  <a:cxn ang="0">
                    <a:pos x="25" y="360"/>
                  </a:cxn>
                  <a:cxn ang="0">
                    <a:pos x="67" y="0"/>
                  </a:cxn>
                </a:cxnLst>
                <a:rect l="0" t="0" r="r" b="b"/>
                <a:pathLst>
                  <a:path w="67" h="1396">
                    <a:moveTo>
                      <a:pt x="20" y="1396"/>
                    </a:moveTo>
                    <a:lnTo>
                      <a:pt x="0" y="1063"/>
                    </a:lnTo>
                    <a:lnTo>
                      <a:pt x="2" y="716"/>
                    </a:lnTo>
                    <a:lnTo>
                      <a:pt x="25" y="360"/>
                    </a:lnTo>
                    <a:lnTo>
                      <a:pt x="67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2" name="Freeform 1549"/>
              <p:cNvSpPr>
                <a:spLocks/>
              </p:cNvSpPr>
              <p:nvPr/>
            </p:nvSpPr>
            <p:spPr bwMode="auto">
              <a:xfrm>
                <a:off x="4702" y="1745"/>
                <a:ext cx="42" cy="45"/>
              </a:xfrm>
              <a:custGeom>
                <a:avLst/>
                <a:gdLst/>
                <a:ahLst/>
                <a:cxnLst>
                  <a:cxn ang="0">
                    <a:pos x="149" y="159"/>
                  </a:cxn>
                  <a:cxn ang="0">
                    <a:pos x="99" y="0"/>
                  </a:cxn>
                  <a:cxn ang="0">
                    <a:pos x="0" y="137"/>
                  </a:cxn>
                  <a:cxn ang="0">
                    <a:pos x="149" y="159"/>
                  </a:cxn>
                </a:cxnLst>
                <a:rect l="0" t="0" r="r" b="b"/>
                <a:pathLst>
                  <a:path w="149" h="159">
                    <a:moveTo>
                      <a:pt x="149" y="159"/>
                    </a:moveTo>
                    <a:lnTo>
                      <a:pt x="99" y="0"/>
                    </a:lnTo>
                    <a:lnTo>
                      <a:pt x="0" y="137"/>
                    </a:lnTo>
                    <a:lnTo>
                      <a:pt x="149" y="159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3" name="Freeform 1550"/>
              <p:cNvSpPr>
                <a:spLocks/>
              </p:cNvSpPr>
              <p:nvPr/>
            </p:nvSpPr>
            <p:spPr bwMode="auto">
              <a:xfrm>
                <a:off x="3493" y="2445"/>
                <a:ext cx="216" cy="259"/>
              </a:xfrm>
              <a:custGeom>
                <a:avLst/>
                <a:gdLst/>
                <a:ahLst/>
                <a:cxnLst>
                  <a:cxn ang="0">
                    <a:pos x="770" y="0"/>
                  </a:cxn>
                  <a:cxn ang="0">
                    <a:pos x="695" y="220"/>
                  </a:cxn>
                  <a:cxn ang="0">
                    <a:pos x="600" y="415"/>
                  </a:cxn>
                  <a:cxn ang="0">
                    <a:pos x="480" y="580"/>
                  </a:cxn>
                  <a:cxn ang="0">
                    <a:pos x="343" y="723"/>
                  </a:cxn>
                  <a:cxn ang="0">
                    <a:pos x="180" y="838"/>
                  </a:cxn>
                  <a:cxn ang="0">
                    <a:pos x="0" y="925"/>
                  </a:cxn>
                </a:cxnLst>
                <a:rect l="0" t="0" r="r" b="b"/>
                <a:pathLst>
                  <a:path w="770" h="925">
                    <a:moveTo>
                      <a:pt x="770" y="0"/>
                    </a:moveTo>
                    <a:lnTo>
                      <a:pt x="695" y="220"/>
                    </a:lnTo>
                    <a:lnTo>
                      <a:pt x="600" y="415"/>
                    </a:lnTo>
                    <a:lnTo>
                      <a:pt x="480" y="580"/>
                    </a:lnTo>
                    <a:lnTo>
                      <a:pt x="343" y="723"/>
                    </a:lnTo>
                    <a:lnTo>
                      <a:pt x="180" y="838"/>
                    </a:lnTo>
                    <a:lnTo>
                      <a:pt x="0" y="925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4" name="Freeform 1551"/>
              <p:cNvSpPr>
                <a:spLocks/>
              </p:cNvSpPr>
              <p:nvPr/>
            </p:nvSpPr>
            <p:spPr bwMode="auto">
              <a:xfrm>
                <a:off x="3458" y="2683"/>
                <a:ext cx="46" cy="40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166" y="142"/>
                  </a:cxn>
                  <a:cxn ang="0">
                    <a:pos x="118" y="0"/>
                  </a:cxn>
                </a:cxnLst>
                <a:rect l="0" t="0" r="r" b="b"/>
                <a:pathLst>
                  <a:path w="166" h="142">
                    <a:moveTo>
                      <a:pt x="118" y="0"/>
                    </a:moveTo>
                    <a:lnTo>
                      <a:pt x="0" y="118"/>
                    </a:lnTo>
                    <a:lnTo>
                      <a:pt x="166" y="142"/>
                    </a:lnTo>
                    <a:lnTo>
                      <a:pt x="118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5" name="Freeform 1552"/>
              <p:cNvSpPr>
                <a:spLocks/>
              </p:cNvSpPr>
              <p:nvPr/>
            </p:nvSpPr>
            <p:spPr bwMode="auto">
              <a:xfrm>
                <a:off x="4806" y="2590"/>
                <a:ext cx="268" cy="316"/>
              </a:xfrm>
              <a:custGeom>
                <a:avLst/>
                <a:gdLst/>
                <a:ahLst/>
                <a:cxnLst>
                  <a:cxn ang="0">
                    <a:pos x="0" y="1127"/>
                  </a:cxn>
                  <a:cxn ang="0">
                    <a:pos x="100" y="900"/>
                  </a:cxn>
                  <a:cxn ang="0">
                    <a:pos x="223" y="687"/>
                  </a:cxn>
                  <a:cxn ang="0">
                    <a:pos x="368" y="492"/>
                  </a:cxn>
                  <a:cxn ang="0">
                    <a:pos x="538" y="312"/>
                  </a:cxn>
                  <a:cxn ang="0">
                    <a:pos x="735" y="150"/>
                  </a:cxn>
                  <a:cxn ang="0">
                    <a:pos x="955" y="0"/>
                  </a:cxn>
                </a:cxnLst>
                <a:rect l="0" t="0" r="r" b="b"/>
                <a:pathLst>
                  <a:path w="955" h="1127">
                    <a:moveTo>
                      <a:pt x="0" y="1127"/>
                    </a:moveTo>
                    <a:lnTo>
                      <a:pt x="100" y="900"/>
                    </a:lnTo>
                    <a:lnTo>
                      <a:pt x="223" y="687"/>
                    </a:lnTo>
                    <a:lnTo>
                      <a:pt x="368" y="492"/>
                    </a:lnTo>
                    <a:lnTo>
                      <a:pt x="538" y="312"/>
                    </a:lnTo>
                    <a:lnTo>
                      <a:pt x="735" y="150"/>
                    </a:lnTo>
                    <a:lnTo>
                      <a:pt x="955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6" name="Freeform 1553"/>
              <p:cNvSpPr>
                <a:spLocks/>
              </p:cNvSpPr>
              <p:nvPr/>
            </p:nvSpPr>
            <p:spPr bwMode="auto">
              <a:xfrm>
                <a:off x="5059" y="2572"/>
                <a:ext cx="46" cy="39"/>
              </a:xfrm>
              <a:custGeom>
                <a:avLst/>
                <a:gdLst/>
                <a:ahLst/>
                <a:cxnLst>
                  <a:cxn ang="0">
                    <a:pos x="72" y="140"/>
                  </a:cxn>
                  <a:cxn ang="0">
                    <a:pos x="166" y="0"/>
                  </a:cxn>
                  <a:cxn ang="0">
                    <a:pos x="0" y="10"/>
                  </a:cxn>
                  <a:cxn ang="0">
                    <a:pos x="72" y="140"/>
                  </a:cxn>
                </a:cxnLst>
                <a:rect l="0" t="0" r="r" b="b"/>
                <a:pathLst>
                  <a:path w="166" h="140">
                    <a:moveTo>
                      <a:pt x="72" y="140"/>
                    </a:moveTo>
                    <a:lnTo>
                      <a:pt x="166" y="0"/>
                    </a:lnTo>
                    <a:lnTo>
                      <a:pt x="0" y="10"/>
                    </a:lnTo>
                    <a:lnTo>
                      <a:pt x="72" y="14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7" name="Freeform 1554"/>
              <p:cNvSpPr>
                <a:spLocks/>
              </p:cNvSpPr>
              <p:nvPr/>
            </p:nvSpPr>
            <p:spPr bwMode="auto">
              <a:xfrm>
                <a:off x="3858" y="1889"/>
                <a:ext cx="267" cy="132"/>
              </a:xfrm>
              <a:custGeom>
                <a:avLst/>
                <a:gdLst/>
                <a:ahLst/>
                <a:cxnLst>
                  <a:cxn ang="0">
                    <a:pos x="956" y="453"/>
                  </a:cxn>
                  <a:cxn ang="0">
                    <a:pos x="771" y="473"/>
                  </a:cxn>
                  <a:cxn ang="0">
                    <a:pos x="601" y="463"/>
                  </a:cxn>
                  <a:cxn ang="0">
                    <a:pos x="448" y="425"/>
                  </a:cxn>
                  <a:cxn ang="0">
                    <a:pos x="310" y="363"/>
                  </a:cxn>
                  <a:cxn ang="0">
                    <a:pos x="190" y="268"/>
                  </a:cxn>
                  <a:cxn ang="0">
                    <a:pos x="88" y="148"/>
                  </a:cxn>
                  <a:cxn ang="0">
                    <a:pos x="0" y="0"/>
                  </a:cxn>
                </a:cxnLst>
                <a:rect l="0" t="0" r="r" b="b"/>
                <a:pathLst>
                  <a:path w="956" h="473">
                    <a:moveTo>
                      <a:pt x="956" y="453"/>
                    </a:moveTo>
                    <a:lnTo>
                      <a:pt x="771" y="473"/>
                    </a:lnTo>
                    <a:lnTo>
                      <a:pt x="601" y="463"/>
                    </a:lnTo>
                    <a:lnTo>
                      <a:pt x="448" y="425"/>
                    </a:lnTo>
                    <a:lnTo>
                      <a:pt x="310" y="363"/>
                    </a:lnTo>
                    <a:lnTo>
                      <a:pt x="190" y="268"/>
                    </a:lnTo>
                    <a:lnTo>
                      <a:pt x="88" y="148"/>
                    </a:lnTo>
                    <a:lnTo>
                      <a:pt x="0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8" name="Freeform 1555"/>
              <p:cNvSpPr>
                <a:spLocks/>
              </p:cNvSpPr>
              <p:nvPr/>
            </p:nvSpPr>
            <p:spPr bwMode="auto">
              <a:xfrm>
                <a:off x="3841" y="1856"/>
                <a:ext cx="38" cy="46"/>
              </a:xfrm>
              <a:custGeom>
                <a:avLst/>
                <a:gdLst/>
                <a:ahLst/>
                <a:cxnLst>
                  <a:cxn ang="0">
                    <a:pos x="0" y="166"/>
                  </a:cxn>
                  <a:cxn ang="0">
                    <a:pos x="10" y="0"/>
                  </a:cxn>
                  <a:cxn ang="0">
                    <a:pos x="137" y="106"/>
                  </a:cxn>
                  <a:cxn ang="0">
                    <a:pos x="0" y="166"/>
                  </a:cxn>
                </a:cxnLst>
                <a:rect l="0" t="0" r="r" b="b"/>
                <a:pathLst>
                  <a:path w="137" h="166">
                    <a:moveTo>
                      <a:pt x="0" y="166"/>
                    </a:moveTo>
                    <a:lnTo>
                      <a:pt x="10" y="0"/>
                    </a:lnTo>
                    <a:lnTo>
                      <a:pt x="137" y="106"/>
                    </a:lnTo>
                    <a:lnTo>
                      <a:pt x="0" y="166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79" name="Freeform 1556"/>
              <p:cNvSpPr>
                <a:spLocks/>
              </p:cNvSpPr>
              <p:nvPr/>
            </p:nvSpPr>
            <p:spPr bwMode="auto">
              <a:xfrm>
                <a:off x="3988" y="3130"/>
                <a:ext cx="333" cy="3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45" y="98"/>
                  </a:cxn>
                  <a:cxn ang="0">
                    <a:pos x="463" y="218"/>
                  </a:cxn>
                  <a:cxn ang="0">
                    <a:pos x="658" y="363"/>
                  </a:cxn>
                  <a:cxn ang="0">
                    <a:pos x="828" y="533"/>
                  </a:cxn>
                  <a:cxn ang="0">
                    <a:pos x="975" y="723"/>
                  </a:cxn>
                  <a:cxn ang="0">
                    <a:pos x="1095" y="940"/>
                  </a:cxn>
                  <a:cxn ang="0">
                    <a:pos x="1188" y="1180"/>
                  </a:cxn>
                </a:cxnLst>
                <a:rect l="0" t="0" r="r" b="b"/>
                <a:pathLst>
                  <a:path w="1188" h="1180">
                    <a:moveTo>
                      <a:pt x="0" y="0"/>
                    </a:moveTo>
                    <a:lnTo>
                      <a:pt x="245" y="98"/>
                    </a:lnTo>
                    <a:lnTo>
                      <a:pt x="463" y="218"/>
                    </a:lnTo>
                    <a:lnTo>
                      <a:pt x="658" y="363"/>
                    </a:lnTo>
                    <a:lnTo>
                      <a:pt x="828" y="533"/>
                    </a:lnTo>
                    <a:lnTo>
                      <a:pt x="975" y="723"/>
                    </a:lnTo>
                    <a:lnTo>
                      <a:pt x="1095" y="940"/>
                    </a:lnTo>
                    <a:lnTo>
                      <a:pt x="1188" y="118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0" name="Freeform 1557"/>
              <p:cNvSpPr>
                <a:spLocks/>
              </p:cNvSpPr>
              <p:nvPr/>
            </p:nvSpPr>
            <p:spPr bwMode="auto">
              <a:xfrm>
                <a:off x="4299" y="3449"/>
                <a:ext cx="41" cy="46"/>
              </a:xfrm>
              <a:custGeom>
                <a:avLst/>
                <a:gdLst/>
                <a:ahLst/>
                <a:cxnLst>
                  <a:cxn ang="0">
                    <a:pos x="144" y="0"/>
                  </a:cxn>
                  <a:cxn ang="0">
                    <a:pos x="115" y="166"/>
                  </a:cxn>
                  <a:cxn ang="0">
                    <a:pos x="0" y="43"/>
                  </a:cxn>
                  <a:cxn ang="0">
                    <a:pos x="144" y="0"/>
                  </a:cxn>
                </a:cxnLst>
                <a:rect l="0" t="0" r="r" b="b"/>
                <a:pathLst>
                  <a:path w="144" h="166">
                    <a:moveTo>
                      <a:pt x="144" y="0"/>
                    </a:moveTo>
                    <a:lnTo>
                      <a:pt x="115" y="166"/>
                    </a:lnTo>
                    <a:lnTo>
                      <a:pt x="0" y="43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1" name="Freeform 1558"/>
              <p:cNvSpPr>
                <a:spLocks/>
              </p:cNvSpPr>
              <p:nvPr/>
            </p:nvSpPr>
            <p:spPr bwMode="auto">
              <a:xfrm>
                <a:off x="3493" y="2754"/>
                <a:ext cx="155" cy="266"/>
              </a:xfrm>
              <a:custGeom>
                <a:avLst/>
                <a:gdLst/>
                <a:ahLst/>
                <a:cxnLst>
                  <a:cxn ang="0">
                    <a:pos x="552" y="947"/>
                  </a:cxn>
                  <a:cxn ang="0">
                    <a:pos x="475" y="730"/>
                  </a:cxn>
                  <a:cxn ang="0">
                    <a:pos x="395" y="540"/>
                  </a:cxn>
                  <a:cxn ang="0">
                    <a:pos x="317" y="375"/>
                  </a:cxn>
                  <a:cxn ang="0">
                    <a:pos x="240" y="240"/>
                  </a:cxn>
                  <a:cxn ang="0">
                    <a:pos x="160" y="130"/>
                  </a:cxn>
                  <a:cxn ang="0">
                    <a:pos x="80" y="52"/>
                  </a:cxn>
                  <a:cxn ang="0">
                    <a:pos x="0" y="0"/>
                  </a:cxn>
                </a:cxnLst>
                <a:rect l="0" t="0" r="r" b="b"/>
                <a:pathLst>
                  <a:path w="552" h="947">
                    <a:moveTo>
                      <a:pt x="552" y="947"/>
                    </a:moveTo>
                    <a:lnTo>
                      <a:pt x="475" y="730"/>
                    </a:lnTo>
                    <a:lnTo>
                      <a:pt x="395" y="540"/>
                    </a:lnTo>
                    <a:lnTo>
                      <a:pt x="317" y="375"/>
                    </a:lnTo>
                    <a:lnTo>
                      <a:pt x="240" y="240"/>
                    </a:lnTo>
                    <a:lnTo>
                      <a:pt x="160" y="130"/>
                    </a:lnTo>
                    <a:lnTo>
                      <a:pt x="80" y="52"/>
                    </a:lnTo>
                    <a:lnTo>
                      <a:pt x="0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2" name="Freeform 1559"/>
              <p:cNvSpPr>
                <a:spLocks/>
              </p:cNvSpPr>
              <p:nvPr/>
            </p:nvSpPr>
            <p:spPr bwMode="auto">
              <a:xfrm>
                <a:off x="3458" y="2735"/>
                <a:ext cx="45" cy="41"/>
              </a:xfrm>
              <a:custGeom>
                <a:avLst/>
                <a:gdLst/>
                <a:ahLst/>
                <a:cxnLst>
                  <a:cxn ang="0">
                    <a:pos x="132" y="147"/>
                  </a:cxn>
                  <a:cxn ang="0">
                    <a:pos x="0" y="48"/>
                  </a:cxn>
                  <a:cxn ang="0">
                    <a:pos x="161" y="0"/>
                  </a:cxn>
                  <a:cxn ang="0">
                    <a:pos x="132" y="147"/>
                  </a:cxn>
                </a:cxnLst>
                <a:rect l="0" t="0" r="r" b="b"/>
                <a:pathLst>
                  <a:path w="161" h="147">
                    <a:moveTo>
                      <a:pt x="132" y="147"/>
                    </a:moveTo>
                    <a:lnTo>
                      <a:pt x="0" y="48"/>
                    </a:lnTo>
                    <a:lnTo>
                      <a:pt x="161" y="0"/>
                    </a:lnTo>
                    <a:lnTo>
                      <a:pt x="132" y="147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3" name="Freeform 1560"/>
              <p:cNvSpPr>
                <a:spLocks/>
              </p:cNvSpPr>
              <p:nvPr/>
            </p:nvSpPr>
            <p:spPr bwMode="auto">
              <a:xfrm>
                <a:off x="3731" y="1917"/>
                <a:ext cx="82" cy="174"/>
              </a:xfrm>
              <a:custGeom>
                <a:avLst/>
                <a:gdLst/>
                <a:ahLst/>
                <a:cxnLst>
                  <a:cxn ang="0">
                    <a:pos x="0" y="617"/>
                  </a:cxn>
                  <a:cxn ang="0">
                    <a:pos x="105" y="510"/>
                  </a:cxn>
                  <a:cxn ang="0">
                    <a:pos x="190" y="405"/>
                  </a:cxn>
                  <a:cxn ang="0">
                    <a:pos x="248" y="300"/>
                  </a:cxn>
                  <a:cxn ang="0">
                    <a:pos x="280" y="197"/>
                  </a:cxn>
                  <a:cxn ang="0">
                    <a:pos x="290" y="100"/>
                  </a:cxn>
                  <a:cxn ang="0">
                    <a:pos x="278" y="0"/>
                  </a:cxn>
                </a:cxnLst>
                <a:rect l="0" t="0" r="r" b="b"/>
                <a:pathLst>
                  <a:path w="290" h="617">
                    <a:moveTo>
                      <a:pt x="0" y="617"/>
                    </a:moveTo>
                    <a:lnTo>
                      <a:pt x="105" y="510"/>
                    </a:lnTo>
                    <a:lnTo>
                      <a:pt x="190" y="405"/>
                    </a:lnTo>
                    <a:lnTo>
                      <a:pt x="248" y="300"/>
                    </a:lnTo>
                    <a:lnTo>
                      <a:pt x="280" y="197"/>
                    </a:lnTo>
                    <a:lnTo>
                      <a:pt x="290" y="100"/>
                    </a:lnTo>
                    <a:lnTo>
                      <a:pt x="278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4" name="Freeform 1561"/>
              <p:cNvSpPr>
                <a:spLocks/>
              </p:cNvSpPr>
              <p:nvPr/>
            </p:nvSpPr>
            <p:spPr bwMode="auto">
              <a:xfrm>
                <a:off x="3792" y="1884"/>
                <a:ext cx="38" cy="46"/>
              </a:xfrm>
              <a:custGeom>
                <a:avLst/>
                <a:gdLst/>
                <a:ahLst/>
                <a:cxnLst>
                  <a:cxn ang="0">
                    <a:pos x="137" y="108"/>
                  </a:cxn>
                  <a:cxn ang="0">
                    <a:pos x="10" y="0"/>
                  </a:cxn>
                  <a:cxn ang="0">
                    <a:pos x="0" y="166"/>
                  </a:cxn>
                  <a:cxn ang="0">
                    <a:pos x="137" y="108"/>
                  </a:cxn>
                </a:cxnLst>
                <a:rect l="0" t="0" r="r" b="b"/>
                <a:pathLst>
                  <a:path w="137" h="166">
                    <a:moveTo>
                      <a:pt x="137" y="108"/>
                    </a:moveTo>
                    <a:lnTo>
                      <a:pt x="10" y="0"/>
                    </a:lnTo>
                    <a:lnTo>
                      <a:pt x="0" y="166"/>
                    </a:lnTo>
                    <a:lnTo>
                      <a:pt x="137" y="108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5" name="Freeform 1562"/>
              <p:cNvSpPr>
                <a:spLocks/>
              </p:cNvSpPr>
              <p:nvPr/>
            </p:nvSpPr>
            <p:spPr bwMode="auto">
              <a:xfrm>
                <a:off x="4443" y="1782"/>
                <a:ext cx="223" cy="89"/>
              </a:xfrm>
              <a:custGeom>
                <a:avLst/>
                <a:gdLst/>
                <a:ahLst/>
                <a:cxnLst>
                  <a:cxn ang="0">
                    <a:pos x="0" y="265"/>
                  </a:cxn>
                  <a:cxn ang="0">
                    <a:pos x="178" y="302"/>
                  </a:cxn>
                  <a:cxn ang="0">
                    <a:pos x="330" y="317"/>
                  </a:cxn>
                  <a:cxn ang="0">
                    <a:pos x="463" y="312"/>
                  </a:cxn>
                  <a:cxn ang="0">
                    <a:pos x="573" y="287"/>
                  </a:cxn>
                  <a:cxn ang="0">
                    <a:pos x="663" y="245"/>
                  </a:cxn>
                  <a:cxn ang="0">
                    <a:pos x="730" y="182"/>
                  </a:cxn>
                  <a:cxn ang="0">
                    <a:pos x="773" y="100"/>
                  </a:cxn>
                  <a:cxn ang="0">
                    <a:pos x="795" y="0"/>
                  </a:cxn>
                </a:cxnLst>
                <a:rect l="0" t="0" r="r" b="b"/>
                <a:pathLst>
                  <a:path w="795" h="317">
                    <a:moveTo>
                      <a:pt x="0" y="265"/>
                    </a:moveTo>
                    <a:lnTo>
                      <a:pt x="178" y="302"/>
                    </a:lnTo>
                    <a:lnTo>
                      <a:pt x="330" y="317"/>
                    </a:lnTo>
                    <a:lnTo>
                      <a:pt x="463" y="312"/>
                    </a:lnTo>
                    <a:lnTo>
                      <a:pt x="573" y="287"/>
                    </a:lnTo>
                    <a:lnTo>
                      <a:pt x="663" y="245"/>
                    </a:lnTo>
                    <a:lnTo>
                      <a:pt x="730" y="182"/>
                    </a:lnTo>
                    <a:lnTo>
                      <a:pt x="773" y="100"/>
                    </a:lnTo>
                    <a:lnTo>
                      <a:pt x="795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6" name="Freeform 1563"/>
              <p:cNvSpPr>
                <a:spLocks/>
              </p:cNvSpPr>
              <p:nvPr/>
            </p:nvSpPr>
            <p:spPr bwMode="auto">
              <a:xfrm>
                <a:off x="4645" y="1745"/>
                <a:ext cx="42" cy="42"/>
              </a:xfrm>
              <a:custGeom>
                <a:avLst/>
                <a:gdLst/>
                <a:ahLst/>
                <a:cxnLst>
                  <a:cxn ang="0">
                    <a:pos x="149" y="149"/>
                  </a:cxn>
                  <a:cxn ang="0">
                    <a:pos x="75" y="0"/>
                  </a:cxn>
                  <a:cxn ang="0">
                    <a:pos x="0" y="149"/>
                  </a:cxn>
                  <a:cxn ang="0">
                    <a:pos x="149" y="149"/>
                  </a:cxn>
                </a:cxnLst>
                <a:rect l="0" t="0" r="r" b="b"/>
                <a:pathLst>
                  <a:path w="149" h="149">
                    <a:moveTo>
                      <a:pt x="149" y="149"/>
                    </a:moveTo>
                    <a:lnTo>
                      <a:pt x="75" y="0"/>
                    </a:lnTo>
                    <a:lnTo>
                      <a:pt x="0" y="149"/>
                    </a:lnTo>
                    <a:lnTo>
                      <a:pt x="149" y="149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7" name="Freeform 1564"/>
              <p:cNvSpPr>
                <a:spLocks/>
              </p:cNvSpPr>
              <p:nvPr/>
            </p:nvSpPr>
            <p:spPr bwMode="auto">
              <a:xfrm>
                <a:off x="5009" y="2367"/>
                <a:ext cx="67" cy="1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5" y="160"/>
                  </a:cxn>
                  <a:cxn ang="0">
                    <a:pos x="75" y="303"/>
                  </a:cxn>
                  <a:cxn ang="0">
                    <a:pos x="122" y="420"/>
                  </a:cxn>
                  <a:cxn ang="0">
                    <a:pos x="175" y="520"/>
                  </a:cxn>
                  <a:cxn ang="0">
                    <a:pos x="237" y="598"/>
                  </a:cxn>
                </a:cxnLst>
                <a:rect l="0" t="0" r="r" b="b"/>
                <a:pathLst>
                  <a:path w="237" h="598">
                    <a:moveTo>
                      <a:pt x="0" y="0"/>
                    </a:moveTo>
                    <a:lnTo>
                      <a:pt x="35" y="160"/>
                    </a:lnTo>
                    <a:lnTo>
                      <a:pt x="75" y="303"/>
                    </a:lnTo>
                    <a:lnTo>
                      <a:pt x="122" y="420"/>
                    </a:lnTo>
                    <a:lnTo>
                      <a:pt x="175" y="520"/>
                    </a:lnTo>
                    <a:lnTo>
                      <a:pt x="237" y="598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8" name="Freeform 1565"/>
              <p:cNvSpPr>
                <a:spLocks/>
              </p:cNvSpPr>
              <p:nvPr/>
            </p:nvSpPr>
            <p:spPr bwMode="auto">
              <a:xfrm>
                <a:off x="5059" y="2515"/>
                <a:ext cx="46" cy="42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166" y="149"/>
                  </a:cxn>
                  <a:cxn ang="0">
                    <a:pos x="0" y="123"/>
                  </a:cxn>
                  <a:cxn ang="0">
                    <a:pos x="89" y="0"/>
                  </a:cxn>
                </a:cxnLst>
                <a:rect l="0" t="0" r="r" b="b"/>
                <a:pathLst>
                  <a:path w="166" h="149">
                    <a:moveTo>
                      <a:pt x="89" y="0"/>
                    </a:moveTo>
                    <a:lnTo>
                      <a:pt x="166" y="149"/>
                    </a:lnTo>
                    <a:lnTo>
                      <a:pt x="0" y="123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89" name="Freeform 1566"/>
              <p:cNvSpPr>
                <a:spLocks/>
              </p:cNvSpPr>
              <p:nvPr/>
            </p:nvSpPr>
            <p:spPr bwMode="auto">
              <a:xfrm>
                <a:off x="4380" y="3241"/>
                <a:ext cx="312" cy="218"/>
              </a:xfrm>
              <a:custGeom>
                <a:avLst/>
                <a:gdLst/>
                <a:ahLst/>
                <a:cxnLst>
                  <a:cxn ang="0">
                    <a:pos x="1109" y="0"/>
                  </a:cxn>
                  <a:cxn ang="0">
                    <a:pos x="874" y="115"/>
                  </a:cxn>
                  <a:cxn ang="0">
                    <a:pos x="664" y="225"/>
                  </a:cxn>
                  <a:cxn ang="0">
                    <a:pos x="485" y="327"/>
                  </a:cxn>
                  <a:cxn ang="0">
                    <a:pos x="335" y="427"/>
                  </a:cxn>
                  <a:cxn ang="0">
                    <a:pos x="210" y="521"/>
                  </a:cxn>
                  <a:cxn ang="0">
                    <a:pos x="112" y="609"/>
                  </a:cxn>
                  <a:cxn ang="0">
                    <a:pos x="45" y="696"/>
                  </a:cxn>
                  <a:cxn ang="0">
                    <a:pos x="0" y="776"/>
                  </a:cxn>
                </a:cxnLst>
                <a:rect l="0" t="0" r="r" b="b"/>
                <a:pathLst>
                  <a:path w="1109" h="776">
                    <a:moveTo>
                      <a:pt x="1109" y="0"/>
                    </a:moveTo>
                    <a:lnTo>
                      <a:pt x="874" y="115"/>
                    </a:lnTo>
                    <a:lnTo>
                      <a:pt x="664" y="225"/>
                    </a:lnTo>
                    <a:lnTo>
                      <a:pt x="485" y="327"/>
                    </a:lnTo>
                    <a:lnTo>
                      <a:pt x="335" y="427"/>
                    </a:lnTo>
                    <a:lnTo>
                      <a:pt x="210" y="521"/>
                    </a:lnTo>
                    <a:lnTo>
                      <a:pt x="112" y="609"/>
                    </a:lnTo>
                    <a:lnTo>
                      <a:pt x="45" y="696"/>
                    </a:lnTo>
                    <a:lnTo>
                      <a:pt x="0" y="776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0" name="Freeform 1567"/>
              <p:cNvSpPr>
                <a:spLocks/>
              </p:cNvSpPr>
              <p:nvPr/>
            </p:nvSpPr>
            <p:spPr bwMode="auto">
              <a:xfrm>
                <a:off x="4361" y="3452"/>
                <a:ext cx="42" cy="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8" y="154"/>
                  </a:cxn>
                  <a:cxn ang="0">
                    <a:pos x="149" y="7"/>
                  </a:cxn>
                  <a:cxn ang="0">
                    <a:pos x="0" y="0"/>
                  </a:cxn>
                </a:cxnLst>
                <a:rect l="0" t="0" r="r" b="b"/>
                <a:pathLst>
                  <a:path w="149" h="154">
                    <a:moveTo>
                      <a:pt x="0" y="0"/>
                    </a:moveTo>
                    <a:lnTo>
                      <a:pt x="68" y="154"/>
                    </a:lnTo>
                    <a:lnTo>
                      <a:pt x="149" y="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1" name="Freeform 1568"/>
              <p:cNvSpPr>
                <a:spLocks/>
              </p:cNvSpPr>
              <p:nvPr/>
            </p:nvSpPr>
            <p:spPr bwMode="auto">
              <a:xfrm>
                <a:off x="4240" y="3141"/>
                <a:ext cx="301" cy="398"/>
              </a:xfrm>
              <a:custGeom>
                <a:avLst/>
                <a:gdLst/>
                <a:ahLst/>
                <a:cxnLst>
                  <a:cxn ang="0">
                    <a:pos x="0" y="1422"/>
                  </a:cxn>
                  <a:cxn ang="0">
                    <a:pos x="135" y="1115"/>
                  </a:cxn>
                  <a:cxn ang="0">
                    <a:pos x="285" y="832"/>
                  </a:cxn>
                  <a:cxn ang="0">
                    <a:pos x="455" y="582"/>
                  </a:cxn>
                  <a:cxn ang="0">
                    <a:pos x="645" y="360"/>
                  </a:cxn>
                  <a:cxn ang="0">
                    <a:pos x="853" y="167"/>
                  </a:cxn>
                  <a:cxn ang="0">
                    <a:pos x="1075" y="0"/>
                  </a:cxn>
                </a:cxnLst>
                <a:rect l="0" t="0" r="r" b="b"/>
                <a:pathLst>
                  <a:path w="1075" h="1422">
                    <a:moveTo>
                      <a:pt x="0" y="1422"/>
                    </a:moveTo>
                    <a:lnTo>
                      <a:pt x="135" y="1115"/>
                    </a:lnTo>
                    <a:lnTo>
                      <a:pt x="285" y="832"/>
                    </a:lnTo>
                    <a:lnTo>
                      <a:pt x="455" y="582"/>
                    </a:lnTo>
                    <a:lnTo>
                      <a:pt x="645" y="360"/>
                    </a:lnTo>
                    <a:lnTo>
                      <a:pt x="853" y="167"/>
                    </a:lnTo>
                    <a:lnTo>
                      <a:pt x="1075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2" name="Freeform 1569"/>
              <p:cNvSpPr>
                <a:spLocks/>
              </p:cNvSpPr>
              <p:nvPr/>
            </p:nvSpPr>
            <p:spPr bwMode="auto">
              <a:xfrm>
                <a:off x="4526" y="3122"/>
                <a:ext cx="46" cy="39"/>
              </a:xfrm>
              <a:custGeom>
                <a:avLst/>
                <a:gdLst/>
                <a:ahLst/>
                <a:cxnLst>
                  <a:cxn ang="0">
                    <a:pos x="77" y="141"/>
                  </a:cxn>
                  <a:cxn ang="0">
                    <a:pos x="166" y="0"/>
                  </a:cxn>
                  <a:cxn ang="0">
                    <a:pos x="0" y="14"/>
                  </a:cxn>
                  <a:cxn ang="0">
                    <a:pos x="77" y="141"/>
                  </a:cxn>
                </a:cxnLst>
                <a:rect l="0" t="0" r="r" b="b"/>
                <a:pathLst>
                  <a:path w="166" h="141">
                    <a:moveTo>
                      <a:pt x="77" y="141"/>
                    </a:moveTo>
                    <a:lnTo>
                      <a:pt x="166" y="0"/>
                    </a:lnTo>
                    <a:lnTo>
                      <a:pt x="0" y="14"/>
                    </a:lnTo>
                    <a:lnTo>
                      <a:pt x="77" y="141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3" name="Freeform 1570"/>
              <p:cNvSpPr>
                <a:spLocks/>
              </p:cNvSpPr>
              <p:nvPr/>
            </p:nvSpPr>
            <p:spPr bwMode="auto">
              <a:xfrm>
                <a:off x="4873" y="2485"/>
                <a:ext cx="276" cy="213"/>
              </a:xfrm>
              <a:custGeom>
                <a:avLst/>
                <a:gdLst/>
                <a:ahLst/>
                <a:cxnLst>
                  <a:cxn ang="0">
                    <a:pos x="984" y="757"/>
                  </a:cxn>
                  <a:cxn ang="0">
                    <a:pos x="762" y="720"/>
                  </a:cxn>
                  <a:cxn ang="0">
                    <a:pos x="564" y="655"/>
                  </a:cxn>
                  <a:cxn ang="0">
                    <a:pos x="400" y="570"/>
                  </a:cxn>
                  <a:cxn ang="0">
                    <a:pos x="257" y="462"/>
                  </a:cxn>
                  <a:cxn ang="0">
                    <a:pos x="145" y="332"/>
                  </a:cxn>
                  <a:cxn ang="0">
                    <a:pos x="57" y="177"/>
                  </a:cxn>
                  <a:cxn ang="0">
                    <a:pos x="0" y="0"/>
                  </a:cxn>
                </a:cxnLst>
                <a:rect l="0" t="0" r="r" b="b"/>
                <a:pathLst>
                  <a:path w="984" h="757">
                    <a:moveTo>
                      <a:pt x="984" y="757"/>
                    </a:moveTo>
                    <a:lnTo>
                      <a:pt x="762" y="720"/>
                    </a:lnTo>
                    <a:lnTo>
                      <a:pt x="564" y="655"/>
                    </a:lnTo>
                    <a:lnTo>
                      <a:pt x="400" y="570"/>
                    </a:lnTo>
                    <a:lnTo>
                      <a:pt x="257" y="462"/>
                    </a:lnTo>
                    <a:lnTo>
                      <a:pt x="145" y="332"/>
                    </a:lnTo>
                    <a:lnTo>
                      <a:pt x="57" y="177"/>
                    </a:lnTo>
                    <a:lnTo>
                      <a:pt x="0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4" name="Freeform 1571"/>
              <p:cNvSpPr>
                <a:spLocks/>
              </p:cNvSpPr>
              <p:nvPr/>
            </p:nvSpPr>
            <p:spPr bwMode="auto">
              <a:xfrm>
                <a:off x="4854" y="2449"/>
                <a:ext cx="41" cy="45"/>
              </a:xfrm>
              <a:custGeom>
                <a:avLst/>
                <a:gdLst/>
                <a:ahLst/>
                <a:cxnLst>
                  <a:cxn ang="0">
                    <a:pos x="0" y="159"/>
                  </a:cxn>
                  <a:cxn ang="0">
                    <a:pos x="48" y="0"/>
                  </a:cxn>
                  <a:cxn ang="0">
                    <a:pos x="146" y="132"/>
                  </a:cxn>
                  <a:cxn ang="0">
                    <a:pos x="0" y="159"/>
                  </a:cxn>
                </a:cxnLst>
                <a:rect l="0" t="0" r="r" b="b"/>
                <a:pathLst>
                  <a:path w="146" h="159">
                    <a:moveTo>
                      <a:pt x="0" y="159"/>
                    </a:moveTo>
                    <a:lnTo>
                      <a:pt x="48" y="0"/>
                    </a:lnTo>
                    <a:lnTo>
                      <a:pt x="146" y="132"/>
                    </a:lnTo>
                    <a:lnTo>
                      <a:pt x="0" y="159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5" name="Freeform 1572"/>
              <p:cNvSpPr>
                <a:spLocks/>
              </p:cNvSpPr>
              <p:nvPr/>
            </p:nvSpPr>
            <p:spPr bwMode="auto">
              <a:xfrm>
                <a:off x="3417" y="2395"/>
                <a:ext cx="135" cy="146"/>
              </a:xfrm>
              <a:custGeom>
                <a:avLst/>
                <a:gdLst/>
                <a:ahLst/>
                <a:cxnLst>
                  <a:cxn ang="0">
                    <a:pos x="0" y="519"/>
                  </a:cxn>
                  <a:cxn ang="0">
                    <a:pos x="140" y="412"/>
                  </a:cxn>
                  <a:cxn ang="0">
                    <a:pos x="260" y="304"/>
                  </a:cxn>
                  <a:cxn ang="0">
                    <a:pos x="355" y="202"/>
                  </a:cxn>
                  <a:cxn ang="0">
                    <a:pos x="430" y="102"/>
                  </a:cxn>
                  <a:cxn ang="0">
                    <a:pos x="482" y="0"/>
                  </a:cxn>
                </a:cxnLst>
                <a:rect l="0" t="0" r="r" b="b"/>
                <a:pathLst>
                  <a:path w="482" h="519">
                    <a:moveTo>
                      <a:pt x="0" y="519"/>
                    </a:moveTo>
                    <a:lnTo>
                      <a:pt x="140" y="412"/>
                    </a:lnTo>
                    <a:lnTo>
                      <a:pt x="260" y="304"/>
                    </a:lnTo>
                    <a:lnTo>
                      <a:pt x="355" y="202"/>
                    </a:lnTo>
                    <a:lnTo>
                      <a:pt x="430" y="102"/>
                    </a:lnTo>
                    <a:lnTo>
                      <a:pt x="482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6" name="Freeform 1573"/>
              <p:cNvSpPr>
                <a:spLocks/>
              </p:cNvSpPr>
              <p:nvPr/>
            </p:nvSpPr>
            <p:spPr bwMode="auto">
              <a:xfrm>
                <a:off x="3530" y="2360"/>
                <a:ext cx="41" cy="46"/>
              </a:xfrm>
              <a:custGeom>
                <a:avLst/>
                <a:gdLst/>
                <a:ahLst/>
                <a:cxnLst>
                  <a:cxn ang="0">
                    <a:pos x="144" y="164"/>
                  </a:cxn>
                  <a:cxn ang="0">
                    <a:pos x="115" y="0"/>
                  </a:cxn>
                  <a:cxn ang="0">
                    <a:pos x="0" y="123"/>
                  </a:cxn>
                  <a:cxn ang="0">
                    <a:pos x="144" y="164"/>
                  </a:cxn>
                </a:cxnLst>
                <a:rect l="0" t="0" r="r" b="b"/>
                <a:pathLst>
                  <a:path w="144" h="164">
                    <a:moveTo>
                      <a:pt x="144" y="164"/>
                    </a:moveTo>
                    <a:lnTo>
                      <a:pt x="115" y="0"/>
                    </a:lnTo>
                    <a:lnTo>
                      <a:pt x="0" y="123"/>
                    </a:lnTo>
                    <a:lnTo>
                      <a:pt x="144" y="164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7" name="Freeform 1574"/>
              <p:cNvSpPr>
                <a:spLocks/>
              </p:cNvSpPr>
              <p:nvPr/>
            </p:nvSpPr>
            <p:spPr bwMode="auto">
              <a:xfrm>
                <a:off x="4936" y="2759"/>
                <a:ext cx="205" cy="227"/>
              </a:xfrm>
              <a:custGeom>
                <a:avLst/>
                <a:gdLst/>
                <a:ahLst/>
                <a:cxnLst>
                  <a:cxn ang="0">
                    <a:pos x="734" y="0"/>
                  </a:cxn>
                  <a:cxn ang="0">
                    <a:pos x="561" y="137"/>
                  </a:cxn>
                  <a:cxn ang="0">
                    <a:pos x="401" y="287"/>
                  </a:cxn>
                  <a:cxn ang="0">
                    <a:pos x="253" y="447"/>
                  </a:cxn>
                  <a:cxn ang="0">
                    <a:pos x="120" y="620"/>
                  </a:cxn>
                  <a:cxn ang="0">
                    <a:pos x="0" y="807"/>
                  </a:cxn>
                </a:cxnLst>
                <a:rect l="0" t="0" r="r" b="b"/>
                <a:pathLst>
                  <a:path w="734" h="807">
                    <a:moveTo>
                      <a:pt x="734" y="0"/>
                    </a:moveTo>
                    <a:lnTo>
                      <a:pt x="561" y="137"/>
                    </a:lnTo>
                    <a:lnTo>
                      <a:pt x="401" y="287"/>
                    </a:lnTo>
                    <a:lnTo>
                      <a:pt x="253" y="447"/>
                    </a:lnTo>
                    <a:lnTo>
                      <a:pt x="120" y="620"/>
                    </a:lnTo>
                    <a:lnTo>
                      <a:pt x="0" y="807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8" name="Freeform 1575"/>
              <p:cNvSpPr>
                <a:spLocks/>
              </p:cNvSpPr>
              <p:nvPr/>
            </p:nvSpPr>
            <p:spPr bwMode="auto">
              <a:xfrm>
                <a:off x="4918" y="2971"/>
                <a:ext cx="38" cy="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166"/>
                  </a:cxn>
                  <a:cxn ang="0">
                    <a:pos x="136" y="75"/>
                  </a:cxn>
                  <a:cxn ang="0">
                    <a:pos x="7" y="0"/>
                  </a:cxn>
                </a:cxnLst>
                <a:rect l="0" t="0" r="r" b="b"/>
                <a:pathLst>
                  <a:path w="136" h="166">
                    <a:moveTo>
                      <a:pt x="7" y="0"/>
                    </a:moveTo>
                    <a:lnTo>
                      <a:pt x="0" y="166"/>
                    </a:lnTo>
                    <a:lnTo>
                      <a:pt x="136" y="75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99" name="Freeform 1576"/>
              <p:cNvSpPr>
                <a:spLocks/>
              </p:cNvSpPr>
              <p:nvPr/>
            </p:nvSpPr>
            <p:spPr bwMode="auto">
              <a:xfrm>
                <a:off x="3905" y="3265"/>
                <a:ext cx="264" cy="276"/>
              </a:xfrm>
              <a:custGeom>
                <a:avLst/>
                <a:gdLst/>
                <a:ahLst/>
                <a:cxnLst>
                  <a:cxn ang="0">
                    <a:pos x="944" y="985"/>
                  </a:cxn>
                  <a:cxn ang="0">
                    <a:pos x="924" y="883"/>
                  </a:cxn>
                  <a:cxn ang="0">
                    <a:pos x="864" y="765"/>
                  </a:cxn>
                  <a:cxn ang="0">
                    <a:pos x="764" y="635"/>
                  </a:cxn>
                  <a:cxn ang="0">
                    <a:pos x="628" y="495"/>
                  </a:cxn>
                  <a:cxn ang="0">
                    <a:pos x="456" y="343"/>
                  </a:cxn>
                  <a:cxn ang="0">
                    <a:pos x="248" y="178"/>
                  </a:cxn>
                  <a:cxn ang="0">
                    <a:pos x="0" y="0"/>
                  </a:cxn>
                </a:cxnLst>
                <a:rect l="0" t="0" r="r" b="b"/>
                <a:pathLst>
                  <a:path w="944" h="985">
                    <a:moveTo>
                      <a:pt x="944" y="985"/>
                    </a:moveTo>
                    <a:lnTo>
                      <a:pt x="924" y="883"/>
                    </a:lnTo>
                    <a:lnTo>
                      <a:pt x="864" y="765"/>
                    </a:lnTo>
                    <a:lnTo>
                      <a:pt x="764" y="635"/>
                    </a:lnTo>
                    <a:lnTo>
                      <a:pt x="628" y="495"/>
                    </a:lnTo>
                    <a:lnTo>
                      <a:pt x="456" y="343"/>
                    </a:lnTo>
                    <a:lnTo>
                      <a:pt x="248" y="178"/>
                    </a:lnTo>
                    <a:lnTo>
                      <a:pt x="0" y="0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0" name="Freeform 1577"/>
              <p:cNvSpPr>
                <a:spLocks/>
              </p:cNvSpPr>
              <p:nvPr/>
            </p:nvSpPr>
            <p:spPr bwMode="auto">
              <a:xfrm>
                <a:off x="3874" y="3244"/>
                <a:ext cx="47" cy="41"/>
              </a:xfrm>
              <a:custGeom>
                <a:avLst/>
                <a:gdLst/>
                <a:ahLst/>
                <a:cxnLst>
                  <a:cxn ang="0">
                    <a:pos x="82" y="147"/>
                  </a:cxn>
                  <a:cxn ang="0">
                    <a:pos x="0" y="0"/>
                  </a:cxn>
                  <a:cxn ang="0">
                    <a:pos x="164" y="24"/>
                  </a:cxn>
                  <a:cxn ang="0">
                    <a:pos x="82" y="147"/>
                  </a:cxn>
                </a:cxnLst>
                <a:rect l="0" t="0" r="r" b="b"/>
                <a:pathLst>
                  <a:path w="164" h="147">
                    <a:moveTo>
                      <a:pt x="82" y="147"/>
                    </a:moveTo>
                    <a:lnTo>
                      <a:pt x="0" y="0"/>
                    </a:lnTo>
                    <a:lnTo>
                      <a:pt x="164" y="24"/>
                    </a:lnTo>
                    <a:lnTo>
                      <a:pt x="82" y="147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1" name="Freeform 1578"/>
              <p:cNvSpPr>
                <a:spLocks/>
              </p:cNvSpPr>
              <p:nvPr/>
            </p:nvSpPr>
            <p:spPr bwMode="auto">
              <a:xfrm>
                <a:off x="3417" y="2604"/>
                <a:ext cx="328" cy="26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0" y="55"/>
                  </a:cxn>
                  <a:cxn ang="0">
                    <a:pos x="337" y="137"/>
                  </a:cxn>
                  <a:cxn ang="0">
                    <a:pos x="505" y="247"/>
                  </a:cxn>
                  <a:cxn ang="0">
                    <a:pos x="672" y="382"/>
                  </a:cxn>
                  <a:cxn ang="0">
                    <a:pos x="837" y="547"/>
                  </a:cxn>
                  <a:cxn ang="0">
                    <a:pos x="1002" y="736"/>
                  </a:cxn>
                  <a:cxn ang="0">
                    <a:pos x="1169" y="956"/>
                  </a:cxn>
                </a:cxnLst>
                <a:rect l="0" t="0" r="r" b="b"/>
                <a:pathLst>
                  <a:path w="1169" h="956">
                    <a:moveTo>
                      <a:pt x="0" y="0"/>
                    </a:moveTo>
                    <a:lnTo>
                      <a:pt x="170" y="55"/>
                    </a:lnTo>
                    <a:lnTo>
                      <a:pt x="337" y="137"/>
                    </a:lnTo>
                    <a:lnTo>
                      <a:pt x="505" y="247"/>
                    </a:lnTo>
                    <a:lnTo>
                      <a:pt x="672" y="382"/>
                    </a:lnTo>
                    <a:lnTo>
                      <a:pt x="837" y="547"/>
                    </a:lnTo>
                    <a:lnTo>
                      <a:pt x="1002" y="736"/>
                    </a:lnTo>
                    <a:lnTo>
                      <a:pt x="1169" y="956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2" name="Freeform 1579"/>
              <p:cNvSpPr>
                <a:spLocks/>
              </p:cNvSpPr>
              <p:nvPr/>
            </p:nvSpPr>
            <p:spPr bwMode="auto">
              <a:xfrm>
                <a:off x="3725" y="2857"/>
                <a:ext cx="41" cy="45"/>
              </a:xfrm>
              <a:custGeom>
                <a:avLst/>
                <a:gdLst/>
                <a:ahLst/>
                <a:cxnLst>
                  <a:cxn ang="0">
                    <a:pos x="122" y="0"/>
                  </a:cxn>
                  <a:cxn ang="0">
                    <a:pos x="146" y="163"/>
                  </a:cxn>
                  <a:cxn ang="0">
                    <a:pos x="0" y="84"/>
                  </a:cxn>
                  <a:cxn ang="0">
                    <a:pos x="122" y="0"/>
                  </a:cxn>
                </a:cxnLst>
                <a:rect l="0" t="0" r="r" b="b"/>
                <a:pathLst>
                  <a:path w="146" h="163">
                    <a:moveTo>
                      <a:pt x="122" y="0"/>
                    </a:moveTo>
                    <a:lnTo>
                      <a:pt x="146" y="163"/>
                    </a:lnTo>
                    <a:lnTo>
                      <a:pt x="0" y="84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3" name="Freeform 1580"/>
              <p:cNvSpPr>
                <a:spLocks/>
              </p:cNvSpPr>
              <p:nvPr/>
            </p:nvSpPr>
            <p:spPr bwMode="auto">
              <a:xfrm>
                <a:off x="3963" y="1746"/>
                <a:ext cx="127" cy="1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" y="98"/>
                  </a:cxn>
                  <a:cxn ang="0">
                    <a:pos x="80" y="181"/>
                  </a:cxn>
                  <a:cxn ang="0">
                    <a:pos x="145" y="253"/>
                  </a:cxn>
                  <a:cxn ang="0">
                    <a:pos x="230" y="314"/>
                  </a:cxn>
                  <a:cxn ang="0">
                    <a:pos x="333" y="361"/>
                  </a:cxn>
                  <a:cxn ang="0">
                    <a:pos x="453" y="399"/>
                  </a:cxn>
                </a:cxnLst>
                <a:rect l="0" t="0" r="r" b="b"/>
                <a:pathLst>
                  <a:path w="453" h="399">
                    <a:moveTo>
                      <a:pt x="0" y="0"/>
                    </a:moveTo>
                    <a:lnTo>
                      <a:pt x="30" y="98"/>
                    </a:lnTo>
                    <a:lnTo>
                      <a:pt x="80" y="181"/>
                    </a:lnTo>
                    <a:lnTo>
                      <a:pt x="145" y="253"/>
                    </a:lnTo>
                    <a:lnTo>
                      <a:pt x="230" y="314"/>
                    </a:lnTo>
                    <a:lnTo>
                      <a:pt x="333" y="361"/>
                    </a:lnTo>
                    <a:lnTo>
                      <a:pt x="453" y="399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4" name="Freeform 1581"/>
              <p:cNvSpPr>
                <a:spLocks/>
              </p:cNvSpPr>
              <p:nvPr/>
            </p:nvSpPr>
            <p:spPr bwMode="auto">
              <a:xfrm>
                <a:off x="4080" y="1836"/>
                <a:ext cx="45" cy="42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161" y="101"/>
                  </a:cxn>
                  <a:cxn ang="0">
                    <a:pos x="0" y="147"/>
                  </a:cxn>
                  <a:cxn ang="0">
                    <a:pos x="29" y="0"/>
                  </a:cxn>
                </a:cxnLst>
                <a:rect l="0" t="0" r="r" b="b"/>
                <a:pathLst>
                  <a:path w="161" h="147">
                    <a:moveTo>
                      <a:pt x="29" y="0"/>
                    </a:moveTo>
                    <a:lnTo>
                      <a:pt x="161" y="101"/>
                    </a:lnTo>
                    <a:lnTo>
                      <a:pt x="0" y="147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5" name="Freeform 1582"/>
              <p:cNvSpPr>
                <a:spLocks/>
              </p:cNvSpPr>
              <p:nvPr/>
            </p:nvSpPr>
            <p:spPr bwMode="auto">
              <a:xfrm>
                <a:off x="3888" y="1772"/>
                <a:ext cx="26" cy="368"/>
              </a:xfrm>
              <a:custGeom>
                <a:avLst/>
                <a:gdLst/>
                <a:ahLst/>
                <a:cxnLst>
                  <a:cxn ang="0">
                    <a:pos x="78" y="0"/>
                  </a:cxn>
                  <a:cxn ang="0">
                    <a:pos x="93" y="270"/>
                  </a:cxn>
                  <a:cxn ang="0">
                    <a:pos x="96" y="521"/>
                  </a:cxn>
                  <a:cxn ang="0">
                    <a:pos x="88" y="751"/>
                  </a:cxn>
                  <a:cxn ang="0">
                    <a:pos x="71" y="961"/>
                  </a:cxn>
                  <a:cxn ang="0">
                    <a:pos x="40" y="1149"/>
                  </a:cxn>
                  <a:cxn ang="0">
                    <a:pos x="0" y="1314"/>
                  </a:cxn>
                </a:cxnLst>
                <a:rect l="0" t="0" r="r" b="b"/>
                <a:pathLst>
                  <a:path w="96" h="1314">
                    <a:moveTo>
                      <a:pt x="78" y="0"/>
                    </a:moveTo>
                    <a:lnTo>
                      <a:pt x="93" y="270"/>
                    </a:lnTo>
                    <a:lnTo>
                      <a:pt x="96" y="521"/>
                    </a:lnTo>
                    <a:lnTo>
                      <a:pt x="88" y="751"/>
                    </a:lnTo>
                    <a:lnTo>
                      <a:pt x="71" y="961"/>
                    </a:lnTo>
                    <a:lnTo>
                      <a:pt x="40" y="1149"/>
                    </a:lnTo>
                    <a:lnTo>
                      <a:pt x="0" y="1314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6" name="Freeform 1583"/>
              <p:cNvSpPr>
                <a:spLocks/>
              </p:cNvSpPr>
              <p:nvPr/>
            </p:nvSpPr>
            <p:spPr bwMode="auto">
              <a:xfrm>
                <a:off x="3870" y="2128"/>
                <a:ext cx="39" cy="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" y="163"/>
                  </a:cxn>
                  <a:cxn ang="0">
                    <a:pos x="139" y="46"/>
                  </a:cxn>
                  <a:cxn ang="0">
                    <a:pos x="0" y="0"/>
                  </a:cxn>
                </a:cxnLst>
                <a:rect l="0" t="0" r="r" b="b"/>
                <a:pathLst>
                  <a:path w="139" h="163">
                    <a:moveTo>
                      <a:pt x="0" y="0"/>
                    </a:moveTo>
                    <a:lnTo>
                      <a:pt x="22" y="163"/>
                    </a:lnTo>
                    <a:lnTo>
                      <a:pt x="139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7" name="Freeform 1584"/>
              <p:cNvSpPr>
                <a:spLocks/>
              </p:cNvSpPr>
              <p:nvPr/>
            </p:nvSpPr>
            <p:spPr bwMode="auto">
              <a:xfrm>
                <a:off x="4479" y="1700"/>
                <a:ext cx="344" cy="316"/>
              </a:xfrm>
              <a:custGeom>
                <a:avLst/>
                <a:gdLst/>
                <a:ahLst/>
                <a:cxnLst>
                  <a:cxn ang="0">
                    <a:pos x="1232" y="0"/>
                  </a:cxn>
                  <a:cxn ang="0">
                    <a:pos x="1104" y="250"/>
                  </a:cxn>
                  <a:cxn ang="0">
                    <a:pos x="962" y="468"/>
                  </a:cxn>
                  <a:cxn ang="0">
                    <a:pos x="801" y="660"/>
                  </a:cxn>
                  <a:cxn ang="0">
                    <a:pos x="624" y="818"/>
                  </a:cxn>
                  <a:cxn ang="0">
                    <a:pos x="431" y="950"/>
                  </a:cxn>
                  <a:cxn ang="0">
                    <a:pos x="225" y="1055"/>
                  </a:cxn>
                  <a:cxn ang="0">
                    <a:pos x="0" y="1125"/>
                  </a:cxn>
                </a:cxnLst>
                <a:rect l="0" t="0" r="r" b="b"/>
                <a:pathLst>
                  <a:path w="1232" h="1125">
                    <a:moveTo>
                      <a:pt x="1232" y="0"/>
                    </a:moveTo>
                    <a:lnTo>
                      <a:pt x="1104" y="250"/>
                    </a:lnTo>
                    <a:lnTo>
                      <a:pt x="962" y="468"/>
                    </a:lnTo>
                    <a:lnTo>
                      <a:pt x="801" y="660"/>
                    </a:lnTo>
                    <a:lnTo>
                      <a:pt x="624" y="818"/>
                    </a:lnTo>
                    <a:lnTo>
                      <a:pt x="431" y="950"/>
                    </a:lnTo>
                    <a:lnTo>
                      <a:pt x="225" y="1055"/>
                    </a:lnTo>
                    <a:lnTo>
                      <a:pt x="0" y="1125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8" name="Freeform 1585"/>
              <p:cNvSpPr>
                <a:spLocks/>
              </p:cNvSpPr>
              <p:nvPr/>
            </p:nvSpPr>
            <p:spPr bwMode="auto">
              <a:xfrm>
                <a:off x="4443" y="1995"/>
                <a:ext cx="45" cy="40"/>
              </a:xfrm>
              <a:custGeom>
                <a:avLst/>
                <a:gdLst/>
                <a:ahLst/>
                <a:cxnLst>
                  <a:cxn ang="0">
                    <a:pos x="132" y="0"/>
                  </a:cxn>
                  <a:cxn ang="0">
                    <a:pos x="0" y="103"/>
                  </a:cxn>
                  <a:cxn ang="0">
                    <a:pos x="161" y="146"/>
                  </a:cxn>
                  <a:cxn ang="0">
                    <a:pos x="132" y="0"/>
                  </a:cxn>
                </a:cxnLst>
                <a:rect l="0" t="0" r="r" b="b"/>
                <a:pathLst>
                  <a:path w="161" h="146">
                    <a:moveTo>
                      <a:pt x="132" y="0"/>
                    </a:moveTo>
                    <a:lnTo>
                      <a:pt x="0" y="103"/>
                    </a:lnTo>
                    <a:lnTo>
                      <a:pt x="161" y="146"/>
                    </a:lnTo>
                    <a:lnTo>
                      <a:pt x="132" y="0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09" name="Freeform 1586"/>
              <p:cNvSpPr>
                <a:spLocks/>
              </p:cNvSpPr>
              <p:nvPr/>
            </p:nvSpPr>
            <p:spPr bwMode="auto">
              <a:xfrm>
                <a:off x="4822" y="1706"/>
                <a:ext cx="69" cy="352"/>
              </a:xfrm>
              <a:custGeom>
                <a:avLst/>
                <a:gdLst/>
                <a:ahLst/>
                <a:cxnLst>
                  <a:cxn ang="0">
                    <a:pos x="247" y="0"/>
                  </a:cxn>
                  <a:cxn ang="0">
                    <a:pos x="157" y="240"/>
                  </a:cxn>
                  <a:cxn ang="0">
                    <a:pos x="87" y="459"/>
                  </a:cxn>
                  <a:cxn ang="0">
                    <a:pos x="40" y="657"/>
                  </a:cxn>
                  <a:cxn ang="0">
                    <a:pos x="10" y="837"/>
                  </a:cxn>
                  <a:cxn ang="0">
                    <a:pos x="0" y="996"/>
                  </a:cxn>
                  <a:cxn ang="0">
                    <a:pos x="12" y="1136"/>
                  </a:cxn>
                  <a:cxn ang="0">
                    <a:pos x="45" y="1256"/>
                  </a:cxn>
                </a:cxnLst>
                <a:rect l="0" t="0" r="r" b="b"/>
                <a:pathLst>
                  <a:path w="247" h="1256">
                    <a:moveTo>
                      <a:pt x="247" y="0"/>
                    </a:moveTo>
                    <a:lnTo>
                      <a:pt x="157" y="240"/>
                    </a:lnTo>
                    <a:lnTo>
                      <a:pt x="87" y="459"/>
                    </a:lnTo>
                    <a:lnTo>
                      <a:pt x="40" y="657"/>
                    </a:lnTo>
                    <a:lnTo>
                      <a:pt x="10" y="837"/>
                    </a:lnTo>
                    <a:lnTo>
                      <a:pt x="0" y="996"/>
                    </a:lnTo>
                    <a:lnTo>
                      <a:pt x="12" y="1136"/>
                    </a:lnTo>
                    <a:lnTo>
                      <a:pt x="45" y="1256"/>
                    </a:lnTo>
                  </a:path>
                </a:pathLst>
              </a:custGeom>
              <a:noFill/>
              <a:ln w="18415">
                <a:solidFill>
                  <a:srgbClr val="333333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0" name="Freeform 1587"/>
              <p:cNvSpPr>
                <a:spLocks/>
              </p:cNvSpPr>
              <p:nvPr/>
            </p:nvSpPr>
            <p:spPr bwMode="auto">
              <a:xfrm>
                <a:off x="4814" y="2044"/>
                <a:ext cx="39" cy="47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37" y="165"/>
                  </a:cxn>
                  <a:cxn ang="0">
                    <a:pos x="130" y="0"/>
                  </a:cxn>
                  <a:cxn ang="0">
                    <a:pos x="0" y="72"/>
                  </a:cxn>
                </a:cxnLst>
                <a:rect l="0" t="0" r="r" b="b"/>
                <a:pathLst>
                  <a:path w="137" h="165">
                    <a:moveTo>
                      <a:pt x="0" y="72"/>
                    </a:moveTo>
                    <a:lnTo>
                      <a:pt x="137" y="165"/>
                    </a:lnTo>
                    <a:lnTo>
                      <a:pt x="130" y="0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111" name="Text Box 1588"/>
              <p:cNvSpPr txBox="1">
                <a:spLocks noChangeArrowheads="1"/>
              </p:cNvSpPr>
              <p:nvPr/>
            </p:nvSpPr>
            <p:spPr bwMode="auto">
              <a:xfrm>
                <a:off x="4691" y="1255"/>
                <a:ext cx="354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/>
                  <a:t>N</a:t>
                </a:r>
              </a:p>
            </p:txBody>
          </p:sp>
          <p:sp>
            <p:nvSpPr>
              <p:cNvPr id="112" name="Text Box 1589"/>
              <p:cNvSpPr txBox="1">
                <a:spLocks noChangeArrowheads="1"/>
              </p:cNvSpPr>
              <p:nvPr/>
            </p:nvSpPr>
            <p:spPr bwMode="auto">
              <a:xfrm>
                <a:off x="4181" y="3830"/>
                <a:ext cx="354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/>
                  <a:t>S</a:t>
                </a:r>
              </a:p>
            </p:txBody>
          </p:sp>
          <p:sp>
            <p:nvSpPr>
              <p:cNvPr id="113" name="Text Box 1590"/>
              <p:cNvSpPr txBox="1">
                <a:spLocks noChangeArrowheads="1"/>
              </p:cNvSpPr>
              <p:nvPr/>
            </p:nvSpPr>
            <p:spPr bwMode="auto">
              <a:xfrm>
                <a:off x="3206" y="1616"/>
                <a:ext cx="860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900"/>
                  <a:t>Consumer</a:t>
                </a:r>
              </a:p>
            </p:txBody>
          </p:sp>
          <p:sp>
            <p:nvSpPr>
              <p:cNvPr id="114" name="Text Box 1591"/>
              <p:cNvSpPr txBox="1">
                <a:spLocks noChangeArrowheads="1"/>
              </p:cNvSpPr>
              <p:nvPr/>
            </p:nvSpPr>
            <p:spPr bwMode="auto">
              <a:xfrm>
                <a:off x="3646" y="1356"/>
                <a:ext cx="701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900"/>
                  <a:t>Injector</a:t>
                </a:r>
              </a:p>
            </p:txBody>
          </p:sp>
          <p:sp>
            <p:nvSpPr>
              <p:cNvPr id="115" name="Text Box 1592"/>
              <p:cNvSpPr txBox="1">
                <a:spLocks noChangeArrowheads="1"/>
              </p:cNvSpPr>
              <p:nvPr/>
            </p:nvSpPr>
            <p:spPr bwMode="auto">
              <a:xfrm>
                <a:off x="2999" y="2576"/>
                <a:ext cx="3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/>
                  <a:t>W</a:t>
                </a:r>
              </a:p>
            </p:txBody>
          </p:sp>
          <p:sp>
            <p:nvSpPr>
              <p:cNvPr id="116" name="Text Box 1593"/>
              <p:cNvSpPr txBox="1">
                <a:spLocks noChangeArrowheads="1"/>
              </p:cNvSpPr>
              <p:nvPr/>
            </p:nvSpPr>
            <p:spPr bwMode="auto">
              <a:xfrm>
                <a:off x="4136" y="2081"/>
                <a:ext cx="582" cy="1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900"/>
                  <a:t>Buffer</a:t>
                </a:r>
              </a:p>
            </p:txBody>
          </p:sp>
        </p:grpSp>
      </p:grpSp>
      <p:grpSp>
        <p:nvGrpSpPr>
          <p:cNvPr id="117" name="Group 5"/>
          <p:cNvGrpSpPr>
            <a:grpSpLocks/>
          </p:cNvGrpSpPr>
          <p:nvPr/>
        </p:nvGrpSpPr>
        <p:grpSpPr bwMode="auto">
          <a:xfrm>
            <a:off x="1148472" y="2130768"/>
            <a:ext cx="2625134" cy="2593553"/>
            <a:chOff x="251" y="1345"/>
            <a:chExt cx="2508" cy="2702"/>
          </a:xfrm>
          <a:effectLst/>
        </p:grpSpPr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1322" y="2401"/>
              <a:ext cx="576" cy="583"/>
            </a:xfrm>
            <a:prstGeom prst="rect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8778596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es-ES" sz="1100"/>
            </a:p>
          </p:txBody>
        </p:sp>
        <p:grpSp>
          <p:nvGrpSpPr>
            <p:cNvPr id="119" name="Group 7"/>
            <p:cNvGrpSpPr>
              <a:grpSpLocks/>
            </p:cNvGrpSpPr>
            <p:nvPr/>
          </p:nvGrpSpPr>
          <p:grpSpPr bwMode="auto">
            <a:xfrm rot="-2607111">
              <a:off x="939" y="2027"/>
              <a:ext cx="92" cy="208"/>
              <a:chOff x="572" y="1296"/>
              <a:chExt cx="92" cy="208"/>
            </a:xfrm>
          </p:grpSpPr>
          <p:sp>
            <p:nvSpPr>
              <p:cNvPr id="278" name="Rectangle 8"/>
              <p:cNvSpPr>
                <a:spLocks noChangeArrowheads="1"/>
              </p:cNvSpPr>
              <p:nvPr/>
            </p:nvSpPr>
            <p:spPr bwMode="auto">
              <a:xfrm>
                <a:off x="572" y="1296"/>
                <a:ext cx="92" cy="5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279" name="Rectangle 9"/>
              <p:cNvSpPr>
                <a:spLocks noChangeArrowheads="1"/>
              </p:cNvSpPr>
              <p:nvPr/>
            </p:nvSpPr>
            <p:spPr bwMode="auto">
              <a:xfrm>
                <a:off x="572" y="1348"/>
                <a:ext cx="92" cy="5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280" name="Rectangle 10"/>
              <p:cNvSpPr>
                <a:spLocks noChangeArrowheads="1"/>
              </p:cNvSpPr>
              <p:nvPr/>
            </p:nvSpPr>
            <p:spPr bwMode="auto">
              <a:xfrm>
                <a:off x="572" y="1400"/>
                <a:ext cx="92" cy="5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281" name="Rectangle 11"/>
              <p:cNvSpPr>
                <a:spLocks noChangeArrowheads="1"/>
              </p:cNvSpPr>
              <p:nvPr/>
            </p:nvSpPr>
            <p:spPr bwMode="auto">
              <a:xfrm>
                <a:off x="572" y="1452"/>
                <a:ext cx="92" cy="5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</p:grpSp>
        <p:cxnSp>
          <p:nvCxnSpPr>
            <p:cNvPr id="120" name="AutoShape 12"/>
            <p:cNvCxnSpPr>
              <a:cxnSpLocks noChangeShapeType="1"/>
            </p:cNvCxnSpPr>
            <p:nvPr/>
          </p:nvCxnSpPr>
          <p:spPr bwMode="auto">
            <a:xfrm flipV="1">
              <a:off x="1132" y="2521"/>
              <a:ext cx="190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1" name="AutoShape 13"/>
            <p:cNvCxnSpPr>
              <a:cxnSpLocks noChangeShapeType="1"/>
            </p:cNvCxnSpPr>
            <p:nvPr/>
          </p:nvCxnSpPr>
          <p:spPr bwMode="auto">
            <a:xfrm flipH="1" flipV="1">
              <a:off x="1898" y="2864"/>
              <a:ext cx="205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2" name="AutoShape 14"/>
            <p:cNvCxnSpPr>
              <a:cxnSpLocks noChangeShapeType="1"/>
            </p:cNvCxnSpPr>
            <p:nvPr/>
          </p:nvCxnSpPr>
          <p:spPr bwMode="auto">
            <a:xfrm>
              <a:off x="1778" y="2235"/>
              <a:ext cx="0" cy="1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3" name="AutoShape 15"/>
            <p:cNvCxnSpPr>
              <a:cxnSpLocks noChangeShapeType="1"/>
            </p:cNvCxnSpPr>
            <p:nvPr/>
          </p:nvCxnSpPr>
          <p:spPr bwMode="auto">
            <a:xfrm flipV="1">
              <a:off x="1442" y="2985"/>
              <a:ext cx="0" cy="1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4" name="Line 16"/>
            <p:cNvSpPr>
              <a:spLocks noChangeShapeType="1"/>
            </p:cNvSpPr>
            <p:nvPr/>
          </p:nvSpPr>
          <p:spPr bwMode="auto">
            <a:xfrm flipV="1">
              <a:off x="1898" y="2492"/>
              <a:ext cx="85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25" name="Line 17"/>
            <p:cNvSpPr>
              <a:spLocks noChangeShapeType="1"/>
            </p:cNvSpPr>
            <p:nvPr/>
          </p:nvSpPr>
          <p:spPr bwMode="auto">
            <a:xfrm>
              <a:off x="1801" y="2985"/>
              <a:ext cx="0" cy="8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26" name="Line 18"/>
            <p:cNvSpPr>
              <a:spLocks noChangeShapeType="1"/>
            </p:cNvSpPr>
            <p:nvPr/>
          </p:nvSpPr>
          <p:spPr bwMode="auto">
            <a:xfrm flipH="1">
              <a:off x="436" y="2880"/>
              <a:ext cx="88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27" name="Line 19"/>
            <p:cNvSpPr>
              <a:spLocks noChangeShapeType="1"/>
            </p:cNvSpPr>
            <p:nvPr/>
          </p:nvSpPr>
          <p:spPr bwMode="auto">
            <a:xfrm flipV="1">
              <a:off x="1431" y="1532"/>
              <a:ext cx="0" cy="8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28" name="Line 20"/>
            <p:cNvSpPr>
              <a:spLocks noChangeShapeType="1"/>
            </p:cNvSpPr>
            <p:nvPr/>
          </p:nvSpPr>
          <p:spPr bwMode="auto">
            <a:xfrm flipH="1">
              <a:off x="2615" y="2864"/>
              <a:ext cx="13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29" name="Line 21"/>
            <p:cNvSpPr>
              <a:spLocks noChangeShapeType="1"/>
            </p:cNvSpPr>
            <p:nvPr/>
          </p:nvSpPr>
          <p:spPr bwMode="auto">
            <a:xfrm>
              <a:off x="1775" y="1532"/>
              <a:ext cx="0" cy="1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0" name="Line 22"/>
            <p:cNvSpPr>
              <a:spLocks noChangeShapeType="1"/>
            </p:cNvSpPr>
            <p:nvPr/>
          </p:nvSpPr>
          <p:spPr bwMode="auto">
            <a:xfrm>
              <a:off x="436" y="2520"/>
              <a:ext cx="1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1" name="Line 23"/>
            <p:cNvSpPr>
              <a:spLocks noChangeShapeType="1"/>
            </p:cNvSpPr>
            <p:nvPr/>
          </p:nvSpPr>
          <p:spPr bwMode="auto">
            <a:xfrm flipV="1">
              <a:off x="1448" y="3655"/>
              <a:ext cx="0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2" name="Line 24"/>
            <p:cNvSpPr>
              <a:spLocks noChangeShapeType="1"/>
            </p:cNvSpPr>
            <p:nvPr/>
          </p:nvSpPr>
          <p:spPr bwMode="auto">
            <a:xfrm flipH="1">
              <a:off x="1205" y="2291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3" name="Line 25"/>
            <p:cNvSpPr>
              <a:spLocks noChangeShapeType="1"/>
            </p:cNvSpPr>
            <p:nvPr/>
          </p:nvSpPr>
          <p:spPr bwMode="auto">
            <a:xfrm>
              <a:off x="1205" y="2291"/>
              <a:ext cx="0" cy="7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4" name="Line 26"/>
            <p:cNvSpPr>
              <a:spLocks noChangeShapeType="1"/>
            </p:cNvSpPr>
            <p:nvPr/>
          </p:nvSpPr>
          <p:spPr bwMode="auto">
            <a:xfrm flipV="1">
              <a:off x="2021" y="2291"/>
              <a:ext cx="0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5" name="Line 27"/>
            <p:cNvSpPr>
              <a:spLocks noChangeShapeType="1"/>
            </p:cNvSpPr>
            <p:nvPr/>
          </p:nvSpPr>
          <p:spPr bwMode="auto">
            <a:xfrm>
              <a:off x="1205" y="3075"/>
              <a:ext cx="69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6" name="Rectangle 28"/>
            <p:cNvSpPr>
              <a:spLocks noChangeArrowheads="1"/>
            </p:cNvSpPr>
            <p:nvPr/>
          </p:nvSpPr>
          <p:spPr bwMode="auto">
            <a:xfrm>
              <a:off x="2021" y="3143"/>
              <a:ext cx="290" cy="29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81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137" name="Line 29"/>
            <p:cNvSpPr>
              <a:spLocks noChangeShapeType="1"/>
            </p:cNvSpPr>
            <p:nvPr/>
          </p:nvSpPr>
          <p:spPr bwMode="auto">
            <a:xfrm>
              <a:off x="1898" y="3075"/>
              <a:ext cx="123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8" name="Line 30"/>
            <p:cNvSpPr>
              <a:spLocks noChangeShapeType="1"/>
            </p:cNvSpPr>
            <p:nvPr/>
          </p:nvSpPr>
          <p:spPr bwMode="auto">
            <a:xfrm flipH="1" flipV="1">
              <a:off x="1898" y="2933"/>
              <a:ext cx="204" cy="2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39" name="Oval 31"/>
            <p:cNvSpPr>
              <a:spLocks noChangeArrowheads="1"/>
            </p:cNvSpPr>
            <p:nvPr/>
          </p:nvSpPr>
          <p:spPr bwMode="auto">
            <a:xfrm>
              <a:off x="2006" y="2849"/>
              <a:ext cx="30" cy="3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140" name="Oval 32"/>
            <p:cNvSpPr>
              <a:spLocks noChangeArrowheads="1"/>
            </p:cNvSpPr>
            <p:nvPr/>
          </p:nvSpPr>
          <p:spPr bwMode="auto">
            <a:xfrm>
              <a:off x="1760" y="2276"/>
              <a:ext cx="30" cy="3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141" name="Oval 33"/>
            <p:cNvSpPr>
              <a:spLocks noChangeArrowheads="1"/>
            </p:cNvSpPr>
            <p:nvPr/>
          </p:nvSpPr>
          <p:spPr bwMode="auto">
            <a:xfrm>
              <a:off x="1190" y="2505"/>
              <a:ext cx="30" cy="3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142" name="Oval 34"/>
            <p:cNvSpPr>
              <a:spLocks noChangeArrowheads="1"/>
            </p:cNvSpPr>
            <p:nvPr/>
          </p:nvSpPr>
          <p:spPr bwMode="auto">
            <a:xfrm>
              <a:off x="1427" y="3060"/>
              <a:ext cx="30" cy="3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143" name="Line 35"/>
            <p:cNvSpPr>
              <a:spLocks noChangeShapeType="1"/>
            </p:cNvSpPr>
            <p:nvPr/>
          </p:nvSpPr>
          <p:spPr bwMode="auto">
            <a:xfrm>
              <a:off x="1059" y="2209"/>
              <a:ext cx="263" cy="28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44" name="Line 36"/>
            <p:cNvSpPr>
              <a:spLocks noChangeShapeType="1"/>
            </p:cNvSpPr>
            <p:nvPr/>
          </p:nvSpPr>
          <p:spPr bwMode="auto">
            <a:xfrm flipH="1" flipV="1">
              <a:off x="921" y="1920"/>
              <a:ext cx="452" cy="4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145" name="Oval 37"/>
            <p:cNvSpPr>
              <a:spLocks noChangeArrowheads="1"/>
            </p:cNvSpPr>
            <p:nvPr/>
          </p:nvSpPr>
          <p:spPr bwMode="auto">
            <a:xfrm>
              <a:off x="1190" y="2348"/>
              <a:ext cx="30" cy="3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146" name="Text Box 38"/>
            <p:cNvSpPr txBox="1">
              <a:spLocks noChangeArrowheads="1"/>
            </p:cNvSpPr>
            <p:nvPr/>
          </p:nvSpPr>
          <p:spPr bwMode="auto">
            <a:xfrm>
              <a:off x="548" y="1994"/>
              <a:ext cx="697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500"/>
                <a:t>Injector</a:t>
              </a:r>
            </a:p>
          </p:txBody>
        </p:sp>
        <p:sp>
          <p:nvSpPr>
            <p:cNvPr id="147" name="Text Box 39"/>
            <p:cNvSpPr txBox="1">
              <a:spLocks noChangeArrowheads="1"/>
            </p:cNvSpPr>
            <p:nvPr/>
          </p:nvSpPr>
          <p:spPr bwMode="auto">
            <a:xfrm>
              <a:off x="775" y="1779"/>
              <a:ext cx="860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500"/>
                <a:t>Consumer</a:t>
              </a:r>
            </a:p>
          </p:txBody>
        </p:sp>
        <p:sp>
          <p:nvSpPr>
            <p:cNvPr id="148" name="Text Box 40"/>
            <p:cNvSpPr txBox="1">
              <a:spLocks noChangeArrowheads="1"/>
            </p:cNvSpPr>
            <p:nvPr/>
          </p:nvSpPr>
          <p:spPr bwMode="auto">
            <a:xfrm>
              <a:off x="2175" y="2590"/>
              <a:ext cx="584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" sz="500"/>
                <a:t>Buffer</a:t>
              </a:r>
            </a:p>
          </p:txBody>
        </p:sp>
        <p:sp>
          <p:nvSpPr>
            <p:cNvPr id="149" name="Text Box 41"/>
            <p:cNvSpPr txBox="1">
              <a:spLocks noChangeArrowheads="1"/>
            </p:cNvSpPr>
            <p:nvPr/>
          </p:nvSpPr>
          <p:spPr bwMode="auto">
            <a:xfrm>
              <a:off x="1417" y="2620"/>
              <a:ext cx="946" cy="1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500"/>
                <a:t>Crossbar</a:t>
              </a:r>
            </a:p>
          </p:txBody>
        </p:sp>
        <p:sp>
          <p:nvSpPr>
            <p:cNvPr id="150" name="Text Box 42"/>
            <p:cNvSpPr txBox="1">
              <a:spLocks noChangeArrowheads="1"/>
            </p:cNvSpPr>
            <p:nvPr/>
          </p:nvSpPr>
          <p:spPr bwMode="auto">
            <a:xfrm>
              <a:off x="1710" y="3143"/>
              <a:ext cx="905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500" dirty="0" smtClean="0"/>
                <a:t>                     </a:t>
              </a:r>
              <a:r>
                <a:rPr lang="es-ES" sz="500" dirty="0" err="1" smtClean="0"/>
                <a:t>Rtg</a:t>
              </a:r>
              <a:r>
                <a:rPr lang="es-ES" sz="500" dirty="0" err="1"/>
                <a:t>.</a:t>
              </a:r>
              <a:r>
                <a:rPr lang="es-ES" sz="500" dirty="0"/>
                <a:t> &amp;</a:t>
              </a:r>
            </a:p>
            <a:p>
              <a:pPr>
                <a:spcBef>
                  <a:spcPct val="50000"/>
                </a:spcBef>
              </a:pPr>
              <a:r>
                <a:rPr lang="es-ES" sz="500" dirty="0" smtClean="0"/>
                <a:t>                     </a:t>
              </a:r>
              <a:r>
                <a:rPr lang="es-ES" sz="500" dirty="0" err="1" smtClean="0"/>
                <a:t>Arb</a:t>
              </a:r>
              <a:r>
                <a:rPr lang="es-ES" sz="500" dirty="0"/>
                <a:t>.</a:t>
              </a:r>
            </a:p>
          </p:txBody>
        </p:sp>
        <p:sp>
          <p:nvSpPr>
            <p:cNvPr id="151" name="Text Box 43"/>
            <p:cNvSpPr txBox="1">
              <a:spLocks noChangeArrowheads="1"/>
            </p:cNvSpPr>
            <p:nvPr/>
          </p:nvSpPr>
          <p:spPr bwMode="auto">
            <a:xfrm>
              <a:off x="1535" y="1345"/>
              <a:ext cx="337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" sz="900"/>
                <a:t>N</a:t>
              </a:r>
            </a:p>
          </p:txBody>
        </p:sp>
        <p:sp>
          <p:nvSpPr>
            <p:cNvPr id="152" name="Text Box 44"/>
            <p:cNvSpPr txBox="1">
              <a:spLocks noChangeArrowheads="1"/>
            </p:cNvSpPr>
            <p:nvPr/>
          </p:nvSpPr>
          <p:spPr bwMode="auto">
            <a:xfrm>
              <a:off x="1557" y="3807"/>
              <a:ext cx="335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" sz="900"/>
                <a:t>S</a:t>
              </a:r>
            </a:p>
          </p:txBody>
        </p:sp>
        <p:sp>
          <p:nvSpPr>
            <p:cNvPr id="153" name="Text Box 45"/>
            <p:cNvSpPr txBox="1">
              <a:spLocks noChangeArrowheads="1"/>
            </p:cNvSpPr>
            <p:nvPr/>
          </p:nvSpPr>
          <p:spPr bwMode="auto">
            <a:xfrm>
              <a:off x="251" y="2617"/>
              <a:ext cx="37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" sz="900"/>
                <a:t>W</a:t>
              </a:r>
            </a:p>
          </p:txBody>
        </p:sp>
        <p:grpSp>
          <p:nvGrpSpPr>
            <p:cNvPr id="154" name="Group 46"/>
            <p:cNvGrpSpPr>
              <a:grpSpLocks/>
            </p:cNvGrpSpPr>
            <p:nvPr/>
          </p:nvGrpSpPr>
          <p:grpSpPr bwMode="auto">
            <a:xfrm>
              <a:off x="2106" y="2586"/>
              <a:ext cx="513" cy="526"/>
              <a:chOff x="3631" y="2595"/>
              <a:chExt cx="513" cy="526"/>
            </a:xfrm>
          </p:grpSpPr>
          <p:grpSp>
            <p:nvGrpSpPr>
              <p:cNvPr id="248" name="Group 47"/>
              <p:cNvGrpSpPr>
                <a:grpSpLocks/>
              </p:cNvGrpSpPr>
              <p:nvPr/>
            </p:nvGrpSpPr>
            <p:grpSpPr bwMode="auto">
              <a:xfrm rot="16200000">
                <a:off x="3846" y="2830"/>
                <a:ext cx="92" cy="208"/>
                <a:chOff x="572" y="1296"/>
                <a:chExt cx="92" cy="208"/>
              </a:xfrm>
            </p:grpSpPr>
            <p:sp>
              <p:nvSpPr>
                <p:cNvPr id="274" name="Rectangle 48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75" name="Rectangle 49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76" name="Rectangle 50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77" name="Rectangle 51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grpSp>
            <p:nvGrpSpPr>
              <p:cNvPr id="249" name="Group 52"/>
              <p:cNvGrpSpPr>
                <a:grpSpLocks/>
              </p:cNvGrpSpPr>
              <p:nvPr/>
            </p:nvGrpSpPr>
            <p:grpSpPr bwMode="auto">
              <a:xfrm rot="16200000">
                <a:off x="3846" y="2687"/>
                <a:ext cx="92" cy="208"/>
                <a:chOff x="572" y="1296"/>
                <a:chExt cx="92" cy="208"/>
              </a:xfrm>
            </p:grpSpPr>
            <p:sp>
              <p:nvSpPr>
                <p:cNvPr id="270" name="Rectangle 53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71" name="Rectangle 54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72" name="Rectangle 55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73" name="Rectangle 56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250" name="AutoShape 57"/>
              <p:cNvSpPr>
                <a:spLocks noChangeArrowheads="1"/>
              </p:cNvSpPr>
              <p:nvPr/>
            </p:nvSpPr>
            <p:spPr bwMode="auto">
              <a:xfrm rot="16200000" flipV="1">
                <a:off x="3405" y="2821"/>
                <a:ext cx="525" cy="7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251" name="AutoShape 58"/>
              <p:cNvSpPr>
                <a:spLocks noChangeArrowheads="1"/>
              </p:cNvSpPr>
              <p:nvPr/>
            </p:nvSpPr>
            <p:spPr bwMode="auto">
              <a:xfrm rot="5400000" flipV="1">
                <a:off x="3845" y="2821"/>
                <a:ext cx="525" cy="7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252" name="Line 59"/>
              <p:cNvSpPr>
                <a:spLocks noChangeShapeType="1"/>
              </p:cNvSpPr>
              <p:nvPr/>
            </p:nvSpPr>
            <p:spPr bwMode="auto">
              <a:xfrm>
                <a:off x="3996" y="2791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53" name="Line 60"/>
              <p:cNvSpPr>
                <a:spLocks noChangeShapeType="1"/>
              </p:cNvSpPr>
              <p:nvPr/>
            </p:nvSpPr>
            <p:spPr bwMode="auto">
              <a:xfrm>
                <a:off x="3996" y="2934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54" name="Line 61"/>
              <p:cNvSpPr>
                <a:spLocks noChangeShapeType="1"/>
              </p:cNvSpPr>
              <p:nvPr/>
            </p:nvSpPr>
            <p:spPr bwMode="auto">
              <a:xfrm flipH="1">
                <a:off x="3704" y="2934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55" name="Line 62"/>
              <p:cNvSpPr>
                <a:spLocks noChangeShapeType="1"/>
              </p:cNvSpPr>
              <p:nvPr/>
            </p:nvSpPr>
            <p:spPr bwMode="auto">
              <a:xfrm flipH="1">
                <a:off x="3704" y="2791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grpSp>
            <p:nvGrpSpPr>
              <p:cNvPr id="256" name="Group 63"/>
              <p:cNvGrpSpPr>
                <a:grpSpLocks/>
              </p:cNvGrpSpPr>
              <p:nvPr/>
            </p:nvGrpSpPr>
            <p:grpSpPr bwMode="auto">
              <a:xfrm rot="16200000">
                <a:off x="3846" y="2971"/>
                <a:ext cx="92" cy="208"/>
                <a:chOff x="572" y="1296"/>
                <a:chExt cx="92" cy="208"/>
              </a:xfrm>
            </p:grpSpPr>
            <p:sp>
              <p:nvSpPr>
                <p:cNvPr id="266" name="Rectangle 64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67" name="Rectangle 65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68" name="Rectangle 66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69" name="Rectangle 67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257" name="Line 68"/>
              <p:cNvSpPr>
                <a:spLocks noChangeShapeType="1"/>
              </p:cNvSpPr>
              <p:nvPr/>
            </p:nvSpPr>
            <p:spPr bwMode="auto">
              <a:xfrm>
                <a:off x="3996" y="3075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58" name="Line 69"/>
              <p:cNvSpPr>
                <a:spLocks noChangeShapeType="1"/>
              </p:cNvSpPr>
              <p:nvPr/>
            </p:nvSpPr>
            <p:spPr bwMode="auto">
              <a:xfrm flipH="1">
                <a:off x="3704" y="3075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grpSp>
            <p:nvGrpSpPr>
              <p:cNvPr id="259" name="Group 70"/>
              <p:cNvGrpSpPr>
                <a:grpSpLocks/>
              </p:cNvGrpSpPr>
              <p:nvPr/>
            </p:nvGrpSpPr>
            <p:grpSpPr bwMode="auto">
              <a:xfrm rot="16200000">
                <a:off x="3846" y="2537"/>
                <a:ext cx="92" cy="208"/>
                <a:chOff x="572" y="1296"/>
                <a:chExt cx="92" cy="208"/>
              </a:xfrm>
            </p:grpSpPr>
            <p:sp>
              <p:nvSpPr>
                <p:cNvPr id="262" name="Rectangle 71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63" name="Rectangle 72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64" name="Rectangle 73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65" name="Rectangle 74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260" name="Line 75"/>
              <p:cNvSpPr>
                <a:spLocks noChangeShapeType="1"/>
              </p:cNvSpPr>
              <p:nvPr/>
            </p:nvSpPr>
            <p:spPr bwMode="auto">
              <a:xfrm>
                <a:off x="3996" y="2641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61" name="Line 76"/>
              <p:cNvSpPr>
                <a:spLocks noChangeShapeType="1"/>
              </p:cNvSpPr>
              <p:nvPr/>
            </p:nvSpPr>
            <p:spPr bwMode="auto">
              <a:xfrm flipH="1">
                <a:off x="3704" y="2641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</p:grpSp>
        <p:grpSp>
          <p:nvGrpSpPr>
            <p:cNvPr id="155" name="Group 77"/>
            <p:cNvGrpSpPr>
              <a:grpSpLocks/>
            </p:cNvGrpSpPr>
            <p:nvPr/>
          </p:nvGrpSpPr>
          <p:grpSpPr bwMode="auto">
            <a:xfrm>
              <a:off x="619" y="2242"/>
              <a:ext cx="513" cy="526"/>
              <a:chOff x="3631" y="2595"/>
              <a:chExt cx="513" cy="526"/>
            </a:xfrm>
          </p:grpSpPr>
          <p:grpSp>
            <p:nvGrpSpPr>
              <p:cNvPr id="218" name="Group 78"/>
              <p:cNvGrpSpPr>
                <a:grpSpLocks/>
              </p:cNvGrpSpPr>
              <p:nvPr/>
            </p:nvGrpSpPr>
            <p:grpSpPr bwMode="auto">
              <a:xfrm rot="16200000">
                <a:off x="3846" y="2830"/>
                <a:ext cx="92" cy="208"/>
                <a:chOff x="572" y="1296"/>
                <a:chExt cx="92" cy="208"/>
              </a:xfrm>
            </p:grpSpPr>
            <p:sp>
              <p:nvSpPr>
                <p:cNvPr id="244" name="Rectangle 79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45" name="Rectangle 80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46" name="Rectangle 81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47" name="Rectangle 82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grpSp>
            <p:nvGrpSpPr>
              <p:cNvPr id="219" name="Group 83"/>
              <p:cNvGrpSpPr>
                <a:grpSpLocks/>
              </p:cNvGrpSpPr>
              <p:nvPr/>
            </p:nvGrpSpPr>
            <p:grpSpPr bwMode="auto">
              <a:xfrm rot="16200000">
                <a:off x="3846" y="2687"/>
                <a:ext cx="92" cy="208"/>
                <a:chOff x="572" y="1296"/>
                <a:chExt cx="92" cy="208"/>
              </a:xfrm>
            </p:grpSpPr>
            <p:sp>
              <p:nvSpPr>
                <p:cNvPr id="240" name="Rectangle 84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41" name="Rectangle 85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42" name="Rectangle 86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43" name="Rectangle 87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220" name="AutoShape 88"/>
              <p:cNvSpPr>
                <a:spLocks noChangeArrowheads="1"/>
              </p:cNvSpPr>
              <p:nvPr/>
            </p:nvSpPr>
            <p:spPr bwMode="auto">
              <a:xfrm rot="16200000" flipV="1">
                <a:off x="3405" y="2821"/>
                <a:ext cx="525" cy="7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221" name="AutoShape 89"/>
              <p:cNvSpPr>
                <a:spLocks noChangeArrowheads="1"/>
              </p:cNvSpPr>
              <p:nvPr/>
            </p:nvSpPr>
            <p:spPr bwMode="auto">
              <a:xfrm rot="5400000" flipV="1">
                <a:off x="3845" y="2821"/>
                <a:ext cx="525" cy="7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222" name="Line 90"/>
              <p:cNvSpPr>
                <a:spLocks noChangeShapeType="1"/>
              </p:cNvSpPr>
              <p:nvPr/>
            </p:nvSpPr>
            <p:spPr bwMode="auto">
              <a:xfrm>
                <a:off x="3996" y="2791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23" name="Line 91"/>
              <p:cNvSpPr>
                <a:spLocks noChangeShapeType="1"/>
              </p:cNvSpPr>
              <p:nvPr/>
            </p:nvSpPr>
            <p:spPr bwMode="auto">
              <a:xfrm>
                <a:off x="3996" y="2934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24" name="Line 92"/>
              <p:cNvSpPr>
                <a:spLocks noChangeShapeType="1"/>
              </p:cNvSpPr>
              <p:nvPr/>
            </p:nvSpPr>
            <p:spPr bwMode="auto">
              <a:xfrm flipH="1">
                <a:off x="3704" y="2934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25" name="Line 93"/>
              <p:cNvSpPr>
                <a:spLocks noChangeShapeType="1"/>
              </p:cNvSpPr>
              <p:nvPr/>
            </p:nvSpPr>
            <p:spPr bwMode="auto">
              <a:xfrm flipH="1">
                <a:off x="3704" y="2791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grpSp>
            <p:nvGrpSpPr>
              <p:cNvPr id="226" name="Group 94"/>
              <p:cNvGrpSpPr>
                <a:grpSpLocks/>
              </p:cNvGrpSpPr>
              <p:nvPr/>
            </p:nvGrpSpPr>
            <p:grpSpPr bwMode="auto">
              <a:xfrm rot="16200000">
                <a:off x="3846" y="2971"/>
                <a:ext cx="92" cy="208"/>
                <a:chOff x="572" y="1296"/>
                <a:chExt cx="92" cy="208"/>
              </a:xfrm>
            </p:grpSpPr>
            <p:sp>
              <p:nvSpPr>
                <p:cNvPr id="236" name="Rectangle 95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37" name="Rectangle 96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38" name="Rectangle 97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39" name="Rectangle 98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227" name="Line 99"/>
              <p:cNvSpPr>
                <a:spLocks noChangeShapeType="1"/>
              </p:cNvSpPr>
              <p:nvPr/>
            </p:nvSpPr>
            <p:spPr bwMode="auto">
              <a:xfrm>
                <a:off x="3996" y="3075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28" name="Line 100"/>
              <p:cNvSpPr>
                <a:spLocks noChangeShapeType="1"/>
              </p:cNvSpPr>
              <p:nvPr/>
            </p:nvSpPr>
            <p:spPr bwMode="auto">
              <a:xfrm flipH="1">
                <a:off x="3704" y="3075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grpSp>
            <p:nvGrpSpPr>
              <p:cNvPr id="229" name="Group 101"/>
              <p:cNvGrpSpPr>
                <a:grpSpLocks/>
              </p:cNvGrpSpPr>
              <p:nvPr/>
            </p:nvGrpSpPr>
            <p:grpSpPr bwMode="auto">
              <a:xfrm rot="16200000">
                <a:off x="3846" y="2537"/>
                <a:ext cx="92" cy="208"/>
                <a:chOff x="572" y="1296"/>
                <a:chExt cx="92" cy="208"/>
              </a:xfrm>
            </p:grpSpPr>
            <p:sp>
              <p:nvSpPr>
                <p:cNvPr id="232" name="Rectangle 102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33" name="Rectangle 103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34" name="Rectangle 104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35" name="Rectangle 105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230" name="Line 106"/>
              <p:cNvSpPr>
                <a:spLocks noChangeShapeType="1"/>
              </p:cNvSpPr>
              <p:nvPr/>
            </p:nvSpPr>
            <p:spPr bwMode="auto">
              <a:xfrm>
                <a:off x="3996" y="2641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31" name="Line 107"/>
              <p:cNvSpPr>
                <a:spLocks noChangeShapeType="1"/>
              </p:cNvSpPr>
              <p:nvPr/>
            </p:nvSpPr>
            <p:spPr bwMode="auto">
              <a:xfrm flipH="1">
                <a:off x="3704" y="2641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</p:grpSp>
        <p:grpSp>
          <p:nvGrpSpPr>
            <p:cNvPr id="156" name="Group 108"/>
            <p:cNvGrpSpPr>
              <a:grpSpLocks/>
            </p:cNvGrpSpPr>
            <p:nvPr/>
          </p:nvGrpSpPr>
          <p:grpSpPr bwMode="auto">
            <a:xfrm rot="16200000">
              <a:off x="1188" y="3151"/>
              <a:ext cx="513" cy="526"/>
              <a:chOff x="3631" y="2595"/>
              <a:chExt cx="513" cy="526"/>
            </a:xfrm>
          </p:grpSpPr>
          <p:grpSp>
            <p:nvGrpSpPr>
              <p:cNvPr id="188" name="Group 109"/>
              <p:cNvGrpSpPr>
                <a:grpSpLocks/>
              </p:cNvGrpSpPr>
              <p:nvPr/>
            </p:nvGrpSpPr>
            <p:grpSpPr bwMode="auto">
              <a:xfrm rot="16200000">
                <a:off x="3846" y="2830"/>
                <a:ext cx="92" cy="208"/>
                <a:chOff x="572" y="1296"/>
                <a:chExt cx="92" cy="208"/>
              </a:xfrm>
            </p:grpSpPr>
            <p:sp>
              <p:nvSpPr>
                <p:cNvPr id="214" name="Rectangle 110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15" name="Rectangle 111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16" name="Rectangle 112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17" name="Rectangle 113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grpSp>
            <p:nvGrpSpPr>
              <p:cNvPr id="189" name="Group 114"/>
              <p:cNvGrpSpPr>
                <a:grpSpLocks/>
              </p:cNvGrpSpPr>
              <p:nvPr/>
            </p:nvGrpSpPr>
            <p:grpSpPr bwMode="auto">
              <a:xfrm rot="16200000">
                <a:off x="3846" y="2687"/>
                <a:ext cx="92" cy="208"/>
                <a:chOff x="572" y="1296"/>
                <a:chExt cx="92" cy="208"/>
              </a:xfrm>
            </p:grpSpPr>
            <p:sp>
              <p:nvSpPr>
                <p:cNvPr id="210" name="Rectangle 115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11" name="Rectangle 116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12" name="Rectangle 117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13" name="Rectangle 118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190" name="AutoShape 119"/>
              <p:cNvSpPr>
                <a:spLocks noChangeArrowheads="1"/>
              </p:cNvSpPr>
              <p:nvPr/>
            </p:nvSpPr>
            <p:spPr bwMode="auto">
              <a:xfrm rot="16200000" flipV="1">
                <a:off x="3405" y="2821"/>
                <a:ext cx="525" cy="7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191" name="AutoShape 120"/>
              <p:cNvSpPr>
                <a:spLocks noChangeArrowheads="1"/>
              </p:cNvSpPr>
              <p:nvPr/>
            </p:nvSpPr>
            <p:spPr bwMode="auto">
              <a:xfrm rot="5400000" flipV="1">
                <a:off x="3845" y="2821"/>
                <a:ext cx="525" cy="7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192" name="Line 121"/>
              <p:cNvSpPr>
                <a:spLocks noChangeShapeType="1"/>
              </p:cNvSpPr>
              <p:nvPr/>
            </p:nvSpPr>
            <p:spPr bwMode="auto">
              <a:xfrm>
                <a:off x="3996" y="2791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93" name="Line 122"/>
              <p:cNvSpPr>
                <a:spLocks noChangeShapeType="1"/>
              </p:cNvSpPr>
              <p:nvPr/>
            </p:nvSpPr>
            <p:spPr bwMode="auto">
              <a:xfrm>
                <a:off x="3996" y="2934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94" name="Line 123"/>
              <p:cNvSpPr>
                <a:spLocks noChangeShapeType="1"/>
              </p:cNvSpPr>
              <p:nvPr/>
            </p:nvSpPr>
            <p:spPr bwMode="auto">
              <a:xfrm flipH="1">
                <a:off x="3704" y="2934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95" name="Line 124"/>
              <p:cNvSpPr>
                <a:spLocks noChangeShapeType="1"/>
              </p:cNvSpPr>
              <p:nvPr/>
            </p:nvSpPr>
            <p:spPr bwMode="auto">
              <a:xfrm flipH="1">
                <a:off x="3704" y="2791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grpSp>
            <p:nvGrpSpPr>
              <p:cNvPr id="196" name="Group 125"/>
              <p:cNvGrpSpPr>
                <a:grpSpLocks/>
              </p:cNvGrpSpPr>
              <p:nvPr/>
            </p:nvGrpSpPr>
            <p:grpSpPr bwMode="auto">
              <a:xfrm rot="16200000">
                <a:off x="3846" y="2971"/>
                <a:ext cx="92" cy="208"/>
                <a:chOff x="572" y="1296"/>
                <a:chExt cx="92" cy="208"/>
              </a:xfrm>
            </p:grpSpPr>
            <p:sp>
              <p:nvSpPr>
                <p:cNvPr id="206" name="Rectangle 126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07" name="Rectangle 127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08" name="Rectangle 128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09" name="Rectangle 129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197" name="Line 130"/>
              <p:cNvSpPr>
                <a:spLocks noChangeShapeType="1"/>
              </p:cNvSpPr>
              <p:nvPr/>
            </p:nvSpPr>
            <p:spPr bwMode="auto">
              <a:xfrm>
                <a:off x="3996" y="3075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98" name="Line 131"/>
              <p:cNvSpPr>
                <a:spLocks noChangeShapeType="1"/>
              </p:cNvSpPr>
              <p:nvPr/>
            </p:nvSpPr>
            <p:spPr bwMode="auto">
              <a:xfrm flipH="1">
                <a:off x="3704" y="3075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grpSp>
            <p:nvGrpSpPr>
              <p:cNvPr id="199" name="Group 132"/>
              <p:cNvGrpSpPr>
                <a:grpSpLocks/>
              </p:cNvGrpSpPr>
              <p:nvPr/>
            </p:nvGrpSpPr>
            <p:grpSpPr bwMode="auto">
              <a:xfrm rot="16200000">
                <a:off x="3846" y="2537"/>
                <a:ext cx="92" cy="208"/>
                <a:chOff x="572" y="1296"/>
                <a:chExt cx="92" cy="208"/>
              </a:xfrm>
            </p:grpSpPr>
            <p:sp>
              <p:nvSpPr>
                <p:cNvPr id="202" name="Rectangle 133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03" name="Rectangle 134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04" name="Rectangle 135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205" name="Rectangle 136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200" name="Line 137"/>
              <p:cNvSpPr>
                <a:spLocks noChangeShapeType="1"/>
              </p:cNvSpPr>
              <p:nvPr/>
            </p:nvSpPr>
            <p:spPr bwMode="auto">
              <a:xfrm>
                <a:off x="3996" y="2641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201" name="Line 138"/>
              <p:cNvSpPr>
                <a:spLocks noChangeShapeType="1"/>
              </p:cNvSpPr>
              <p:nvPr/>
            </p:nvSpPr>
            <p:spPr bwMode="auto">
              <a:xfrm flipH="1">
                <a:off x="3704" y="2641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</p:grpSp>
        <p:grpSp>
          <p:nvGrpSpPr>
            <p:cNvPr id="157" name="Group 139"/>
            <p:cNvGrpSpPr>
              <a:grpSpLocks/>
            </p:cNvGrpSpPr>
            <p:nvPr/>
          </p:nvGrpSpPr>
          <p:grpSpPr bwMode="auto">
            <a:xfrm rot="16200000">
              <a:off x="1527" y="1720"/>
              <a:ext cx="513" cy="526"/>
              <a:chOff x="3631" y="2595"/>
              <a:chExt cx="513" cy="526"/>
            </a:xfrm>
          </p:grpSpPr>
          <p:grpSp>
            <p:nvGrpSpPr>
              <p:cNvPr id="158" name="Group 140"/>
              <p:cNvGrpSpPr>
                <a:grpSpLocks/>
              </p:cNvGrpSpPr>
              <p:nvPr/>
            </p:nvGrpSpPr>
            <p:grpSpPr bwMode="auto">
              <a:xfrm rot="16200000">
                <a:off x="3846" y="2830"/>
                <a:ext cx="92" cy="208"/>
                <a:chOff x="572" y="1296"/>
                <a:chExt cx="92" cy="208"/>
              </a:xfrm>
            </p:grpSpPr>
            <p:sp>
              <p:nvSpPr>
                <p:cNvPr id="184" name="Rectangle 141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85" name="Rectangle 142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86" name="Rectangle 143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87" name="Rectangle 144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grpSp>
            <p:nvGrpSpPr>
              <p:cNvPr id="159" name="Group 145"/>
              <p:cNvGrpSpPr>
                <a:grpSpLocks/>
              </p:cNvGrpSpPr>
              <p:nvPr/>
            </p:nvGrpSpPr>
            <p:grpSpPr bwMode="auto">
              <a:xfrm rot="16200000">
                <a:off x="3846" y="2687"/>
                <a:ext cx="92" cy="208"/>
                <a:chOff x="572" y="1296"/>
                <a:chExt cx="92" cy="208"/>
              </a:xfrm>
            </p:grpSpPr>
            <p:sp>
              <p:nvSpPr>
                <p:cNvPr id="180" name="Rectangle 146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81" name="Rectangle 147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82" name="Rectangle 148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83" name="Rectangle 149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160" name="AutoShape 150"/>
              <p:cNvSpPr>
                <a:spLocks noChangeArrowheads="1"/>
              </p:cNvSpPr>
              <p:nvPr/>
            </p:nvSpPr>
            <p:spPr bwMode="auto">
              <a:xfrm rot="16200000" flipV="1">
                <a:off x="3405" y="2821"/>
                <a:ext cx="525" cy="7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161" name="AutoShape 151"/>
              <p:cNvSpPr>
                <a:spLocks noChangeArrowheads="1"/>
              </p:cNvSpPr>
              <p:nvPr/>
            </p:nvSpPr>
            <p:spPr bwMode="auto">
              <a:xfrm rot="5400000" flipV="1">
                <a:off x="3845" y="2821"/>
                <a:ext cx="525" cy="73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81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162" name="Line 152"/>
              <p:cNvSpPr>
                <a:spLocks noChangeShapeType="1"/>
              </p:cNvSpPr>
              <p:nvPr/>
            </p:nvSpPr>
            <p:spPr bwMode="auto">
              <a:xfrm>
                <a:off x="3996" y="2791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63" name="Line 153"/>
              <p:cNvSpPr>
                <a:spLocks noChangeShapeType="1"/>
              </p:cNvSpPr>
              <p:nvPr/>
            </p:nvSpPr>
            <p:spPr bwMode="auto">
              <a:xfrm>
                <a:off x="3996" y="2934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64" name="Line 154"/>
              <p:cNvSpPr>
                <a:spLocks noChangeShapeType="1"/>
              </p:cNvSpPr>
              <p:nvPr/>
            </p:nvSpPr>
            <p:spPr bwMode="auto">
              <a:xfrm flipH="1">
                <a:off x="3704" y="2934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65" name="Line 155"/>
              <p:cNvSpPr>
                <a:spLocks noChangeShapeType="1"/>
              </p:cNvSpPr>
              <p:nvPr/>
            </p:nvSpPr>
            <p:spPr bwMode="auto">
              <a:xfrm flipH="1">
                <a:off x="3704" y="2791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grpSp>
            <p:nvGrpSpPr>
              <p:cNvPr id="166" name="Group 156"/>
              <p:cNvGrpSpPr>
                <a:grpSpLocks/>
              </p:cNvGrpSpPr>
              <p:nvPr/>
            </p:nvGrpSpPr>
            <p:grpSpPr bwMode="auto">
              <a:xfrm rot="16200000">
                <a:off x="3846" y="2971"/>
                <a:ext cx="92" cy="208"/>
                <a:chOff x="572" y="1296"/>
                <a:chExt cx="92" cy="208"/>
              </a:xfrm>
            </p:grpSpPr>
            <p:sp>
              <p:nvSpPr>
                <p:cNvPr id="176" name="Rectangle 157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77" name="Rectangle 158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78" name="Rectangle 159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79" name="Rectangle 160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167" name="Line 161"/>
              <p:cNvSpPr>
                <a:spLocks noChangeShapeType="1"/>
              </p:cNvSpPr>
              <p:nvPr/>
            </p:nvSpPr>
            <p:spPr bwMode="auto">
              <a:xfrm>
                <a:off x="3996" y="3075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68" name="Line 162"/>
              <p:cNvSpPr>
                <a:spLocks noChangeShapeType="1"/>
              </p:cNvSpPr>
              <p:nvPr/>
            </p:nvSpPr>
            <p:spPr bwMode="auto">
              <a:xfrm flipH="1">
                <a:off x="3704" y="3075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grpSp>
            <p:nvGrpSpPr>
              <p:cNvPr id="169" name="Group 163"/>
              <p:cNvGrpSpPr>
                <a:grpSpLocks/>
              </p:cNvGrpSpPr>
              <p:nvPr/>
            </p:nvGrpSpPr>
            <p:grpSpPr bwMode="auto">
              <a:xfrm rot="16200000">
                <a:off x="3846" y="2537"/>
                <a:ext cx="92" cy="208"/>
                <a:chOff x="572" y="1296"/>
                <a:chExt cx="92" cy="208"/>
              </a:xfrm>
            </p:grpSpPr>
            <p:sp>
              <p:nvSpPr>
                <p:cNvPr id="172" name="Rectangle 164"/>
                <p:cNvSpPr>
                  <a:spLocks noChangeArrowheads="1"/>
                </p:cNvSpPr>
                <p:nvPr/>
              </p:nvSpPr>
              <p:spPr bwMode="auto">
                <a:xfrm>
                  <a:off x="572" y="1296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73" name="Rectangle 165"/>
                <p:cNvSpPr>
                  <a:spLocks noChangeArrowheads="1"/>
                </p:cNvSpPr>
                <p:nvPr/>
              </p:nvSpPr>
              <p:spPr bwMode="auto">
                <a:xfrm>
                  <a:off x="572" y="1348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74" name="Rectangle 166"/>
                <p:cNvSpPr>
                  <a:spLocks noChangeArrowheads="1"/>
                </p:cNvSpPr>
                <p:nvPr/>
              </p:nvSpPr>
              <p:spPr bwMode="auto">
                <a:xfrm>
                  <a:off x="572" y="1400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  <p:sp>
              <p:nvSpPr>
                <p:cNvPr id="175" name="Rectangle 167"/>
                <p:cNvSpPr>
                  <a:spLocks noChangeArrowheads="1"/>
                </p:cNvSpPr>
                <p:nvPr/>
              </p:nvSpPr>
              <p:spPr bwMode="auto">
                <a:xfrm>
                  <a:off x="572" y="1452"/>
                  <a:ext cx="92" cy="5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8100000" algn="ctr" rotWithShape="0">
                    <a:srgbClr val="C0C0C0"/>
                  </a:outerShdw>
                </a:effectLst>
              </p:spPr>
              <p:txBody>
                <a:bodyPr wrap="none" anchor="ctr"/>
                <a:lstStyle/>
                <a:p>
                  <a:endParaRPr lang="es-ES" sz="1100"/>
                </a:p>
              </p:txBody>
            </p:sp>
          </p:grpSp>
          <p:sp>
            <p:nvSpPr>
              <p:cNvPr id="170" name="Line 168"/>
              <p:cNvSpPr>
                <a:spLocks noChangeShapeType="1"/>
              </p:cNvSpPr>
              <p:nvPr/>
            </p:nvSpPr>
            <p:spPr bwMode="auto">
              <a:xfrm>
                <a:off x="3996" y="2641"/>
                <a:ext cx="7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  <p:sp>
            <p:nvSpPr>
              <p:cNvPr id="171" name="Line 169"/>
              <p:cNvSpPr>
                <a:spLocks noChangeShapeType="1"/>
              </p:cNvSpPr>
              <p:nvPr/>
            </p:nvSpPr>
            <p:spPr bwMode="auto">
              <a:xfrm flipH="1">
                <a:off x="3704" y="2641"/>
                <a:ext cx="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s-ES" sz="1100"/>
              </a:p>
            </p:txBody>
          </p:sp>
        </p:grpSp>
      </p:grpSp>
      <p:grpSp>
        <p:nvGrpSpPr>
          <p:cNvPr id="449" name="448 Grupo"/>
          <p:cNvGrpSpPr/>
          <p:nvPr/>
        </p:nvGrpSpPr>
        <p:grpSpPr>
          <a:xfrm>
            <a:off x="1395494" y="4724321"/>
            <a:ext cx="2163537" cy="1709365"/>
            <a:chOff x="3777089" y="4123228"/>
            <a:chExt cx="2163537" cy="1709365"/>
          </a:xfrm>
        </p:grpSpPr>
        <p:sp>
          <p:nvSpPr>
            <p:cNvPr id="283" name="Rectangle 6"/>
            <p:cNvSpPr>
              <a:spLocks noChangeArrowheads="1"/>
            </p:cNvSpPr>
            <p:nvPr/>
          </p:nvSpPr>
          <p:spPr bwMode="auto">
            <a:xfrm>
              <a:off x="4587238" y="4720264"/>
              <a:ext cx="602902" cy="559601"/>
            </a:xfrm>
            <a:prstGeom prst="rect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>
              <a:outerShdw dist="45791" dir="8778596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es-ES" sz="1100"/>
            </a:p>
          </p:txBody>
        </p:sp>
        <p:grpSp>
          <p:nvGrpSpPr>
            <p:cNvPr id="284" name="Group 7"/>
            <p:cNvGrpSpPr>
              <a:grpSpLocks/>
            </p:cNvGrpSpPr>
            <p:nvPr/>
          </p:nvGrpSpPr>
          <p:grpSpPr bwMode="auto">
            <a:xfrm rot="18992889">
              <a:off x="4186350" y="4361274"/>
              <a:ext cx="96297" cy="199652"/>
              <a:chOff x="572" y="1296"/>
              <a:chExt cx="92" cy="208"/>
            </a:xfrm>
          </p:grpSpPr>
          <p:sp>
            <p:nvSpPr>
              <p:cNvPr id="443" name="Rectangle 8"/>
              <p:cNvSpPr>
                <a:spLocks noChangeArrowheads="1"/>
              </p:cNvSpPr>
              <p:nvPr/>
            </p:nvSpPr>
            <p:spPr bwMode="auto">
              <a:xfrm>
                <a:off x="572" y="1296"/>
                <a:ext cx="92" cy="5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444" name="Rectangle 9"/>
              <p:cNvSpPr>
                <a:spLocks noChangeArrowheads="1"/>
              </p:cNvSpPr>
              <p:nvPr/>
            </p:nvSpPr>
            <p:spPr bwMode="auto">
              <a:xfrm>
                <a:off x="572" y="1348"/>
                <a:ext cx="92" cy="5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445" name="Rectangle 10"/>
              <p:cNvSpPr>
                <a:spLocks noChangeArrowheads="1"/>
              </p:cNvSpPr>
              <p:nvPr/>
            </p:nvSpPr>
            <p:spPr bwMode="auto">
              <a:xfrm>
                <a:off x="572" y="1400"/>
                <a:ext cx="92" cy="5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  <p:sp>
            <p:nvSpPr>
              <p:cNvPr id="446" name="Rectangle 11"/>
              <p:cNvSpPr>
                <a:spLocks noChangeArrowheads="1"/>
              </p:cNvSpPr>
              <p:nvPr/>
            </p:nvSpPr>
            <p:spPr bwMode="auto">
              <a:xfrm>
                <a:off x="572" y="1452"/>
                <a:ext cx="92" cy="5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5400" dir="5400000" algn="ctr" rotWithShape="0">
                  <a:srgbClr val="C0C0C0"/>
                </a:outerShdw>
              </a:effectLst>
            </p:spPr>
            <p:txBody>
              <a:bodyPr wrap="none" anchor="ctr"/>
              <a:lstStyle/>
              <a:p>
                <a:endParaRPr lang="es-ES" sz="1100"/>
              </a:p>
            </p:txBody>
          </p:sp>
        </p:grpSp>
        <p:cxnSp>
          <p:nvCxnSpPr>
            <p:cNvPr id="285" name="AutoShape 12"/>
            <p:cNvCxnSpPr>
              <a:cxnSpLocks noChangeShapeType="1"/>
            </p:cNvCxnSpPr>
            <p:nvPr/>
          </p:nvCxnSpPr>
          <p:spPr bwMode="auto">
            <a:xfrm flipV="1">
              <a:off x="4388364" y="4835447"/>
              <a:ext cx="198874" cy="9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6" name="AutoShape 13"/>
            <p:cNvCxnSpPr>
              <a:cxnSpLocks noChangeShapeType="1"/>
            </p:cNvCxnSpPr>
            <p:nvPr/>
          </p:nvCxnSpPr>
          <p:spPr bwMode="auto">
            <a:xfrm flipH="1" flipV="1">
              <a:off x="5190140" y="5164681"/>
              <a:ext cx="214574" cy="96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7" name="AutoShape 14"/>
            <p:cNvCxnSpPr>
              <a:cxnSpLocks noChangeShapeType="1"/>
            </p:cNvCxnSpPr>
            <p:nvPr/>
          </p:nvCxnSpPr>
          <p:spPr bwMode="auto">
            <a:xfrm>
              <a:off x="5064535" y="4498535"/>
              <a:ext cx="0" cy="2217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8" name="AutoShape 15"/>
            <p:cNvCxnSpPr>
              <a:cxnSpLocks noChangeShapeType="1"/>
            </p:cNvCxnSpPr>
            <p:nvPr/>
          </p:nvCxnSpPr>
          <p:spPr bwMode="auto">
            <a:xfrm flipV="1">
              <a:off x="4712843" y="5280824"/>
              <a:ext cx="0" cy="15165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89" name="Line 16"/>
            <p:cNvSpPr>
              <a:spLocks noChangeShapeType="1"/>
            </p:cNvSpPr>
            <p:nvPr/>
          </p:nvSpPr>
          <p:spPr bwMode="auto">
            <a:xfrm flipV="1">
              <a:off x="5190140" y="4807611"/>
              <a:ext cx="289937" cy="96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290" name="Line 17"/>
            <p:cNvSpPr>
              <a:spLocks noChangeShapeType="1"/>
            </p:cNvSpPr>
            <p:nvPr/>
          </p:nvSpPr>
          <p:spPr bwMode="auto">
            <a:xfrm>
              <a:off x="5088609" y="5280824"/>
              <a:ext cx="0" cy="2207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291" name="Line 18"/>
            <p:cNvSpPr>
              <a:spLocks noChangeShapeType="1"/>
            </p:cNvSpPr>
            <p:nvPr/>
          </p:nvSpPr>
          <p:spPr bwMode="auto">
            <a:xfrm flipH="1">
              <a:off x="4388364" y="5180039"/>
              <a:ext cx="1988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292" name="Line 19"/>
            <p:cNvSpPr>
              <a:spLocks noChangeShapeType="1"/>
            </p:cNvSpPr>
            <p:nvPr/>
          </p:nvSpPr>
          <p:spPr bwMode="auto">
            <a:xfrm flipH="1" flipV="1">
              <a:off x="4697142" y="4498534"/>
              <a:ext cx="4187" cy="2217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297" name="Line 24"/>
            <p:cNvSpPr>
              <a:spLocks noChangeShapeType="1"/>
            </p:cNvSpPr>
            <p:nvPr/>
          </p:nvSpPr>
          <p:spPr bwMode="auto">
            <a:xfrm flipH="1">
              <a:off x="4464774" y="4614679"/>
              <a:ext cx="8541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298" name="Line 25"/>
            <p:cNvSpPr>
              <a:spLocks noChangeShapeType="1"/>
            </p:cNvSpPr>
            <p:nvPr/>
          </p:nvSpPr>
          <p:spPr bwMode="auto">
            <a:xfrm>
              <a:off x="4464774" y="4614679"/>
              <a:ext cx="0" cy="7525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299" name="Line 26"/>
            <p:cNvSpPr>
              <a:spLocks noChangeShapeType="1"/>
            </p:cNvSpPr>
            <p:nvPr/>
          </p:nvSpPr>
          <p:spPr bwMode="auto">
            <a:xfrm flipV="1">
              <a:off x="5318884" y="4614679"/>
              <a:ext cx="0" cy="5500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300" name="Line 27"/>
            <p:cNvSpPr>
              <a:spLocks noChangeShapeType="1"/>
            </p:cNvSpPr>
            <p:nvPr/>
          </p:nvSpPr>
          <p:spPr bwMode="auto">
            <a:xfrm>
              <a:off x="4464774" y="5367212"/>
              <a:ext cx="7253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301" name="Rectangle 28"/>
            <p:cNvSpPr>
              <a:spLocks noChangeArrowheads="1"/>
            </p:cNvSpPr>
            <p:nvPr/>
          </p:nvSpPr>
          <p:spPr bwMode="auto">
            <a:xfrm>
              <a:off x="5318884" y="5432483"/>
              <a:ext cx="303544" cy="27836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81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302" name="Line 29"/>
            <p:cNvSpPr>
              <a:spLocks noChangeShapeType="1"/>
            </p:cNvSpPr>
            <p:nvPr/>
          </p:nvSpPr>
          <p:spPr bwMode="auto">
            <a:xfrm>
              <a:off x="5190140" y="5367212"/>
              <a:ext cx="128745" cy="134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303" name="Line 30"/>
            <p:cNvSpPr>
              <a:spLocks noChangeShapeType="1"/>
            </p:cNvSpPr>
            <p:nvPr/>
          </p:nvSpPr>
          <p:spPr bwMode="auto">
            <a:xfrm flipH="1" flipV="1">
              <a:off x="5190140" y="5230911"/>
              <a:ext cx="213528" cy="2015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304" name="Oval 31"/>
            <p:cNvSpPr>
              <a:spLocks noChangeArrowheads="1"/>
            </p:cNvSpPr>
            <p:nvPr/>
          </p:nvSpPr>
          <p:spPr bwMode="auto">
            <a:xfrm>
              <a:off x="5303184" y="5150283"/>
              <a:ext cx="31401" cy="287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306" name="Oval 33"/>
            <p:cNvSpPr>
              <a:spLocks noChangeArrowheads="1"/>
            </p:cNvSpPr>
            <p:nvPr/>
          </p:nvSpPr>
          <p:spPr bwMode="auto">
            <a:xfrm>
              <a:off x="4449073" y="4820089"/>
              <a:ext cx="31401" cy="287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307" name="Oval 34"/>
            <p:cNvSpPr>
              <a:spLocks noChangeArrowheads="1"/>
            </p:cNvSpPr>
            <p:nvPr/>
          </p:nvSpPr>
          <p:spPr bwMode="auto">
            <a:xfrm>
              <a:off x="4697142" y="5352814"/>
              <a:ext cx="31401" cy="287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308" name="Line 35"/>
            <p:cNvSpPr>
              <a:spLocks noChangeShapeType="1"/>
            </p:cNvSpPr>
            <p:nvPr/>
          </p:nvSpPr>
          <p:spPr bwMode="auto">
            <a:xfrm>
              <a:off x="4311955" y="4535970"/>
              <a:ext cx="275283" cy="2716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309" name="Line 36"/>
            <p:cNvSpPr>
              <a:spLocks noChangeShapeType="1"/>
            </p:cNvSpPr>
            <p:nvPr/>
          </p:nvSpPr>
          <p:spPr bwMode="auto">
            <a:xfrm flipH="1" flipV="1">
              <a:off x="4167510" y="4258569"/>
              <a:ext cx="473110" cy="46169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 sz="1100"/>
            </a:p>
          </p:txBody>
        </p:sp>
        <p:sp>
          <p:nvSpPr>
            <p:cNvPr id="310" name="Oval 37"/>
            <p:cNvSpPr>
              <a:spLocks noChangeArrowheads="1"/>
            </p:cNvSpPr>
            <p:nvPr/>
          </p:nvSpPr>
          <p:spPr bwMode="auto">
            <a:xfrm>
              <a:off x="4449073" y="4669391"/>
              <a:ext cx="31401" cy="287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 sz="1100"/>
            </a:p>
          </p:txBody>
        </p:sp>
        <p:sp>
          <p:nvSpPr>
            <p:cNvPr id="311" name="Text Box 38"/>
            <p:cNvSpPr txBox="1">
              <a:spLocks noChangeArrowheads="1"/>
            </p:cNvSpPr>
            <p:nvPr/>
          </p:nvSpPr>
          <p:spPr bwMode="auto">
            <a:xfrm>
              <a:off x="3777089" y="4329599"/>
              <a:ext cx="729553" cy="168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500"/>
                <a:t>Injector</a:t>
              </a:r>
            </a:p>
          </p:txBody>
        </p:sp>
        <p:sp>
          <p:nvSpPr>
            <p:cNvPr id="312" name="Text Box 39"/>
            <p:cNvSpPr txBox="1">
              <a:spLocks noChangeArrowheads="1"/>
            </p:cNvSpPr>
            <p:nvPr/>
          </p:nvSpPr>
          <p:spPr bwMode="auto">
            <a:xfrm>
              <a:off x="4014691" y="4123228"/>
              <a:ext cx="900166" cy="168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500"/>
                <a:t>Consumer</a:t>
              </a:r>
            </a:p>
          </p:txBody>
        </p:sp>
        <p:sp>
          <p:nvSpPr>
            <p:cNvPr id="314" name="Text Box 41"/>
            <p:cNvSpPr txBox="1">
              <a:spLocks noChangeArrowheads="1"/>
            </p:cNvSpPr>
            <p:nvPr/>
          </p:nvSpPr>
          <p:spPr bwMode="auto">
            <a:xfrm>
              <a:off x="4686675" y="4930474"/>
              <a:ext cx="990182" cy="168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500"/>
                <a:t>Crossbar</a:t>
              </a:r>
            </a:p>
          </p:txBody>
        </p:sp>
        <p:sp>
          <p:nvSpPr>
            <p:cNvPr id="315" name="Text Box 42"/>
            <p:cNvSpPr txBox="1">
              <a:spLocks noChangeArrowheads="1"/>
            </p:cNvSpPr>
            <p:nvPr/>
          </p:nvSpPr>
          <p:spPr bwMode="auto">
            <a:xfrm>
              <a:off x="4993359" y="5432483"/>
              <a:ext cx="94726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sz="500" dirty="0" err="1" smtClean="0"/>
                <a:t>Rtg.</a:t>
              </a:r>
              <a:r>
                <a:rPr lang="es-ES" sz="500" dirty="0" smtClean="0"/>
                <a:t> &amp;</a:t>
              </a:r>
            </a:p>
            <a:p>
              <a:pPr algn="ctr">
                <a:spcBef>
                  <a:spcPct val="50000"/>
                </a:spcBef>
              </a:pPr>
              <a:r>
                <a:rPr lang="es-ES" sz="500" dirty="0" err="1" smtClean="0"/>
                <a:t>Arb</a:t>
              </a:r>
              <a:r>
                <a:rPr lang="es-ES" sz="500" dirty="0" smtClean="0"/>
                <a:t>.</a:t>
              </a:r>
            </a:p>
            <a:p>
              <a:pPr>
                <a:spcBef>
                  <a:spcPct val="50000"/>
                </a:spcBef>
              </a:pPr>
              <a:endParaRPr lang="es-ES" sz="500" dirty="0"/>
            </a:p>
          </p:txBody>
        </p:sp>
        <p:sp>
          <p:nvSpPr>
            <p:cNvPr id="316" name="Text Box 43"/>
            <p:cNvSpPr txBox="1">
              <a:spLocks noChangeArrowheads="1"/>
            </p:cNvSpPr>
            <p:nvPr/>
          </p:nvSpPr>
          <p:spPr bwMode="auto">
            <a:xfrm>
              <a:off x="4762982" y="4342796"/>
              <a:ext cx="352739" cy="23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" sz="900" dirty="0"/>
                <a:t>N</a:t>
              </a:r>
            </a:p>
          </p:txBody>
        </p:sp>
        <p:sp>
          <p:nvSpPr>
            <p:cNvPr id="317" name="Text Box 44"/>
            <p:cNvSpPr txBox="1">
              <a:spLocks noChangeArrowheads="1"/>
            </p:cNvSpPr>
            <p:nvPr/>
          </p:nvSpPr>
          <p:spPr bwMode="auto">
            <a:xfrm>
              <a:off x="4762982" y="5432483"/>
              <a:ext cx="350646" cy="23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" sz="900" dirty="0"/>
                <a:t>S</a:t>
              </a:r>
            </a:p>
          </p:txBody>
        </p:sp>
        <p:sp>
          <p:nvSpPr>
            <p:cNvPr id="318" name="Text Box 45"/>
            <p:cNvSpPr txBox="1">
              <a:spLocks noChangeArrowheads="1"/>
            </p:cNvSpPr>
            <p:nvPr/>
          </p:nvSpPr>
          <p:spPr bwMode="auto">
            <a:xfrm>
              <a:off x="4130890" y="4848885"/>
              <a:ext cx="387281" cy="23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" sz="900" dirty="0"/>
                <a:t>W</a:t>
              </a:r>
            </a:p>
          </p:txBody>
        </p:sp>
        <p:sp>
          <p:nvSpPr>
            <p:cNvPr id="448" name="Text Box 44"/>
            <p:cNvSpPr txBox="1">
              <a:spLocks noChangeArrowheads="1"/>
            </p:cNvSpPr>
            <p:nvPr/>
          </p:nvSpPr>
          <p:spPr bwMode="auto">
            <a:xfrm>
              <a:off x="5303184" y="4870201"/>
              <a:ext cx="350646" cy="23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s-ES" sz="900" dirty="0" smtClean="0"/>
                <a:t>E</a:t>
              </a:r>
              <a:endParaRPr lang="es-ES" sz="900" dirty="0"/>
            </a:p>
          </p:txBody>
        </p:sp>
      </p:grpSp>
      <p:graphicFrame>
        <p:nvGraphicFramePr>
          <p:cNvPr id="450" name="449 Tabla"/>
          <p:cNvGraphicFramePr>
            <a:graphicFrameLocks noGrp="1"/>
          </p:cNvGraphicFramePr>
          <p:nvPr/>
        </p:nvGraphicFramePr>
        <p:xfrm>
          <a:off x="4419304" y="4724321"/>
          <a:ext cx="4436780" cy="209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356"/>
                <a:gridCol w="887356"/>
                <a:gridCol w="887356"/>
                <a:gridCol w="887356"/>
                <a:gridCol w="887356"/>
              </a:tblGrid>
              <a:tr h="188995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VCTM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CHIPPER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MRR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LIGERO</a:t>
                      </a:r>
                      <a:endParaRPr lang="en-US" sz="1100" dirty="0"/>
                    </a:p>
                  </a:txBody>
                  <a:tcPr/>
                </a:tc>
              </a:tr>
              <a:tr h="36742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Low-pass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V</a:t>
                      </a:r>
                      <a:endParaRPr lang="en-US" sz="1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3"/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X</a:t>
                      </a:r>
                      <a:endParaRPr lang="en-US" sz="1600" b="1" cap="all" spc="0" dirty="0">
                        <a:ln w="9000" cmpd="sng">
                          <a:solidFill>
                            <a:schemeClr val="accent3"/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</a:tr>
              <a:tr h="36742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Low-cost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3"/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X</a:t>
                      </a:r>
                      <a:endParaRPr lang="en-US" sz="1600" b="1" cap="all" spc="0" dirty="0">
                        <a:ln w="9000" cmpd="sng">
                          <a:solidFill>
                            <a:schemeClr val="accent3"/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3"/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X</a:t>
                      </a:r>
                      <a:endParaRPr lang="en-US" sz="1600" b="1" cap="all" spc="0" dirty="0">
                        <a:ln w="9000" cmpd="sng">
                          <a:solidFill>
                            <a:schemeClr val="accent3"/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</a:tr>
              <a:tr h="33074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Adaptive Routing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3"/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X</a:t>
                      </a:r>
                      <a:endParaRPr lang="en-US" sz="1600" b="1" cap="all" spc="0" dirty="0">
                        <a:ln w="9000" cmpd="sng">
                          <a:solidFill>
                            <a:schemeClr val="accent3"/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3"/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X</a:t>
                      </a:r>
                      <a:endParaRPr lang="en-US" sz="1600" b="1" cap="all" spc="0" dirty="0">
                        <a:ln w="9000" cmpd="sng">
                          <a:solidFill>
                            <a:schemeClr val="accent3"/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</a:tr>
              <a:tr h="1889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End-to-end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3"/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X*</a:t>
                      </a:r>
                      <a:endParaRPr lang="en-US" sz="1600" b="1" cap="all" spc="0" dirty="0">
                        <a:ln w="9000" cmpd="sng">
                          <a:solidFill>
                            <a:schemeClr val="accent3"/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3"/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X</a:t>
                      </a:r>
                      <a:endParaRPr lang="en-US" sz="1600" b="1" cap="all" spc="0" dirty="0">
                        <a:ln w="9000" cmpd="sng">
                          <a:solidFill>
                            <a:schemeClr val="accent3"/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</a:tr>
              <a:tr h="188995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Multicast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V*</a:t>
                      </a:r>
                      <a:endParaRPr lang="en-US" sz="1600" b="1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cap="all" spc="0" dirty="0" smtClean="0">
                          <a:ln w="9000" cmpd="sng">
                            <a:solidFill>
                              <a:schemeClr val="accent3"/>
                            </a:solidFill>
                            <a:prstDash val="solid"/>
                          </a:ln>
                          <a:solidFill>
                            <a:schemeClr val="accent3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</a:rPr>
                        <a:t>X</a:t>
                      </a:r>
                      <a:endParaRPr lang="en-US" sz="1600" b="1" cap="all" spc="0" dirty="0">
                        <a:ln w="9000" cmpd="sng">
                          <a:solidFill>
                            <a:schemeClr val="accent3"/>
                          </a:solidFill>
                          <a:prstDash val="solid"/>
                        </a:ln>
                        <a:solidFill>
                          <a:schemeClr val="accent3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kern="1200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Synthetic Traffic Results (4x4 Torus)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Broadcast Based Coherence Protocol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6653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Delay Product</a:t>
            </a:r>
            <a:endParaRPr lang="en-US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</p:nvPr>
        </p:nvGraphicFramePr>
        <p:xfrm>
          <a:off x="457199" y="177482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19616" t="92972" r="21110"/>
          <a:stretch>
            <a:fillRect/>
          </a:stretch>
        </p:blipFill>
        <p:spPr bwMode="auto">
          <a:xfrm>
            <a:off x="2074460" y="6025487"/>
            <a:ext cx="4872250" cy="32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Directory Based Coherence Protocol</a:t>
            </a:r>
            <a:endParaRPr lang="en-U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1416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24 Grupo"/>
          <p:cNvGrpSpPr/>
          <p:nvPr/>
        </p:nvGrpSpPr>
        <p:grpSpPr>
          <a:xfrm>
            <a:off x="6934200" y="2028741"/>
            <a:ext cx="2209800" cy="4692530"/>
            <a:chOff x="6332043" y="1898510"/>
            <a:chExt cx="1686156" cy="4027816"/>
          </a:xfrm>
          <a:scene3d>
            <a:camera prst="perspectiveContrastingLeftFacing" fov="2700000">
              <a:rot lat="577259" lon="2028867" rev="21280930"/>
            </a:camera>
            <a:lightRig rig="threePt" dir="t"/>
          </a:scene3d>
        </p:grpSpPr>
        <p:pic>
          <p:nvPicPr>
            <p:cNvPr id="26" name="25 Imagen" descr="Ivy-Bridge_Die_Flat-HR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16200000">
              <a:off x="5167418" y="3063135"/>
              <a:ext cx="4015405" cy="1686156"/>
            </a:xfrm>
            <a:prstGeom prst="rect">
              <a:avLst/>
            </a:prstGeom>
          </p:spPr>
        </p:pic>
        <p:sp>
          <p:nvSpPr>
            <p:cNvPr id="27" name="26 Rectángulo"/>
            <p:cNvSpPr/>
            <p:nvPr/>
          </p:nvSpPr>
          <p:spPr bwMode="auto">
            <a:xfrm>
              <a:off x="6337189" y="4582158"/>
              <a:ext cx="1478943" cy="134416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27 Rectángulo"/>
            <p:cNvSpPr/>
            <p:nvPr/>
          </p:nvSpPr>
          <p:spPr bwMode="auto">
            <a:xfrm>
              <a:off x="6338520" y="1911953"/>
              <a:ext cx="1478943" cy="566928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28 Rectángulo"/>
            <p:cNvSpPr/>
            <p:nvPr/>
          </p:nvSpPr>
          <p:spPr bwMode="auto">
            <a:xfrm>
              <a:off x="6339851" y="2477805"/>
              <a:ext cx="960120" cy="53035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29 Rectángulo"/>
            <p:cNvSpPr/>
            <p:nvPr/>
          </p:nvSpPr>
          <p:spPr bwMode="auto">
            <a:xfrm>
              <a:off x="6341182" y="3003902"/>
              <a:ext cx="960120" cy="53035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30 Rectángulo"/>
            <p:cNvSpPr/>
            <p:nvPr/>
          </p:nvSpPr>
          <p:spPr bwMode="auto">
            <a:xfrm>
              <a:off x="6333231" y="3528668"/>
              <a:ext cx="960120" cy="53035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31 Rectángulo"/>
            <p:cNvSpPr/>
            <p:nvPr/>
          </p:nvSpPr>
          <p:spPr bwMode="auto">
            <a:xfrm>
              <a:off x="6333231" y="4053434"/>
              <a:ext cx="960120" cy="53035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32 Rectángulo"/>
            <p:cNvSpPr/>
            <p:nvPr/>
          </p:nvSpPr>
          <p:spPr bwMode="auto">
            <a:xfrm>
              <a:off x="7295302" y="2479136"/>
              <a:ext cx="521208" cy="53035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33 Rectángulo"/>
            <p:cNvSpPr/>
            <p:nvPr/>
          </p:nvSpPr>
          <p:spPr bwMode="auto">
            <a:xfrm>
              <a:off x="7296633" y="3005233"/>
              <a:ext cx="521208" cy="53035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34 Rectángulo"/>
            <p:cNvSpPr/>
            <p:nvPr/>
          </p:nvSpPr>
          <p:spPr bwMode="auto">
            <a:xfrm>
              <a:off x="7288682" y="3529999"/>
              <a:ext cx="521208" cy="53035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35 Rectángulo"/>
            <p:cNvSpPr/>
            <p:nvPr/>
          </p:nvSpPr>
          <p:spPr bwMode="auto">
            <a:xfrm>
              <a:off x="7288682" y="4054765"/>
              <a:ext cx="521208" cy="53035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36 Rectángulo"/>
            <p:cNvSpPr/>
            <p:nvPr/>
          </p:nvSpPr>
          <p:spPr bwMode="auto">
            <a:xfrm>
              <a:off x="7163735" y="4594439"/>
              <a:ext cx="269271" cy="129026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37 Rectángulo"/>
            <p:cNvSpPr/>
            <p:nvPr/>
          </p:nvSpPr>
          <p:spPr bwMode="auto">
            <a:xfrm>
              <a:off x="7164665" y="2345759"/>
              <a:ext cx="269271" cy="129026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38 Rectángulo"/>
            <p:cNvSpPr/>
            <p:nvPr/>
          </p:nvSpPr>
          <p:spPr bwMode="auto">
            <a:xfrm>
              <a:off x="7165595" y="2683289"/>
              <a:ext cx="269271" cy="129026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39 Rectángulo"/>
            <p:cNvSpPr/>
            <p:nvPr/>
          </p:nvSpPr>
          <p:spPr bwMode="auto">
            <a:xfrm>
              <a:off x="7166525" y="3200339"/>
              <a:ext cx="269271" cy="129026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40 Rectángulo"/>
            <p:cNvSpPr/>
            <p:nvPr/>
          </p:nvSpPr>
          <p:spPr bwMode="auto">
            <a:xfrm>
              <a:off x="7161845" y="3722999"/>
              <a:ext cx="269271" cy="129026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41 Rectángulo"/>
            <p:cNvSpPr/>
            <p:nvPr/>
          </p:nvSpPr>
          <p:spPr bwMode="auto">
            <a:xfrm>
              <a:off x="7162775" y="4245659"/>
              <a:ext cx="269271" cy="129026"/>
            </a:xfrm>
            <a:prstGeom prst="rect">
              <a:avLst/>
            </a:prstGeom>
            <a:solidFill>
              <a:srgbClr val="FF0000">
                <a:alpha val="70000"/>
              </a:srgbClr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42 Rectángulo redondeado"/>
            <p:cNvSpPr/>
            <p:nvPr/>
          </p:nvSpPr>
          <p:spPr bwMode="auto">
            <a:xfrm>
              <a:off x="7225443" y="2417830"/>
              <a:ext cx="140246" cy="2238317"/>
            </a:xfrm>
            <a:prstGeom prst="roundRect">
              <a:avLst/>
            </a:prstGeom>
            <a:noFill/>
            <a:ln w="508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4" name="23 Rectángulo"/>
          <p:cNvSpPr/>
          <p:nvPr/>
        </p:nvSpPr>
        <p:spPr>
          <a:xfrm>
            <a:off x="4233554" y="1517240"/>
            <a:ext cx="5047012" cy="534076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10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Remarks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(to our knowledge) There is no high performance &amp; general purpose CMP using anything beyond ring</a:t>
            </a:r>
          </a:p>
          <a:p>
            <a:pPr lvl="1"/>
            <a:r>
              <a:rPr lang="en-US" dirty="0" smtClean="0"/>
              <a:t>Coherence is scary as hell</a:t>
            </a:r>
          </a:p>
          <a:p>
            <a:endParaRPr lang="en-US" dirty="0" smtClean="0"/>
          </a:p>
          <a:p>
            <a:r>
              <a:rPr lang="en-US" dirty="0" smtClean="0"/>
              <a:t>Scalability issues</a:t>
            </a:r>
          </a:p>
          <a:p>
            <a:pPr lvl="1"/>
            <a:r>
              <a:rPr lang="en-US" dirty="0" smtClean="0"/>
              <a:t>Maybe ok with 8-cores, but will be with 16+ cores and or large LLC?</a:t>
            </a:r>
          </a:p>
          <a:p>
            <a:pPr lvl="1"/>
            <a:r>
              <a:rPr lang="en-US" dirty="0" smtClean="0"/>
              <a:t>Rings has a huge impact on chip yield (with sub 22nm could be critical)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 of LIGERO ideas could be useful to go beyond?</a:t>
            </a:r>
          </a:p>
          <a:p>
            <a:pPr lvl="1"/>
            <a:r>
              <a:rPr lang="en-US" dirty="0" smtClean="0"/>
              <a:t>… we think so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Available to experiment with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</a:t>
            </a:r>
            <a:endParaRPr lang="en-US" dirty="0"/>
          </a:p>
        </p:txBody>
      </p:sp>
      <p:pic>
        <p:nvPicPr>
          <p:cNvPr id="6" name="5 Imagen" descr="Captura de pantalla 2013-01-08 a la(s) 19.41.03.png"/>
          <p:cNvPicPr>
            <a:picLocks noChangeAspect="1"/>
          </p:cNvPicPr>
          <p:nvPr/>
        </p:nvPicPr>
        <p:blipFill>
          <a:blip r:embed="rId2" cstate="print"/>
          <a:srcRect l="1269" t="1100" r="1791" b="2979"/>
          <a:stretch>
            <a:fillRect/>
          </a:stretch>
        </p:blipFill>
        <p:spPr>
          <a:xfrm>
            <a:off x="784748" y="1501465"/>
            <a:ext cx="7465324" cy="5281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Interconnection Network Level Correctness</a:t>
            </a:r>
          </a:p>
          <a:p>
            <a:pPr lvl="1"/>
            <a:r>
              <a:rPr lang="en-US" dirty="0" smtClean="0"/>
              <a:t>Anomaly free network (deadlock, starvation, live lock…)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Coherence Protocol Level Correctness</a:t>
            </a:r>
          </a:p>
          <a:p>
            <a:pPr lvl="1"/>
            <a:r>
              <a:rPr lang="en-US" dirty="0" smtClean="0"/>
              <a:t>End-to-end (a.k.a. Message-dependent) deadlock</a:t>
            </a:r>
          </a:p>
          <a:p>
            <a:pPr lvl="1"/>
            <a:r>
              <a:rPr lang="en-US" dirty="0" smtClean="0"/>
              <a:t>In-Order 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544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126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Example: End-to-End Deadlock</a:t>
            </a:r>
            <a:endParaRPr lang="en-US" dirty="0"/>
          </a:p>
        </p:txBody>
      </p:sp>
      <p:sp>
        <p:nvSpPr>
          <p:cNvPr id="130" name="129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976086" y="2474007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63" name="Rectangle 7"/>
          <p:cNvSpPr>
            <a:spLocks noChangeArrowheads="1"/>
          </p:cNvSpPr>
          <p:nvPr/>
        </p:nvSpPr>
        <p:spPr bwMode="auto">
          <a:xfrm>
            <a:off x="976086" y="2653394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65" name="Rectangle 8"/>
          <p:cNvSpPr>
            <a:spLocks noChangeArrowheads="1"/>
          </p:cNvSpPr>
          <p:nvPr/>
        </p:nvSpPr>
        <p:spPr bwMode="auto">
          <a:xfrm>
            <a:off x="1549174" y="2475594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68" name="Rectangle 9"/>
          <p:cNvSpPr>
            <a:spLocks noChangeArrowheads="1"/>
          </p:cNvSpPr>
          <p:nvPr/>
        </p:nvSpPr>
        <p:spPr bwMode="auto">
          <a:xfrm>
            <a:off x="1549174" y="2654982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69" name="Rectangle 10"/>
          <p:cNvSpPr>
            <a:spLocks noChangeArrowheads="1"/>
          </p:cNvSpPr>
          <p:nvPr/>
        </p:nvSpPr>
        <p:spPr bwMode="auto">
          <a:xfrm>
            <a:off x="2336574" y="2477182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0" name="Rectangle 11"/>
          <p:cNvSpPr>
            <a:spLocks noChangeArrowheads="1"/>
          </p:cNvSpPr>
          <p:nvPr/>
        </p:nvSpPr>
        <p:spPr bwMode="auto">
          <a:xfrm>
            <a:off x="2336574" y="2656569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2" name="Rectangle 12"/>
          <p:cNvSpPr>
            <a:spLocks noChangeArrowheads="1"/>
          </p:cNvSpPr>
          <p:nvPr/>
        </p:nvSpPr>
        <p:spPr bwMode="auto">
          <a:xfrm>
            <a:off x="2909661" y="2478769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3" name="Rectangle 13"/>
          <p:cNvSpPr>
            <a:spLocks noChangeArrowheads="1"/>
          </p:cNvSpPr>
          <p:nvPr/>
        </p:nvSpPr>
        <p:spPr bwMode="auto">
          <a:xfrm>
            <a:off x="2909661" y="2658157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4" name="Rectangle 14"/>
          <p:cNvSpPr>
            <a:spLocks noChangeArrowheads="1"/>
          </p:cNvSpPr>
          <p:nvPr/>
        </p:nvSpPr>
        <p:spPr bwMode="auto">
          <a:xfrm rot="5400000">
            <a:off x="4808311" y="3744007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5" name="Rectangle 15"/>
          <p:cNvSpPr>
            <a:spLocks noChangeArrowheads="1"/>
          </p:cNvSpPr>
          <p:nvPr/>
        </p:nvSpPr>
        <p:spPr bwMode="auto">
          <a:xfrm rot="5400000">
            <a:off x="4628924" y="3744007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6" name="Rectangle 16"/>
          <p:cNvSpPr>
            <a:spLocks noChangeArrowheads="1"/>
          </p:cNvSpPr>
          <p:nvPr/>
        </p:nvSpPr>
        <p:spPr bwMode="auto">
          <a:xfrm rot="5400000">
            <a:off x="3817711" y="4317094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7" name="Rectangle 17"/>
          <p:cNvSpPr>
            <a:spLocks noChangeArrowheads="1"/>
          </p:cNvSpPr>
          <p:nvPr/>
        </p:nvSpPr>
        <p:spPr bwMode="auto">
          <a:xfrm rot="5400000">
            <a:off x="3638324" y="4317094"/>
            <a:ext cx="393700" cy="17780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747486" y="3439207"/>
            <a:ext cx="2730500" cy="1265237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79" name="Line 19"/>
          <p:cNvSpPr>
            <a:spLocks noChangeShapeType="1"/>
          </p:cNvSpPr>
          <p:nvPr/>
        </p:nvSpPr>
        <p:spPr bwMode="auto">
          <a:xfrm>
            <a:off x="3096986" y="2832782"/>
            <a:ext cx="0" cy="606425"/>
          </a:xfrm>
          <a:prstGeom prst="line">
            <a:avLst/>
          </a:prstGeom>
          <a:ln>
            <a:solidFill>
              <a:schemeClr val="accent1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0" name="Line 20"/>
          <p:cNvSpPr>
            <a:spLocks noChangeShapeType="1"/>
          </p:cNvSpPr>
          <p:nvPr/>
        </p:nvSpPr>
        <p:spPr bwMode="auto">
          <a:xfrm>
            <a:off x="1749199" y="2829607"/>
            <a:ext cx="0" cy="609600"/>
          </a:xfrm>
          <a:prstGeom prst="line">
            <a:avLst/>
          </a:prstGeom>
          <a:ln>
            <a:solidFill>
              <a:schemeClr val="accent1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1" name="Line 21"/>
          <p:cNvSpPr>
            <a:spLocks noChangeShapeType="1"/>
          </p:cNvSpPr>
          <p:nvPr/>
        </p:nvSpPr>
        <p:spPr bwMode="auto">
          <a:xfrm flipV="1">
            <a:off x="1153886" y="2835957"/>
            <a:ext cx="0" cy="603250"/>
          </a:xfrm>
          <a:prstGeom prst="line">
            <a:avLst/>
          </a:prstGeom>
          <a:ln w="38100">
            <a:solidFill>
              <a:schemeClr val="accent1"/>
            </a:solidFill>
            <a:headEnd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2" name="Line 22"/>
          <p:cNvSpPr>
            <a:spLocks noChangeShapeType="1"/>
          </p:cNvSpPr>
          <p:nvPr/>
        </p:nvSpPr>
        <p:spPr bwMode="auto">
          <a:xfrm flipV="1">
            <a:off x="2515961" y="2835957"/>
            <a:ext cx="0" cy="603250"/>
          </a:xfrm>
          <a:prstGeom prst="line">
            <a:avLst/>
          </a:prstGeom>
          <a:ln>
            <a:solidFill>
              <a:schemeClr val="accent1"/>
            </a:solidFill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3" name="Line 23"/>
          <p:cNvSpPr>
            <a:spLocks noChangeShapeType="1"/>
          </p:cNvSpPr>
          <p:nvPr/>
        </p:nvSpPr>
        <p:spPr bwMode="auto">
          <a:xfrm>
            <a:off x="3477986" y="3856719"/>
            <a:ext cx="1258888" cy="0"/>
          </a:xfrm>
          <a:prstGeom prst="line">
            <a:avLst/>
          </a:prstGeom>
          <a:ln>
            <a:solidFill>
              <a:schemeClr val="accent1"/>
            </a:solidFill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4" name="Line 24"/>
          <p:cNvSpPr>
            <a:spLocks noChangeShapeType="1"/>
          </p:cNvSpPr>
          <p:nvPr/>
        </p:nvSpPr>
        <p:spPr bwMode="auto">
          <a:xfrm>
            <a:off x="5094061" y="3856719"/>
            <a:ext cx="21907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5" name="Line 25"/>
          <p:cNvSpPr>
            <a:spLocks noChangeShapeType="1"/>
          </p:cNvSpPr>
          <p:nvPr/>
        </p:nvSpPr>
        <p:spPr bwMode="auto">
          <a:xfrm flipH="1">
            <a:off x="4103461" y="4399644"/>
            <a:ext cx="120967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6" name="Line 26"/>
          <p:cNvSpPr>
            <a:spLocks noChangeShapeType="1"/>
          </p:cNvSpPr>
          <p:nvPr/>
        </p:nvSpPr>
        <p:spPr bwMode="auto">
          <a:xfrm flipH="1">
            <a:off x="3477986" y="4399644"/>
            <a:ext cx="268288" cy="0"/>
          </a:xfrm>
          <a:prstGeom prst="line">
            <a:avLst/>
          </a:prstGeom>
          <a:ln>
            <a:solidFill>
              <a:schemeClr val="accent1"/>
            </a:solidFill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7" name="Rectangle 27"/>
          <p:cNvSpPr>
            <a:spLocks noChangeArrowheads="1"/>
          </p:cNvSpPr>
          <p:nvPr/>
        </p:nvSpPr>
        <p:spPr bwMode="auto">
          <a:xfrm>
            <a:off x="5541736" y="2478769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8" name="Rectangle 28"/>
          <p:cNvSpPr>
            <a:spLocks noChangeArrowheads="1"/>
          </p:cNvSpPr>
          <p:nvPr/>
        </p:nvSpPr>
        <p:spPr bwMode="auto">
          <a:xfrm>
            <a:off x="5541736" y="2658157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89" name="Rectangle 29"/>
          <p:cNvSpPr>
            <a:spLocks noChangeArrowheads="1"/>
          </p:cNvSpPr>
          <p:nvPr/>
        </p:nvSpPr>
        <p:spPr bwMode="auto">
          <a:xfrm>
            <a:off x="6114824" y="2474007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0" name="Rectangle 30"/>
          <p:cNvSpPr>
            <a:spLocks noChangeArrowheads="1"/>
          </p:cNvSpPr>
          <p:nvPr/>
        </p:nvSpPr>
        <p:spPr bwMode="auto">
          <a:xfrm>
            <a:off x="6114824" y="2659744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1" name="Rectangle 31"/>
          <p:cNvSpPr>
            <a:spLocks noChangeArrowheads="1"/>
          </p:cNvSpPr>
          <p:nvPr/>
        </p:nvSpPr>
        <p:spPr bwMode="auto">
          <a:xfrm>
            <a:off x="6902224" y="2481944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2" name="Rectangle 32"/>
          <p:cNvSpPr>
            <a:spLocks noChangeArrowheads="1"/>
          </p:cNvSpPr>
          <p:nvPr/>
        </p:nvSpPr>
        <p:spPr bwMode="auto">
          <a:xfrm>
            <a:off x="6902224" y="2661332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3" name="Rectangle 33"/>
          <p:cNvSpPr>
            <a:spLocks noChangeArrowheads="1"/>
          </p:cNvSpPr>
          <p:nvPr/>
        </p:nvSpPr>
        <p:spPr bwMode="auto">
          <a:xfrm>
            <a:off x="7475311" y="2483532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4" name="Rectangle 34"/>
          <p:cNvSpPr>
            <a:spLocks noChangeArrowheads="1"/>
          </p:cNvSpPr>
          <p:nvPr/>
        </p:nvSpPr>
        <p:spPr bwMode="auto">
          <a:xfrm>
            <a:off x="7475311" y="2662919"/>
            <a:ext cx="393700" cy="177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5" name="Rectangle 35"/>
          <p:cNvSpPr>
            <a:spLocks noChangeArrowheads="1"/>
          </p:cNvSpPr>
          <p:nvPr/>
        </p:nvSpPr>
        <p:spPr bwMode="auto">
          <a:xfrm>
            <a:off x="5313136" y="3443969"/>
            <a:ext cx="2730500" cy="12652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6" name="Line 36"/>
          <p:cNvSpPr>
            <a:spLocks noChangeShapeType="1"/>
          </p:cNvSpPr>
          <p:nvPr/>
        </p:nvSpPr>
        <p:spPr bwMode="auto">
          <a:xfrm>
            <a:off x="7662636" y="2837544"/>
            <a:ext cx="0" cy="6064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7" name="Line 37"/>
          <p:cNvSpPr>
            <a:spLocks noChangeShapeType="1"/>
          </p:cNvSpPr>
          <p:nvPr/>
        </p:nvSpPr>
        <p:spPr bwMode="auto">
          <a:xfrm>
            <a:off x="6314849" y="2834369"/>
            <a:ext cx="0" cy="609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8" name="Line 38"/>
          <p:cNvSpPr>
            <a:spLocks noChangeShapeType="1"/>
          </p:cNvSpPr>
          <p:nvPr/>
        </p:nvSpPr>
        <p:spPr bwMode="auto">
          <a:xfrm flipV="1">
            <a:off x="5719536" y="2840719"/>
            <a:ext cx="0" cy="60325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99" name="Line 39"/>
          <p:cNvSpPr>
            <a:spLocks noChangeShapeType="1"/>
          </p:cNvSpPr>
          <p:nvPr/>
        </p:nvSpPr>
        <p:spPr bwMode="auto">
          <a:xfrm flipV="1">
            <a:off x="7081611" y="2840719"/>
            <a:ext cx="0" cy="60325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s-ES"/>
          </a:p>
        </p:txBody>
      </p:sp>
      <p:sp>
        <p:nvSpPr>
          <p:cNvPr id="100" name="Text Box 40"/>
          <p:cNvSpPr txBox="1">
            <a:spLocks noChangeArrowheads="1"/>
          </p:cNvSpPr>
          <p:nvPr/>
        </p:nvSpPr>
        <p:spPr bwMode="auto">
          <a:xfrm>
            <a:off x="517299" y="4806044"/>
            <a:ext cx="1271587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Router A</a:t>
            </a:r>
          </a:p>
        </p:txBody>
      </p:sp>
      <p:sp>
        <p:nvSpPr>
          <p:cNvPr id="101" name="Text Box 42"/>
          <p:cNvSpPr txBox="1">
            <a:spLocks noChangeArrowheads="1"/>
          </p:cNvSpPr>
          <p:nvPr/>
        </p:nvSpPr>
        <p:spPr bwMode="auto">
          <a:xfrm>
            <a:off x="2827110" y="2131107"/>
            <a:ext cx="659039" cy="24622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REQ-IN</a:t>
            </a:r>
          </a:p>
        </p:txBody>
      </p:sp>
      <p:sp>
        <p:nvSpPr>
          <p:cNvPr id="102" name="Text Box 43"/>
          <p:cNvSpPr txBox="1">
            <a:spLocks noChangeArrowheads="1"/>
          </p:cNvSpPr>
          <p:nvPr/>
        </p:nvSpPr>
        <p:spPr bwMode="auto">
          <a:xfrm>
            <a:off x="2141311" y="2131107"/>
            <a:ext cx="830489" cy="24622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REQ-OUT</a:t>
            </a:r>
          </a:p>
        </p:txBody>
      </p:sp>
      <p:sp>
        <p:nvSpPr>
          <p:cNvPr id="103" name="Text Box 44"/>
          <p:cNvSpPr txBox="1">
            <a:spLocks noChangeArrowheads="1"/>
          </p:cNvSpPr>
          <p:nvPr/>
        </p:nvSpPr>
        <p:spPr bwMode="auto">
          <a:xfrm>
            <a:off x="830035" y="2131107"/>
            <a:ext cx="817789" cy="24622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REP-OUT</a:t>
            </a:r>
          </a:p>
        </p:txBody>
      </p:sp>
      <p:sp>
        <p:nvSpPr>
          <p:cNvPr id="104" name="Text Box 45"/>
          <p:cNvSpPr txBox="1">
            <a:spLocks noChangeArrowheads="1"/>
          </p:cNvSpPr>
          <p:nvPr/>
        </p:nvSpPr>
        <p:spPr bwMode="auto">
          <a:xfrm>
            <a:off x="1487261" y="2131107"/>
            <a:ext cx="617764" cy="244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REP-IN</a:t>
            </a:r>
          </a:p>
        </p:txBody>
      </p:sp>
      <p:sp>
        <p:nvSpPr>
          <p:cNvPr id="105" name="Text Box 46"/>
          <p:cNvSpPr txBox="1">
            <a:spLocks noChangeArrowheads="1"/>
          </p:cNvSpPr>
          <p:nvPr/>
        </p:nvSpPr>
        <p:spPr bwMode="auto">
          <a:xfrm>
            <a:off x="7400699" y="2131107"/>
            <a:ext cx="705076" cy="244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REQ-IN</a:t>
            </a:r>
          </a:p>
        </p:txBody>
      </p:sp>
      <p:sp>
        <p:nvSpPr>
          <p:cNvPr id="106" name="Text Box 47"/>
          <p:cNvSpPr txBox="1">
            <a:spLocks noChangeArrowheads="1"/>
          </p:cNvSpPr>
          <p:nvPr/>
        </p:nvSpPr>
        <p:spPr bwMode="auto">
          <a:xfrm>
            <a:off x="6714899" y="2131107"/>
            <a:ext cx="819376" cy="244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REQ-OUT</a:t>
            </a:r>
          </a:p>
        </p:txBody>
      </p:sp>
      <p:sp>
        <p:nvSpPr>
          <p:cNvPr id="107" name="Text Box 48"/>
          <p:cNvSpPr txBox="1">
            <a:spLocks noChangeArrowheads="1"/>
          </p:cNvSpPr>
          <p:nvPr/>
        </p:nvSpPr>
        <p:spPr bwMode="auto">
          <a:xfrm>
            <a:off x="5336949" y="2131107"/>
            <a:ext cx="844776" cy="244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REP-OUT</a:t>
            </a:r>
          </a:p>
        </p:txBody>
      </p:sp>
      <p:sp>
        <p:nvSpPr>
          <p:cNvPr id="108" name="Text Box 49"/>
          <p:cNvSpPr txBox="1">
            <a:spLocks noChangeArrowheads="1"/>
          </p:cNvSpPr>
          <p:nvPr/>
        </p:nvSpPr>
        <p:spPr bwMode="auto">
          <a:xfrm>
            <a:off x="6003699" y="2131107"/>
            <a:ext cx="711426" cy="244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/>
              <a:t>REP-IN</a:t>
            </a:r>
          </a:p>
        </p:txBody>
      </p:sp>
      <p:sp>
        <p:nvSpPr>
          <p:cNvPr id="110" name="Rectangle 51"/>
          <p:cNvSpPr>
            <a:spLocks noChangeArrowheads="1"/>
          </p:cNvSpPr>
          <p:nvPr/>
        </p:nvSpPr>
        <p:spPr bwMode="auto">
          <a:xfrm>
            <a:off x="2909661" y="1796144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11" name="Rectangle 52"/>
          <p:cNvSpPr>
            <a:spLocks noChangeArrowheads="1"/>
          </p:cNvSpPr>
          <p:nvPr/>
        </p:nvSpPr>
        <p:spPr bwMode="auto">
          <a:xfrm>
            <a:off x="7475311" y="1886632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12" name="Rectangle 53"/>
          <p:cNvSpPr>
            <a:spLocks noChangeArrowheads="1"/>
          </p:cNvSpPr>
          <p:nvPr/>
        </p:nvSpPr>
        <p:spPr bwMode="auto">
          <a:xfrm>
            <a:off x="2900136" y="2485119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13" name="Rectangle 54"/>
          <p:cNvSpPr>
            <a:spLocks noChangeArrowheads="1"/>
          </p:cNvSpPr>
          <p:nvPr/>
        </p:nvSpPr>
        <p:spPr bwMode="auto">
          <a:xfrm>
            <a:off x="2909661" y="2651807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14" name="Rectangle 55"/>
          <p:cNvSpPr>
            <a:spLocks noChangeArrowheads="1"/>
          </p:cNvSpPr>
          <p:nvPr/>
        </p:nvSpPr>
        <p:spPr bwMode="auto">
          <a:xfrm>
            <a:off x="6902224" y="2474007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15" name="Rectangle 56"/>
          <p:cNvSpPr>
            <a:spLocks noChangeArrowheads="1"/>
          </p:cNvSpPr>
          <p:nvPr/>
        </p:nvSpPr>
        <p:spPr bwMode="auto">
          <a:xfrm>
            <a:off x="6902224" y="2651807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16" name="Rectangle 57"/>
          <p:cNvSpPr>
            <a:spLocks noChangeArrowheads="1"/>
          </p:cNvSpPr>
          <p:nvPr/>
        </p:nvSpPr>
        <p:spPr bwMode="auto">
          <a:xfrm rot="16200000">
            <a:off x="4628924" y="3744007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17" name="Rectangle 58"/>
          <p:cNvSpPr>
            <a:spLocks noChangeArrowheads="1"/>
          </p:cNvSpPr>
          <p:nvPr/>
        </p:nvSpPr>
        <p:spPr bwMode="auto">
          <a:xfrm rot="16077275">
            <a:off x="4806724" y="3744007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18" name="Rectangle 59"/>
          <p:cNvSpPr>
            <a:spLocks noChangeArrowheads="1"/>
          </p:cNvSpPr>
          <p:nvPr/>
        </p:nvSpPr>
        <p:spPr bwMode="auto">
          <a:xfrm>
            <a:off x="7475311" y="2485119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19" name="Rectangle 60"/>
          <p:cNvSpPr>
            <a:spLocks noChangeArrowheads="1"/>
          </p:cNvSpPr>
          <p:nvPr/>
        </p:nvSpPr>
        <p:spPr bwMode="auto">
          <a:xfrm>
            <a:off x="7475311" y="2662919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20" name="Rectangle 61"/>
          <p:cNvSpPr>
            <a:spLocks noChangeArrowheads="1"/>
          </p:cNvSpPr>
          <p:nvPr/>
        </p:nvSpPr>
        <p:spPr bwMode="auto">
          <a:xfrm>
            <a:off x="2336574" y="2481944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21" name="Rectangle 62"/>
          <p:cNvSpPr>
            <a:spLocks noChangeArrowheads="1"/>
          </p:cNvSpPr>
          <p:nvPr/>
        </p:nvSpPr>
        <p:spPr bwMode="auto">
          <a:xfrm>
            <a:off x="2336574" y="2661332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22" name="Rectangle 63"/>
          <p:cNvSpPr>
            <a:spLocks noChangeArrowheads="1"/>
          </p:cNvSpPr>
          <p:nvPr/>
        </p:nvSpPr>
        <p:spPr bwMode="auto">
          <a:xfrm rot="16200000">
            <a:off x="3639911" y="4317568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23" name="Rectangle 64"/>
          <p:cNvSpPr>
            <a:spLocks noChangeArrowheads="1"/>
          </p:cNvSpPr>
          <p:nvPr/>
        </p:nvSpPr>
        <p:spPr bwMode="auto">
          <a:xfrm rot="16200000">
            <a:off x="3816125" y="4317094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24" name="Rectangle 65"/>
          <p:cNvSpPr>
            <a:spLocks noChangeArrowheads="1"/>
          </p:cNvSpPr>
          <p:nvPr/>
        </p:nvSpPr>
        <p:spPr bwMode="auto">
          <a:xfrm>
            <a:off x="2909661" y="1529444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25" name="Rectangle 66"/>
          <p:cNvSpPr>
            <a:spLocks noChangeArrowheads="1"/>
          </p:cNvSpPr>
          <p:nvPr/>
        </p:nvSpPr>
        <p:spPr bwMode="auto">
          <a:xfrm>
            <a:off x="7475311" y="1618344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26" name="Line 69"/>
          <p:cNvSpPr>
            <a:spLocks noChangeShapeType="1"/>
          </p:cNvSpPr>
          <p:nvPr/>
        </p:nvSpPr>
        <p:spPr bwMode="auto">
          <a:xfrm>
            <a:off x="3204936" y="2064432"/>
            <a:ext cx="0" cy="311150"/>
          </a:xfrm>
          <a:prstGeom prst="line">
            <a:avLst/>
          </a:prstGeom>
          <a:noFill/>
          <a:ln w="82550">
            <a:solidFill>
              <a:srgbClr val="00FF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3204936" y="2918507"/>
            <a:ext cx="1435100" cy="847725"/>
            <a:chOff x="1964" y="2259"/>
            <a:chExt cx="904" cy="53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8" name="Line 70"/>
            <p:cNvSpPr>
              <a:spLocks noChangeShapeType="1"/>
            </p:cNvSpPr>
            <p:nvPr/>
          </p:nvSpPr>
          <p:spPr bwMode="auto">
            <a:xfrm>
              <a:off x="1964" y="2259"/>
              <a:ext cx="0" cy="534"/>
            </a:xfrm>
            <a:prstGeom prst="line">
              <a:avLst/>
            </a:prstGeom>
            <a:noFill/>
            <a:ln w="82550">
              <a:solidFill>
                <a:srgbClr val="00FF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29" name="Line 71"/>
            <p:cNvSpPr>
              <a:spLocks noChangeShapeType="1"/>
            </p:cNvSpPr>
            <p:nvPr/>
          </p:nvSpPr>
          <p:spPr bwMode="auto">
            <a:xfrm>
              <a:off x="1964" y="2793"/>
              <a:ext cx="904" cy="0"/>
            </a:xfrm>
            <a:prstGeom prst="line">
              <a:avLst/>
            </a:prstGeom>
            <a:noFill/>
            <a:ln w="82550">
              <a:solidFill>
                <a:srgbClr val="00FF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5202011" y="2918507"/>
            <a:ext cx="1779588" cy="847725"/>
            <a:chOff x="3222" y="2259"/>
            <a:chExt cx="1121" cy="53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1" name="Line 72"/>
            <p:cNvSpPr>
              <a:spLocks noChangeShapeType="1"/>
            </p:cNvSpPr>
            <p:nvPr/>
          </p:nvSpPr>
          <p:spPr bwMode="auto">
            <a:xfrm>
              <a:off x="3222" y="2793"/>
              <a:ext cx="1121" cy="0"/>
            </a:xfrm>
            <a:prstGeom prst="line">
              <a:avLst/>
            </a:prstGeom>
            <a:noFill/>
            <a:ln w="82550">
              <a:solidFill>
                <a:srgbClr val="00FF00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2" name="Line 73"/>
            <p:cNvSpPr>
              <a:spLocks noChangeShapeType="1"/>
            </p:cNvSpPr>
            <p:nvPr/>
          </p:nvSpPr>
          <p:spPr bwMode="auto">
            <a:xfrm flipV="1">
              <a:off x="4343" y="2259"/>
              <a:ext cx="0" cy="534"/>
            </a:xfrm>
            <a:prstGeom prst="line">
              <a:avLst/>
            </a:prstGeom>
            <a:noFill/>
            <a:ln w="82550">
              <a:solidFill>
                <a:srgbClr val="00FF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33" name="Line 76"/>
          <p:cNvSpPr>
            <a:spLocks noChangeShapeType="1"/>
          </p:cNvSpPr>
          <p:nvPr/>
        </p:nvSpPr>
        <p:spPr bwMode="auto">
          <a:xfrm>
            <a:off x="7778524" y="2132694"/>
            <a:ext cx="0" cy="242888"/>
          </a:xfrm>
          <a:prstGeom prst="line">
            <a:avLst/>
          </a:prstGeom>
          <a:noFill/>
          <a:ln w="82550">
            <a:solidFill>
              <a:srgbClr val="3366FF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s-ES"/>
          </a:p>
        </p:txBody>
      </p: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4201886" y="2918507"/>
            <a:ext cx="3576638" cy="1604962"/>
            <a:chOff x="2592" y="2259"/>
            <a:chExt cx="2253" cy="10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5" name="Line 77"/>
            <p:cNvSpPr>
              <a:spLocks noChangeShapeType="1"/>
            </p:cNvSpPr>
            <p:nvPr/>
          </p:nvSpPr>
          <p:spPr bwMode="auto">
            <a:xfrm>
              <a:off x="4845" y="2259"/>
              <a:ext cx="0" cy="1011"/>
            </a:xfrm>
            <a:prstGeom prst="line">
              <a:avLst/>
            </a:prstGeom>
            <a:noFill/>
            <a:ln w="82550">
              <a:solidFill>
                <a:srgbClr val="0000FF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6" name="Line 78"/>
            <p:cNvSpPr>
              <a:spLocks noChangeShapeType="1"/>
            </p:cNvSpPr>
            <p:nvPr/>
          </p:nvSpPr>
          <p:spPr bwMode="auto">
            <a:xfrm flipH="1">
              <a:off x="2592" y="3270"/>
              <a:ext cx="2253" cy="0"/>
            </a:xfrm>
            <a:prstGeom prst="line">
              <a:avLst/>
            </a:prstGeom>
            <a:noFill/>
            <a:ln w="82550">
              <a:solidFill>
                <a:srgbClr val="0000FF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7" name="Group 81"/>
          <p:cNvGrpSpPr>
            <a:grpSpLocks/>
          </p:cNvGrpSpPr>
          <p:nvPr/>
        </p:nvGrpSpPr>
        <p:grpSpPr bwMode="auto">
          <a:xfrm>
            <a:off x="2408011" y="2918507"/>
            <a:ext cx="1208088" cy="1604962"/>
            <a:chOff x="1462" y="2259"/>
            <a:chExt cx="761" cy="101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8" name="Line 79"/>
            <p:cNvSpPr>
              <a:spLocks noChangeShapeType="1"/>
            </p:cNvSpPr>
            <p:nvPr/>
          </p:nvSpPr>
          <p:spPr bwMode="auto">
            <a:xfrm flipH="1">
              <a:off x="1462" y="3270"/>
              <a:ext cx="761" cy="0"/>
            </a:xfrm>
            <a:prstGeom prst="line">
              <a:avLst/>
            </a:prstGeom>
            <a:noFill/>
            <a:ln w="82550">
              <a:solidFill>
                <a:srgbClr val="3366FF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39" name="Line 80"/>
            <p:cNvSpPr>
              <a:spLocks noChangeShapeType="1"/>
            </p:cNvSpPr>
            <p:nvPr/>
          </p:nvSpPr>
          <p:spPr bwMode="auto">
            <a:xfrm flipV="1">
              <a:off x="1462" y="2259"/>
              <a:ext cx="0" cy="1011"/>
            </a:xfrm>
            <a:prstGeom prst="line">
              <a:avLst/>
            </a:prstGeom>
            <a:noFill/>
            <a:ln w="82550">
              <a:solidFill>
                <a:srgbClr val="3366FF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140" name="Rectangle 83"/>
          <p:cNvSpPr>
            <a:spLocks noChangeArrowheads="1"/>
          </p:cNvSpPr>
          <p:nvPr/>
        </p:nvSpPr>
        <p:spPr bwMode="auto">
          <a:xfrm>
            <a:off x="6902224" y="2474007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41" name="Rectangle 84"/>
          <p:cNvSpPr>
            <a:spLocks noChangeArrowheads="1"/>
          </p:cNvSpPr>
          <p:nvPr/>
        </p:nvSpPr>
        <p:spPr bwMode="auto">
          <a:xfrm>
            <a:off x="2336574" y="2477182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42" name="Rectangle 85"/>
          <p:cNvSpPr>
            <a:spLocks noChangeArrowheads="1"/>
          </p:cNvSpPr>
          <p:nvPr/>
        </p:nvSpPr>
        <p:spPr bwMode="auto">
          <a:xfrm>
            <a:off x="6902224" y="2464482"/>
            <a:ext cx="393700" cy="177800"/>
          </a:xfrm>
          <a:prstGeom prst="rect">
            <a:avLst/>
          </a:prstGeom>
          <a:solidFill>
            <a:srgbClr val="00FF00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43" name="Rectangle 86"/>
          <p:cNvSpPr>
            <a:spLocks noChangeArrowheads="1"/>
          </p:cNvSpPr>
          <p:nvPr/>
        </p:nvSpPr>
        <p:spPr bwMode="auto">
          <a:xfrm>
            <a:off x="2336574" y="2485119"/>
            <a:ext cx="393700" cy="177800"/>
          </a:xfrm>
          <a:prstGeom prst="rect">
            <a:avLst/>
          </a:prstGeom>
          <a:solidFill>
            <a:srgbClr val="3366FF"/>
          </a:solidFill>
          <a:ln w="19050" algn="ctr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endParaRPr lang="es-ES"/>
          </a:p>
        </p:txBody>
      </p:sp>
      <p:sp>
        <p:nvSpPr>
          <p:cNvPr id="144" name="Text Box 87"/>
          <p:cNvSpPr txBox="1">
            <a:spLocks noChangeArrowheads="1"/>
          </p:cNvSpPr>
          <p:nvPr/>
        </p:nvSpPr>
        <p:spPr bwMode="auto">
          <a:xfrm>
            <a:off x="1749199" y="5118782"/>
            <a:ext cx="6831012" cy="27463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dirty="0"/>
              <a:t>1 Router A and Router B flood the network with REQUEST messages</a:t>
            </a:r>
          </a:p>
        </p:txBody>
      </p:sp>
      <p:sp>
        <p:nvSpPr>
          <p:cNvPr id="145" name="Text Box 88"/>
          <p:cNvSpPr txBox="1">
            <a:spLocks noChangeArrowheads="1"/>
          </p:cNvSpPr>
          <p:nvPr/>
        </p:nvSpPr>
        <p:spPr bwMode="auto">
          <a:xfrm>
            <a:off x="1896836" y="5256894"/>
            <a:ext cx="6831013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 dirty="0"/>
              <a:t>2 REQUEST messages are only attended if a REPLY can be generated</a:t>
            </a:r>
          </a:p>
          <a:p>
            <a:pPr algn="l">
              <a:spcBef>
                <a:spcPct val="50000"/>
              </a:spcBef>
            </a:pPr>
            <a:r>
              <a:rPr lang="en-US" sz="1200" dirty="0"/>
              <a:t>  The hole leaved by an attended REQUEST is occupied by another REQUEST</a:t>
            </a:r>
          </a:p>
        </p:txBody>
      </p:sp>
      <p:sp>
        <p:nvSpPr>
          <p:cNvPr id="146" name="Text Box 89"/>
          <p:cNvSpPr txBox="1">
            <a:spLocks noChangeArrowheads="1"/>
          </p:cNvSpPr>
          <p:nvPr/>
        </p:nvSpPr>
        <p:spPr bwMode="auto">
          <a:xfrm>
            <a:off x="1942874" y="5577569"/>
            <a:ext cx="6831012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200"/>
              <a:t>3 DEADLOCK: No more REQUESTS can be attended and REPLIES cannot reach destination.</a:t>
            </a:r>
          </a:p>
        </p:txBody>
      </p:sp>
      <p:sp>
        <p:nvSpPr>
          <p:cNvPr id="147" name="AutoShape 91"/>
          <p:cNvSpPr>
            <a:spLocks noChangeArrowheads="1"/>
          </p:cNvSpPr>
          <p:nvPr/>
        </p:nvSpPr>
        <p:spPr bwMode="auto">
          <a:xfrm flipH="1">
            <a:off x="1672999" y="1529444"/>
            <a:ext cx="939800" cy="1238250"/>
          </a:xfrm>
          <a:custGeom>
            <a:avLst/>
            <a:gdLst>
              <a:gd name="G0" fmla="+- 309144 0 0"/>
              <a:gd name="G1" fmla="+- 10286002 0 0"/>
              <a:gd name="G2" fmla="+- 309144 0 10286002"/>
              <a:gd name="G3" fmla="+- 10800 0 0"/>
              <a:gd name="G4" fmla="+- 0 0 30914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064 0 0"/>
              <a:gd name="G9" fmla="+- 0 0 10286002"/>
              <a:gd name="G10" fmla="+- 7064 0 2700"/>
              <a:gd name="G11" fmla="cos G10 309144"/>
              <a:gd name="G12" fmla="sin G10 309144"/>
              <a:gd name="G13" fmla="cos 13500 309144"/>
              <a:gd name="G14" fmla="sin 13500 309144"/>
              <a:gd name="G15" fmla="+- G11 10800 0"/>
              <a:gd name="G16" fmla="+- G12 10800 0"/>
              <a:gd name="G17" fmla="+- G13 10800 0"/>
              <a:gd name="G18" fmla="+- G14 10800 0"/>
              <a:gd name="G19" fmla="*/ 7064 1 2"/>
              <a:gd name="G20" fmla="+- G19 5400 0"/>
              <a:gd name="G21" fmla="cos G20 309144"/>
              <a:gd name="G22" fmla="sin G20 309144"/>
              <a:gd name="G23" fmla="+- G21 10800 0"/>
              <a:gd name="G24" fmla="+- G12 G23 G22"/>
              <a:gd name="G25" fmla="+- G22 G23 G11"/>
              <a:gd name="G26" fmla="cos 10800 309144"/>
              <a:gd name="G27" fmla="sin 10800 309144"/>
              <a:gd name="G28" fmla="cos 7064 309144"/>
              <a:gd name="G29" fmla="sin 7064 30914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0286002"/>
              <a:gd name="G36" fmla="sin G34 10286002"/>
              <a:gd name="G37" fmla="+/ 10286002 30914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064 G39"/>
              <a:gd name="G43" fmla="sin 706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079 w 21600"/>
              <a:gd name="T5" fmla="*/ 137 h 21600"/>
              <a:gd name="T6" fmla="*/ 2580 w 21600"/>
              <a:gd name="T7" fmla="*/ 14296 h 21600"/>
              <a:gd name="T8" fmla="*/ 9674 w 21600"/>
              <a:gd name="T9" fmla="*/ 3826 h 21600"/>
              <a:gd name="T10" fmla="*/ 24254 w 21600"/>
              <a:gd name="T11" fmla="*/ 11910 h 21600"/>
              <a:gd name="T12" fmla="*/ 19325 w 21600"/>
              <a:gd name="T13" fmla="*/ 16086 h 21600"/>
              <a:gd name="T14" fmla="*/ 15149 w 21600"/>
              <a:gd name="T15" fmla="*/ 111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840" y="11380"/>
                </a:moveTo>
                <a:cubicBezTo>
                  <a:pt x="17856" y="11187"/>
                  <a:pt x="17864" y="10993"/>
                  <a:pt x="17864" y="10800"/>
                </a:cubicBezTo>
                <a:cubicBezTo>
                  <a:pt x="17864" y="6898"/>
                  <a:pt x="14701" y="3736"/>
                  <a:pt x="10800" y="3736"/>
                </a:cubicBezTo>
                <a:cubicBezTo>
                  <a:pt x="6898" y="3736"/>
                  <a:pt x="3736" y="6898"/>
                  <a:pt x="3736" y="10800"/>
                </a:cubicBezTo>
                <a:cubicBezTo>
                  <a:pt x="3735" y="11750"/>
                  <a:pt x="3927" y="12691"/>
                  <a:pt x="4299" y="13565"/>
                </a:cubicBezTo>
                <a:lnTo>
                  <a:pt x="862" y="15028"/>
                </a:lnTo>
                <a:cubicBezTo>
                  <a:pt x="293" y="13691"/>
                  <a:pt x="0" y="12253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096"/>
                  <a:pt x="21587" y="11392"/>
                  <a:pt x="21563" y="11688"/>
                </a:cubicBezTo>
                <a:lnTo>
                  <a:pt x="24254" y="11910"/>
                </a:lnTo>
                <a:lnTo>
                  <a:pt x="19325" y="16086"/>
                </a:lnTo>
                <a:lnTo>
                  <a:pt x="15149" y="11158"/>
                </a:lnTo>
                <a:lnTo>
                  <a:pt x="17840" y="11380"/>
                </a:lnTo>
                <a:close/>
              </a:path>
            </a:pathLst>
          </a:custGeom>
          <a:solidFill>
            <a:srgbClr val="FF3300">
              <a:alpha val="25000"/>
            </a:srgbClr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48" name="AutoShape 92"/>
          <p:cNvSpPr>
            <a:spLocks noChangeArrowheads="1"/>
          </p:cNvSpPr>
          <p:nvPr/>
        </p:nvSpPr>
        <p:spPr bwMode="auto">
          <a:xfrm flipH="1">
            <a:off x="6254524" y="1481819"/>
            <a:ext cx="939800" cy="1238250"/>
          </a:xfrm>
          <a:custGeom>
            <a:avLst/>
            <a:gdLst>
              <a:gd name="G0" fmla="+- 309144 0 0"/>
              <a:gd name="G1" fmla="+- 10286002 0 0"/>
              <a:gd name="G2" fmla="+- 309144 0 10286002"/>
              <a:gd name="G3" fmla="+- 10800 0 0"/>
              <a:gd name="G4" fmla="+- 0 0 30914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064 0 0"/>
              <a:gd name="G9" fmla="+- 0 0 10286002"/>
              <a:gd name="G10" fmla="+- 7064 0 2700"/>
              <a:gd name="G11" fmla="cos G10 309144"/>
              <a:gd name="G12" fmla="sin G10 309144"/>
              <a:gd name="G13" fmla="cos 13500 309144"/>
              <a:gd name="G14" fmla="sin 13500 309144"/>
              <a:gd name="G15" fmla="+- G11 10800 0"/>
              <a:gd name="G16" fmla="+- G12 10800 0"/>
              <a:gd name="G17" fmla="+- G13 10800 0"/>
              <a:gd name="G18" fmla="+- G14 10800 0"/>
              <a:gd name="G19" fmla="*/ 7064 1 2"/>
              <a:gd name="G20" fmla="+- G19 5400 0"/>
              <a:gd name="G21" fmla="cos G20 309144"/>
              <a:gd name="G22" fmla="sin G20 309144"/>
              <a:gd name="G23" fmla="+- G21 10800 0"/>
              <a:gd name="G24" fmla="+- G12 G23 G22"/>
              <a:gd name="G25" fmla="+- G22 G23 G11"/>
              <a:gd name="G26" fmla="cos 10800 309144"/>
              <a:gd name="G27" fmla="sin 10800 309144"/>
              <a:gd name="G28" fmla="cos 7064 309144"/>
              <a:gd name="G29" fmla="sin 7064 30914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0286002"/>
              <a:gd name="G36" fmla="sin G34 10286002"/>
              <a:gd name="G37" fmla="+/ 10286002 30914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064 G39"/>
              <a:gd name="G43" fmla="sin 706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9079 w 21600"/>
              <a:gd name="T5" fmla="*/ 137 h 21600"/>
              <a:gd name="T6" fmla="*/ 2580 w 21600"/>
              <a:gd name="T7" fmla="*/ 14296 h 21600"/>
              <a:gd name="T8" fmla="*/ 9674 w 21600"/>
              <a:gd name="T9" fmla="*/ 3826 h 21600"/>
              <a:gd name="T10" fmla="*/ 24254 w 21600"/>
              <a:gd name="T11" fmla="*/ 11910 h 21600"/>
              <a:gd name="T12" fmla="*/ 19325 w 21600"/>
              <a:gd name="T13" fmla="*/ 16086 h 21600"/>
              <a:gd name="T14" fmla="*/ 15149 w 21600"/>
              <a:gd name="T15" fmla="*/ 1115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7840" y="11380"/>
                </a:moveTo>
                <a:cubicBezTo>
                  <a:pt x="17856" y="11187"/>
                  <a:pt x="17864" y="10993"/>
                  <a:pt x="17864" y="10800"/>
                </a:cubicBezTo>
                <a:cubicBezTo>
                  <a:pt x="17864" y="6898"/>
                  <a:pt x="14701" y="3736"/>
                  <a:pt x="10800" y="3736"/>
                </a:cubicBezTo>
                <a:cubicBezTo>
                  <a:pt x="6898" y="3736"/>
                  <a:pt x="3736" y="6898"/>
                  <a:pt x="3736" y="10800"/>
                </a:cubicBezTo>
                <a:cubicBezTo>
                  <a:pt x="3735" y="11750"/>
                  <a:pt x="3927" y="12691"/>
                  <a:pt x="4299" y="13565"/>
                </a:cubicBezTo>
                <a:lnTo>
                  <a:pt x="862" y="15028"/>
                </a:lnTo>
                <a:cubicBezTo>
                  <a:pt x="293" y="13691"/>
                  <a:pt x="0" y="12253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096"/>
                  <a:pt x="21587" y="11392"/>
                  <a:pt x="21563" y="11688"/>
                </a:cubicBezTo>
                <a:lnTo>
                  <a:pt x="24254" y="11910"/>
                </a:lnTo>
                <a:lnTo>
                  <a:pt x="19325" y="16086"/>
                </a:lnTo>
                <a:lnTo>
                  <a:pt x="15149" y="11158"/>
                </a:lnTo>
                <a:lnTo>
                  <a:pt x="17840" y="11380"/>
                </a:lnTo>
                <a:close/>
              </a:path>
            </a:pathLst>
          </a:custGeom>
          <a:solidFill>
            <a:srgbClr val="FF3300">
              <a:alpha val="25000"/>
            </a:srgbClr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49" name="AutoShape 93"/>
          <p:cNvSpPr>
            <a:spLocks noChangeArrowheads="1"/>
          </p:cNvSpPr>
          <p:nvPr/>
        </p:nvSpPr>
        <p:spPr bwMode="auto">
          <a:xfrm flipV="1">
            <a:off x="1672999" y="2918507"/>
            <a:ext cx="1944687" cy="1176337"/>
          </a:xfrm>
          <a:custGeom>
            <a:avLst/>
            <a:gdLst>
              <a:gd name="G0" fmla="+- 16715 0 0"/>
              <a:gd name="G1" fmla="+- 5072 0 0"/>
              <a:gd name="G2" fmla="+- 12158 0 5072"/>
              <a:gd name="G3" fmla="+- G2 0 5072"/>
              <a:gd name="G4" fmla="*/ G3 32768 32059"/>
              <a:gd name="G5" fmla="*/ G4 1 2"/>
              <a:gd name="G6" fmla="+- 21600 0 16715"/>
              <a:gd name="G7" fmla="*/ G6 5072 6079"/>
              <a:gd name="G8" fmla="+- G7 16715 0"/>
              <a:gd name="T0" fmla="*/ 16715 w 21600"/>
              <a:gd name="T1" fmla="*/ 0 h 21600"/>
              <a:gd name="T2" fmla="*/ 16715 w 21600"/>
              <a:gd name="T3" fmla="*/ 12158 h 21600"/>
              <a:gd name="T4" fmla="*/ 103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715" y="0"/>
                </a:lnTo>
                <a:lnTo>
                  <a:pt x="16715" y="5072"/>
                </a:lnTo>
                <a:lnTo>
                  <a:pt x="12427" y="5072"/>
                </a:lnTo>
                <a:cubicBezTo>
                  <a:pt x="5564" y="5072"/>
                  <a:pt x="0" y="8245"/>
                  <a:pt x="0" y="12158"/>
                </a:cubicBezTo>
                <a:lnTo>
                  <a:pt x="0" y="21600"/>
                </a:lnTo>
                <a:lnTo>
                  <a:pt x="2059" y="21600"/>
                </a:lnTo>
                <a:lnTo>
                  <a:pt x="2059" y="12158"/>
                </a:lnTo>
                <a:cubicBezTo>
                  <a:pt x="2059" y="9357"/>
                  <a:pt x="6701" y="7086"/>
                  <a:pt x="12427" y="7086"/>
                </a:cubicBezTo>
                <a:lnTo>
                  <a:pt x="16715" y="7086"/>
                </a:lnTo>
                <a:lnTo>
                  <a:pt x="16715" y="12158"/>
                </a:lnTo>
                <a:close/>
              </a:path>
            </a:pathLst>
          </a:custGeom>
          <a:solidFill>
            <a:srgbClr val="FF3300">
              <a:alpha val="25000"/>
            </a:srgbClr>
          </a:solidFill>
          <a:ln w="1905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0" name="AutoShape 94"/>
          <p:cNvSpPr>
            <a:spLocks noChangeArrowheads="1"/>
          </p:cNvSpPr>
          <p:nvPr/>
        </p:nvSpPr>
        <p:spPr bwMode="auto">
          <a:xfrm flipH="1" flipV="1">
            <a:off x="4590824" y="3026457"/>
            <a:ext cx="1809750" cy="1893887"/>
          </a:xfrm>
          <a:custGeom>
            <a:avLst/>
            <a:gdLst>
              <a:gd name="G0" fmla="+- 18043 0 0"/>
              <a:gd name="G1" fmla="+- 5504 0 0"/>
              <a:gd name="G2" fmla="+- 12158 0 5504"/>
              <a:gd name="G3" fmla="+- G2 0 5504"/>
              <a:gd name="G4" fmla="*/ G3 32768 32059"/>
              <a:gd name="G5" fmla="*/ G4 1 2"/>
              <a:gd name="G6" fmla="+- 21600 0 18043"/>
              <a:gd name="G7" fmla="*/ G6 5504 6079"/>
              <a:gd name="G8" fmla="+- G7 18043 0"/>
              <a:gd name="T0" fmla="*/ 18043 w 21600"/>
              <a:gd name="T1" fmla="*/ 0 h 21600"/>
              <a:gd name="T2" fmla="*/ 18043 w 21600"/>
              <a:gd name="T3" fmla="*/ 12158 h 21600"/>
              <a:gd name="T4" fmla="*/ 588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8043" y="0"/>
                </a:lnTo>
                <a:lnTo>
                  <a:pt x="18043" y="5504"/>
                </a:lnTo>
                <a:lnTo>
                  <a:pt x="12427" y="5504"/>
                </a:lnTo>
                <a:cubicBezTo>
                  <a:pt x="5564" y="5504"/>
                  <a:pt x="0" y="8483"/>
                  <a:pt x="0" y="12158"/>
                </a:cubicBezTo>
                <a:lnTo>
                  <a:pt x="0" y="21600"/>
                </a:lnTo>
                <a:lnTo>
                  <a:pt x="1175" y="21600"/>
                </a:lnTo>
                <a:lnTo>
                  <a:pt x="1175" y="12158"/>
                </a:lnTo>
                <a:cubicBezTo>
                  <a:pt x="1175" y="9118"/>
                  <a:pt x="6213" y="6654"/>
                  <a:pt x="12427" y="6654"/>
                </a:cubicBezTo>
                <a:lnTo>
                  <a:pt x="18043" y="6654"/>
                </a:lnTo>
                <a:lnTo>
                  <a:pt x="18043" y="12158"/>
                </a:lnTo>
                <a:close/>
              </a:path>
            </a:pathLst>
          </a:custGeom>
          <a:solidFill>
            <a:srgbClr val="FF3300">
              <a:alpha val="25000"/>
            </a:srgbClr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1" name="AutoShape 95"/>
          <p:cNvSpPr>
            <a:spLocks noChangeArrowheads="1"/>
          </p:cNvSpPr>
          <p:nvPr/>
        </p:nvSpPr>
        <p:spPr bwMode="auto">
          <a:xfrm rot="2604517">
            <a:off x="1730149" y="1291319"/>
            <a:ext cx="788987" cy="773113"/>
          </a:xfrm>
          <a:prstGeom prst="plus">
            <a:avLst>
              <a:gd name="adj" fmla="val 43120"/>
            </a:avLst>
          </a:prstGeom>
          <a:solidFill>
            <a:srgbClr val="FF3300"/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2" name="AutoShape 96"/>
          <p:cNvSpPr>
            <a:spLocks noChangeArrowheads="1"/>
          </p:cNvSpPr>
          <p:nvPr/>
        </p:nvSpPr>
        <p:spPr bwMode="auto">
          <a:xfrm rot="2604517">
            <a:off x="1672999" y="3282044"/>
            <a:ext cx="788987" cy="773113"/>
          </a:xfrm>
          <a:prstGeom prst="plus">
            <a:avLst>
              <a:gd name="adj" fmla="val 43120"/>
            </a:avLst>
          </a:prstGeom>
          <a:solidFill>
            <a:srgbClr val="FF3300"/>
          </a:solidFill>
          <a:ln w="19050" algn="ctr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3" name="AutoShape 97"/>
          <p:cNvSpPr>
            <a:spLocks noChangeArrowheads="1"/>
          </p:cNvSpPr>
          <p:nvPr/>
        </p:nvSpPr>
        <p:spPr bwMode="auto">
          <a:xfrm rot="2604517">
            <a:off x="6314849" y="1230994"/>
            <a:ext cx="788987" cy="773113"/>
          </a:xfrm>
          <a:prstGeom prst="plus">
            <a:avLst>
              <a:gd name="adj" fmla="val 43120"/>
            </a:avLst>
          </a:prstGeom>
          <a:solidFill>
            <a:srgbClr val="FF3300"/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4" name="AutoShape 98"/>
          <p:cNvSpPr>
            <a:spLocks noChangeArrowheads="1"/>
          </p:cNvSpPr>
          <p:nvPr/>
        </p:nvSpPr>
        <p:spPr bwMode="auto">
          <a:xfrm rot="2604517">
            <a:off x="5208361" y="3931332"/>
            <a:ext cx="788988" cy="773112"/>
          </a:xfrm>
          <a:prstGeom prst="plus">
            <a:avLst>
              <a:gd name="adj" fmla="val 43120"/>
            </a:avLst>
          </a:prstGeom>
          <a:solidFill>
            <a:srgbClr val="FF3300"/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55" name="Text Box 99"/>
          <p:cNvSpPr txBox="1">
            <a:spLocks noChangeArrowheads="1"/>
          </p:cNvSpPr>
          <p:nvPr/>
        </p:nvSpPr>
        <p:spPr bwMode="auto">
          <a:xfrm>
            <a:off x="7141936" y="4752069"/>
            <a:ext cx="1271588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Router B</a:t>
            </a:r>
          </a:p>
        </p:txBody>
      </p:sp>
      <p:sp>
        <p:nvSpPr>
          <p:cNvPr id="156" name="Text Box 40"/>
          <p:cNvSpPr txBox="1">
            <a:spLocks noChangeArrowheads="1"/>
          </p:cNvSpPr>
          <p:nvPr/>
        </p:nvSpPr>
        <p:spPr bwMode="auto">
          <a:xfrm>
            <a:off x="391885" y="1758044"/>
            <a:ext cx="2090057" cy="33855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Coherence-controller</a:t>
            </a:r>
            <a:endParaRPr lang="en-US" sz="1600" dirty="0"/>
          </a:p>
        </p:txBody>
      </p:sp>
    </p:spTree>
    <p:custDataLst>
      <p:tags r:id="rId1"/>
    </p:custDataLst>
  </p:cSld>
  <p:clrMapOvr>
    <a:masterClrMapping/>
  </p:clrMapOvr>
  <p:transition advTm="736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7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7" presetClass="entr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2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47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4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7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6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7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47" presetClass="entr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8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7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47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-0.08438 -4.81481E-6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0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7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-0.08507 -4.81481E-6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0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73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47" presetClass="entr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47" presetClass="entr" presetSubtype="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438 -4.81481E-6 L -0.08438 0.02616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42 -4.81481E-6 L -0.08542 0.02616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-0.08438 -4.81481E-6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0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-0.08542 -4.81481E-6 " pathEditMode="relative" rAng="0" ptsTypes="AA">
                                      <p:cBhvr>
                                        <p:cTn id="211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0"/>
                                    </p:animMotion>
                                  </p:childTnLst>
                                </p:cTn>
                              </p:par>
                              <p:par>
                                <p:cTn id="2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14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7" presetClass="entr" presetSubtype="0" fill="hold" grpId="1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47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  <p:bldP spid="112" grpId="0" animBg="1"/>
      <p:bldP spid="113" grpId="0" animBg="1"/>
      <p:bldP spid="114" grpId="0" animBg="1"/>
      <p:bldP spid="114" grpId="1" animBg="1"/>
      <p:bldP spid="114" grpId="2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0" grpId="1" animBg="1"/>
      <p:bldP spid="120" grpId="2" animBg="1"/>
      <p:bldP spid="121" grpId="0" animBg="1"/>
      <p:bldP spid="122" grpId="0" animBg="1"/>
      <p:bldP spid="123" grpId="0" animBg="1"/>
      <p:bldP spid="124" grpId="0" animBg="1"/>
      <p:bldP spid="124" grpId="1" animBg="1"/>
      <p:bldP spid="124" grpId="2" animBg="1"/>
      <p:bldP spid="124" grpId="3" animBg="1"/>
      <p:bldP spid="124" grpId="4" animBg="1"/>
      <p:bldP spid="124" grpId="5" animBg="1"/>
      <p:bldP spid="124" grpId="6" animBg="1"/>
      <p:bldP spid="124" grpId="7" animBg="1"/>
      <p:bldP spid="124" grpId="8" animBg="1"/>
      <p:bldP spid="124" grpId="9" animBg="1"/>
      <p:bldP spid="124" grpId="10" animBg="1"/>
      <p:bldP spid="124" grpId="11" animBg="1"/>
      <p:bldP spid="124" grpId="12" animBg="1"/>
      <p:bldP spid="125" grpId="0" animBg="1"/>
      <p:bldP spid="125" grpId="1" animBg="1"/>
      <p:bldP spid="125" grpId="2" animBg="1"/>
      <p:bldP spid="125" grpId="3" animBg="1"/>
      <p:bldP spid="125" grpId="4" animBg="1"/>
      <p:bldP spid="125" grpId="5" animBg="1"/>
      <p:bldP spid="125" grpId="6" animBg="1"/>
      <p:bldP spid="125" grpId="7" animBg="1"/>
      <p:bldP spid="125" grpId="8" animBg="1"/>
      <p:bldP spid="125" grpId="9" animBg="1"/>
      <p:bldP spid="125" grpId="10" animBg="1"/>
      <p:bldP spid="125" grpId="11" animBg="1"/>
      <p:bldP spid="125" grpId="12" animBg="1"/>
      <p:bldP spid="126" grpId="0" animBg="1"/>
      <p:bldP spid="133" grpId="0" animBg="1"/>
      <p:bldP spid="140" grpId="0" animBg="1"/>
      <p:bldP spid="140" grpId="1" animBg="1"/>
      <p:bldP spid="141" grpId="0" animBg="1"/>
      <p:bldP spid="141" grpId="1" animBg="1"/>
      <p:bldP spid="142" grpId="0" animBg="1"/>
      <p:bldP spid="143" grpId="0" animBg="1"/>
      <p:bldP spid="144" grpId="0"/>
      <p:bldP spid="144" grpId="1"/>
      <p:bldP spid="145" grpId="0"/>
      <p:bldP spid="145" grpId="1"/>
      <p:bldP spid="146" grpId="0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Network Designer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Clearing  the ball… </a:t>
            </a:r>
          </a:p>
          <a:p>
            <a:pPr lvl="1"/>
            <a:r>
              <a:rPr lang="en-US" dirty="0" smtClean="0"/>
              <a:t>…and rely in coherence protocol designer</a:t>
            </a:r>
          </a:p>
          <a:p>
            <a:pPr lvl="2"/>
            <a:r>
              <a:rPr lang="en-US" dirty="0" smtClean="0"/>
              <a:t>Traffic drop, software assisted solutions…</a:t>
            </a:r>
          </a:p>
          <a:p>
            <a:pPr lvl="2"/>
            <a:r>
              <a:rPr lang="en-US" dirty="0" smtClean="0"/>
              <a:t>Add more complexity to a very complex task?</a:t>
            </a:r>
          </a:p>
          <a:p>
            <a:pPr lvl="1"/>
            <a:r>
              <a:rPr lang="en-US" dirty="0" smtClean="0"/>
              <a:t>…and rely in non-orthogonal solutions</a:t>
            </a:r>
          </a:p>
          <a:p>
            <a:pPr lvl="2"/>
            <a:r>
              <a:rPr lang="en-US" dirty="0" smtClean="0"/>
              <a:t>Physically or virtually separated networks (for each traffic)</a:t>
            </a:r>
          </a:p>
          <a:p>
            <a:pPr lvl="2"/>
            <a:r>
              <a:rPr lang="en-US" dirty="0" smtClean="0"/>
              <a:t>Usually have non-obvious impact on proposal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Face the problem …</a:t>
            </a:r>
          </a:p>
          <a:p>
            <a:pPr lvl="1"/>
            <a:r>
              <a:rPr lang="en-US" dirty="0" smtClean="0"/>
              <a:t>Propose a comprehensive solution to guarantee network and coherence protocol correctness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91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Helvetica"/>
              </a:rPr>
              <a:t>Optimal Network Design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664045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cs typeface="Helvetica"/>
              </a:rPr>
              <a:t>Latency versus maximum sustained throughput</a:t>
            </a:r>
          </a:p>
          <a:p>
            <a:pPr lvl="1"/>
            <a:r>
              <a:rPr lang="en-US" dirty="0" smtClean="0">
                <a:cs typeface="Helvetica"/>
              </a:rPr>
              <a:t>General purpose computation makes hard to find the sweet spot</a:t>
            </a:r>
            <a:endParaRPr lang="en-US" dirty="0">
              <a:cs typeface="Helvetica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2294712" y="3528646"/>
          <a:ext cx="3675024" cy="2391508"/>
        </p:xfrm>
        <a:graphic>
          <a:graphicData uri="http://schemas.openxmlformats.org/presentationml/2006/ole">
            <p:oleObj spid="_x0000_s26625" name="Picture" r:id="rId3" imgW="5972040" imgH="3895560" progId="Word.Picture.8">
              <p:embed/>
            </p:oleObj>
          </a:graphicData>
        </a:graphic>
      </p:graphicFrame>
      <p:graphicFrame>
        <p:nvGraphicFramePr>
          <p:cNvPr id="6" name="5 Gráfico"/>
          <p:cNvGraphicFramePr/>
          <p:nvPr/>
        </p:nvGraphicFramePr>
        <p:xfrm>
          <a:off x="3950677" y="3528646"/>
          <a:ext cx="4908823" cy="2063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6 Rectángulo"/>
          <p:cNvSpPr/>
          <p:nvPr/>
        </p:nvSpPr>
        <p:spPr>
          <a:xfrm>
            <a:off x="4843305" y="3607358"/>
            <a:ext cx="698361" cy="1984550"/>
          </a:xfrm>
          <a:prstGeom prst="rect">
            <a:avLst/>
          </a:prstGeom>
          <a:solidFill>
            <a:srgbClr val="000000">
              <a:alpha val="4902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2639368" y="5194999"/>
            <a:ext cx="2761622" cy="226088"/>
          </a:xfrm>
          <a:prstGeom prst="rect">
            <a:avLst/>
          </a:prstGeom>
          <a:solidFill>
            <a:srgbClr val="000000">
              <a:alpha val="4902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405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11111E-6 L -0.24358 1.11111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  <p:bldP spid="7" grpId="1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Features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Some network features can ease protocol design significantly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In-network multicast support</a:t>
            </a:r>
          </a:p>
          <a:p>
            <a:pPr lvl="1"/>
            <a:r>
              <a:rPr lang="en-US" sz="2000" dirty="0" smtClean="0"/>
              <a:t>Can reduce or eliminate directory  overheads</a:t>
            </a:r>
          </a:p>
          <a:p>
            <a:pPr lvl="1"/>
            <a:endParaRPr lang="en-US" sz="2000" dirty="0" smtClean="0"/>
          </a:p>
          <a:p>
            <a:endParaRPr lang="en-US" sz="2400" dirty="0"/>
          </a:p>
        </p:txBody>
      </p:sp>
      <p:grpSp>
        <p:nvGrpSpPr>
          <p:cNvPr id="5" name="9 Grupo"/>
          <p:cNvGrpSpPr/>
          <p:nvPr/>
        </p:nvGrpSpPr>
        <p:grpSpPr>
          <a:xfrm>
            <a:off x="5365172" y="1773238"/>
            <a:ext cx="2604659" cy="792946"/>
            <a:chOff x="1635370" y="1910862"/>
            <a:chExt cx="3118327" cy="1066800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635370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Core0</a:t>
              </a:r>
              <a:endParaRPr lang="en-US" sz="1100" dirty="0"/>
            </a:p>
          </p:txBody>
        </p:sp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2431396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Core1</a:t>
              </a:r>
              <a:endParaRPr lang="en-US" sz="1100" dirty="0"/>
            </a:p>
          </p:txBody>
        </p:sp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3227422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Core2</a:t>
              </a:r>
              <a:endParaRPr lang="en-US" sz="1100" dirty="0"/>
            </a:p>
          </p:txBody>
        </p:sp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4023447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Core3</a:t>
              </a:r>
              <a:endParaRPr lang="en-US" sz="1100" dirty="0"/>
            </a:p>
          </p:txBody>
        </p:sp>
      </p:grpSp>
      <p:grpSp>
        <p:nvGrpSpPr>
          <p:cNvPr id="15" name="126 Grupo"/>
          <p:cNvGrpSpPr/>
          <p:nvPr/>
        </p:nvGrpSpPr>
        <p:grpSpPr>
          <a:xfrm>
            <a:off x="5365170" y="5604679"/>
            <a:ext cx="2604659" cy="792946"/>
            <a:chOff x="1635370" y="1910862"/>
            <a:chExt cx="3118327" cy="1066800"/>
          </a:xfrm>
        </p:grpSpPr>
        <p:sp>
          <p:nvSpPr>
            <p:cNvPr id="16" name="Rectangle 2"/>
            <p:cNvSpPr>
              <a:spLocks noChangeArrowheads="1"/>
            </p:cNvSpPr>
            <p:nvPr/>
          </p:nvSpPr>
          <p:spPr bwMode="auto">
            <a:xfrm>
              <a:off x="1635370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Core4</a:t>
              </a:r>
              <a:endParaRPr lang="en-US" sz="1100" dirty="0"/>
            </a:p>
          </p:txBody>
        </p:sp>
        <p:sp>
          <p:nvSpPr>
            <p:cNvPr id="17" name="Rectangle 2"/>
            <p:cNvSpPr>
              <a:spLocks noChangeArrowheads="1"/>
            </p:cNvSpPr>
            <p:nvPr/>
          </p:nvSpPr>
          <p:spPr bwMode="auto">
            <a:xfrm>
              <a:off x="2431396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Core5</a:t>
              </a:r>
              <a:endParaRPr lang="en-US" sz="1100" dirty="0"/>
            </a:p>
          </p:txBody>
        </p:sp>
        <p:sp>
          <p:nvSpPr>
            <p:cNvPr id="18" name="Rectangle 2"/>
            <p:cNvSpPr>
              <a:spLocks noChangeArrowheads="1"/>
            </p:cNvSpPr>
            <p:nvPr/>
          </p:nvSpPr>
          <p:spPr bwMode="auto">
            <a:xfrm>
              <a:off x="3227421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Core6</a:t>
              </a:r>
              <a:endParaRPr lang="en-US" sz="1100" dirty="0"/>
            </a:p>
          </p:txBody>
        </p:sp>
        <p:sp>
          <p:nvSpPr>
            <p:cNvPr id="19" name="Rectangle 2"/>
            <p:cNvSpPr>
              <a:spLocks noChangeArrowheads="1"/>
            </p:cNvSpPr>
            <p:nvPr/>
          </p:nvSpPr>
          <p:spPr bwMode="auto">
            <a:xfrm>
              <a:off x="4023447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Core7</a:t>
              </a:r>
              <a:endParaRPr lang="en-US" sz="1100" dirty="0"/>
            </a:p>
          </p:txBody>
        </p:sp>
      </p:grpSp>
      <p:grpSp>
        <p:nvGrpSpPr>
          <p:cNvPr id="25" name="118 Grupo"/>
          <p:cNvGrpSpPr/>
          <p:nvPr/>
        </p:nvGrpSpPr>
        <p:grpSpPr>
          <a:xfrm>
            <a:off x="5365172" y="2566184"/>
            <a:ext cx="2604658" cy="3039953"/>
            <a:chOff x="2804085" y="3259112"/>
            <a:chExt cx="2676957" cy="2824985"/>
          </a:xfrm>
        </p:grpSpPr>
        <p:sp>
          <p:nvSpPr>
            <p:cNvPr id="26" name="Rectangle 2"/>
            <p:cNvSpPr>
              <a:spLocks noChangeArrowheads="1"/>
            </p:cNvSpPr>
            <p:nvPr/>
          </p:nvSpPr>
          <p:spPr bwMode="auto">
            <a:xfrm>
              <a:off x="2804085" y="5421543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27" name="Rectangle 2"/>
            <p:cNvSpPr>
              <a:spLocks noChangeArrowheads="1"/>
            </p:cNvSpPr>
            <p:nvPr/>
          </p:nvSpPr>
          <p:spPr bwMode="auto">
            <a:xfrm>
              <a:off x="3487441" y="5422897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28" name="Rectangle 2"/>
            <p:cNvSpPr>
              <a:spLocks noChangeArrowheads="1"/>
            </p:cNvSpPr>
            <p:nvPr/>
          </p:nvSpPr>
          <p:spPr bwMode="auto">
            <a:xfrm>
              <a:off x="4170797" y="5422897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29" name="Rectangle 2"/>
            <p:cNvSpPr>
              <a:spLocks noChangeArrowheads="1"/>
            </p:cNvSpPr>
            <p:nvPr/>
          </p:nvSpPr>
          <p:spPr bwMode="auto">
            <a:xfrm>
              <a:off x="4854152" y="5421543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0" name="Rectangle 2"/>
            <p:cNvSpPr>
              <a:spLocks noChangeArrowheads="1"/>
            </p:cNvSpPr>
            <p:nvPr/>
          </p:nvSpPr>
          <p:spPr bwMode="auto">
            <a:xfrm>
              <a:off x="2804085" y="3979922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1" name="Rectangle 2"/>
            <p:cNvSpPr>
              <a:spLocks noChangeArrowheads="1"/>
            </p:cNvSpPr>
            <p:nvPr/>
          </p:nvSpPr>
          <p:spPr bwMode="auto">
            <a:xfrm>
              <a:off x="3487441" y="3981276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2" name="Rectangle 2"/>
            <p:cNvSpPr>
              <a:spLocks noChangeArrowheads="1"/>
            </p:cNvSpPr>
            <p:nvPr/>
          </p:nvSpPr>
          <p:spPr bwMode="auto">
            <a:xfrm>
              <a:off x="4170797" y="3981276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3" name="Rectangle 2"/>
            <p:cNvSpPr>
              <a:spLocks noChangeArrowheads="1"/>
            </p:cNvSpPr>
            <p:nvPr/>
          </p:nvSpPr>
          <p:spPr bwMode="auto">
            <a:xfrm>
              <a:off x="4854152" y="3979922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4" name="Rectangle 2"/>
            <p:cNvSpPr>
              <a:spLocks noChangeArrowheads="1"/>
            </p:cNvSpPr>
            <p:nvPr/>
          </p:nvSpPr>
          <p:spPr bwMode="auto">
            <a:xfrm>
              <a:off x="2804085" y="4700733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5" name="Rectangle 2"/>
            <p:cNvSpPr>
              <a:spLocks noChangeArrowheads="1"/>
            </p:cNvSpPr>
            <p:nvPr/>
          </p:nvSpPr>
          <p:spPr bwMode="auto">
            <a:xfrm>
              <a:off x="3487441" y="4702087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6" name="Rectangle 2"/>
            <p:cNvSpPr>
              <a:spLocks noChangeArrowheads="1"/>
            </p:cNvSpPr>
            <p:nvPr/>
          </p:nvSpPr>
          <p:spPr bwMode="auto">
            <a:xfrm>
              <a:off x="4170797" y="4702087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7" name="Rectangle 2"/>
            <p:cNvSpPr>
              <a:spLocks noChangeArrowheads="1"/>
            </p:cNvSpPr>
            <p:nvPr/>
          </p:nvSpPr>
          <p:spPr bwMode="auto">
            <a:xfrm>
              <a:off x="4854152" y="4700733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8" name="Rectangle 2"/>
            <p:cNvSpPr>
              <a:spLocks noChangeArrowheads="1"/>
            </p:cNvSpPr>
            <p:nvPr/>
          </p:nvSpPr>
          <p:spPr bwMode="auto">
            <a:xfrm>
              <a:off x="2804085" y="3259112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9" name="Rectangle 2"/>
            <p:cNvSpPr>
              <a:spLocks noChangeArrowheads="1"/>
            </p:cNvSpPr>
            <p:nvPr/>
          </p:nvSpPr>
          <p:spPr bwMode="auto">
            <a:xfrm>
              <a:off x="3487441" y="3260466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40" name="Rectangle 2"/>
            <p:cNvSpPr>
              <a:spLocks noChangeArrowheads="1"/>
            </p:cNvSpPr>
            <p:nvPr/>
          </p:nvSpPr>
          <p:spPr bwMode="auto">
            <a:xfrm>
              <a:off x="4170797" y="3260466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41" name="Rectangle 2"/>
            <p:cNvSpPr>
              <a:spLocks noChangeArrowheads="1"/>
            </p:cNvSpPr>
            <p:nvPr/>
          </p:nvSpPr>
          <p:spPr bwMode="auto">
            <a:xfrm>
              <a:off x="4854152" y="3259112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5820676" y="2566184"/>
            <a:ext cx="2149154" cy="3083596"/>
            <a:chOff x="5820676" y="2566184"/>
            <a:chExt cx="2149154" cy="3083596"/>
          </a:xfrm>
        </p:grpSpPr>
        <p:grpSp>
          <p:nvGrpSpPr>
            <p:cNvPr id="43" name="119 Grupo"/>
            <p:cNvGrpSpPr/>
            <p:nvPr/>
          </p:nvGrpSpPr>
          <p:grpSpPr>
            <a:xfrm>
              <a:off x="5820676" y="2566184"/>
              <a:ext cx="2149154" cy="2519061"/>
              <a:chOff x="3272233" y="3259112"/>
              <a:chExt cx="2208809" cy="2340928"/>
            </a:xfrm>
          </p:grpSpPr>
          <p:sp>
            <p:nvSpPr>
              <p:cNvPr id="52" name="51 Rectángulo"/>
              <p:cNvSpPr/>
              <p:nvPr/>
            </p:nvSpPr>
            <p:spPr>
              <a:xfrm>
                <a:off x="3272233" y="5421543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>
                <a:off x="3955589" y="5422897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>
                <a:off x="4638945" y="5422897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55" name="54 Rectángulo"/>
              <p:cNvSpPr/>
              <p:nvPr/>
            </p:nvSpPr>
            <p:spPr>
              <a:xfrm>
                <a:off x="5322300" y="5421543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56" name="55 Flecha izquierda y derecha"/>
              <p:cNvSpPr/>
              <p:nvPr/>
            </p:nvSpPr>
            <p:spPr>
              <a:xfrm>
                <a:off x="3430975" y="545909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57" name="56 Flecha izquierda y derecha"/>
              <p:cNvSpPr/>
              <p:nvPr/>
            </p:nvSpPr>
            <p:spPr>
              <a:xfrm>
                <a:off x="4114331" y="545909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58" name="57 Flecha izquierda y derecha"/>
              <p:cNvSpPr/>
              <p:nvPr/>
            </p:nvSpPr>
            <p:spPr>
              <a:xfrm>
                <a:off x="4797686" y="545909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59" name="58 Rectángulo"/>
              <p:cNvSpPr/>
              <p:nvPr/>
            </p:nvSpPr>
            <p:spPr>
              <a:xfrm>
                <a:off x="3272233" y="3979922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0" name="59 Rectángulo"/>
              <p:cNvSpPr/>
              <p:nvPr/>
            </p:nvSpPr>
            <p:spPr>
              <a:xfrm>
                <a:off x="3955589" y="3981276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1" name="60 Rectángulo"/>
              <p:cNvSpPr/>
              <p:nvPr/>
            </p:nvSpPr>
            <p:spPr>
              <a:xfrm>
                <a:off x="4638945" y="3981276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2" name="61 Rectángulo"/>
              <p:cNvSpPr/>
              <p:nvPr/>
            </p:nvSpPr>
            <p:spPr>
              <a:xfrm>
                <a:off x="5322300" y="3979922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3" name="62 Flecha izquierda y derecha"/>
              <p:cNvSpPr/>
              <p:nvPr/>
            </p:nvSpPr>
            <p:spPr>
              <a:xfrm>
                <a:off x="3430975" y="401747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4" name="63 Flecha izquierda y derecha"/>
              <p:cNvSpPr/>
              <p:nvPr/>
            </p:nvSpPr>
            <p:spPr>
              <a:xfrm>
                <a:off x="4114331" y="401747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5" name="64 Flecha izquierda y derecha"/>
              <p:cNvSpPr/>
              <p:nvPr/>
            </p:nvSpPr>
            <p:spPr>
              <a:xfrm>
                <a:off x="4797686" y="401747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6" name="65 Rectángulo"/>
              <p:cNvSpPr/>
              <p:nvPr/>
            </p:nvSpPr>
            <p:spPr>
              <a:xfrm>
                <a:off x="3272233" y="4700733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7" name="66 Rectángulo"/>
              <p:cNvSpPr/>
              <p:nvPr/>
            </p:nvSpPr>
            <p:spPr>
              <a:xfrm>
                <a:off x="3955589" y="4702087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8" name="67 Rectángulo"/>
              <p:cNvSpPr/>
              <p:nvPr/>
            </p:nvSpPr>
            <p:spPr>
              <a:xfrm>
                <a:off x="4638945" y="4702087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9" name="68 Rectángulo"/>
              <p:cNvSpPr/>
              <p:nvPr/>
            </p:nvSpPr>
            <p:spPr>
              <a:xfrm>
                <a:off x="5322300" y="4700733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0" name="69 Flecha izquierda y derecha"/>
              <p:cNvSpPr/>
              <p:nvPr/>
            </p:nvSpPr>
            <p:spPr>
              <a:xfrm>
                <a:off x="3430975" y="473828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1" name="70 Flecha izquierda y derecha"/>
              <p:cNvSpPr/>
              <p:nvPr/>
            </p:nvSpPr>
            <p:spPr>
              <a:xfrm>
                <a:off x="4114331" y="473828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2" name="71 Flecha izquierda y derecha"/>
              <p:cNvSpPr/>
              <p:nvPr/>
            </p:nvSpPr>
            <p:spPr>
              <a:xfrm>
                <a:off x="4797686" y="473828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3" name="72 Rectángulo"/>
              <p:cNvSpPr/>
              <p:nvPr/>
            </p:nvSpPr>
            <p:spPr>
              <a:xfrm>
                <a:off x="3272233" y="3259112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4" name="73 Rectángulo"/>
              <p:cNvSpPr/>
              <p:nvPr/>
            </p:nvSpPr>
            <p:spPr>
              <a:xfrm>
                <a:off x="3955589" y="3260466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5" name="74 Rectángulo"/>
              <p:cNvSpPr/>
              <p:nvPr/>
            </p:nvSpPr>
            <p:spPr>
              <a:xfrm>
                <a:off x="4638945" y="3260466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6" name="75 Rectángulo"/>
              <p:cNvSpPr/>
              <p:nvPr/>
            </p:nvSpPr>
            <p:spPr>
              <a:xfrm>
                <a:off x="5322300" y="3259112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7" name="76 Flecha izquierda y derecha"/>
              <p:cNvSpPr/>
              <p:nvPr/>
            </p:nvSpPr>
            <p:spPr>
              <a:xfrm>
                <a:off x="3430975" y="329666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8" name="77 Flecha izquierda y derecha"/>
              <p:cNvSpPr/>
              <p:nvPr/>
            </p:nvSpPr>
            <p:spPr>
              <a:xfrm>
                <a:off x="4114331" y="329666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9" name="78 Flecha izquierda y derecha"/>
              <p:cNvSpPr/>
              <p:nvPr/>
            </p:nvSpPr>
            <p:spPr>
              <a:xfrm>
                <a:off x="4797686" y="329666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0" name="79 Flecha izquierda y derecha"/>
              <p:cNvSpPr/>
              <p:nvPr/>
            </p:nvSpPr>
            <p:spPr>
              <a:xfrm rot="5400000">
                <a:off x="3132798" y="3664045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1" name="80 Flecha izquierda y derecha"/>
              <p:cNvSpPr/>
              <p:nvPr/>
            </p:nvSpPr>
            <p:spPr>
              <a:xfrm rot="5400000">
                <a:off x="3132798" y="4384856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2" name="81 Flecha izquierda y derecha"/>
              <p:cNvSpPr/>
              <p:nvPr/>
            </p:nvSpPr>
            <p:spPr>
              <a:xfrm rot="5400000">
                <a:off x="3132798" y="5105667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3" name="82 Flecha izquierda y derecha"/>
              <p:cNvSpPr/>
              <p:nvPr/>
            </p:nvSpPr>
            <p:spPr>
              <a:xfrm rot="5400000">
                <a:off x="3816154" y="3681745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4" name="83 Flecha izquierda y derecha"/>
              <p:cNvSpPr/>
              <p:nvPr/>
            </p:nvSpPr>
            <p:spPr>
              <a:xfrm rot="5400000">
                <a:off x="3816154" y="4402556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5" name="84 Flecha izquierda y derecha"/>
              <p:cNvSpPr/>
              <p:nvPr/>
            </p:nvSpPr>
            <p:spPr>
              <a:xfrm rot="5400000">
                <a:off x="3816154" y="5123367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6" name="85 Flecha izquierda y derecha"/>
              <p:cNvSpPr/>
              <p:nvPr/>
            </p:nvSpPr>
            <p:spPr>
              <a:xfrm rot="5400000">
                <a:off x="4505664" y="3681745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7" name="86 Flecha izquierda y derecha"/>
              <p:cNvSpPr/>
              <p:nvPr/>
            </p:nvSpPr>
            <p:spPr>
              <a:xfrm rot="5400000">
                <a:off x="4505664" y="4402556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8" name="87 Flecha izquierda y derecha"/>
              <p:cNvSpPr/>
              <p:nvPr/>
            </p:nvSpPr>
            <p:spPr>
              <a:xfrm rot="5400000">
                <a:off x="4505664" y="5123367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9" name="88 Flecha izquierda y derecha"/>
              <p:cNvSpPr/>
              <p:nvPr/>
            </p:nvSpPr>
            <p:spPr>
              <a:xfrm rot="5400000">
                <a:off x="5182865" y="3681745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90" name="89 Flecha izquierda y derecha"/>
              <p:cNvSpPr/>
              <p:nvPr/>
            </p:nvSpPr>
            <p:spPr>
              <a:xfrm rot="5400000">
                <a:off x="5182865" y="4402556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91" name="90 Flecha izquierda y derecha"/>
              <p:cNvSpPr/>
              <p:nvPr/>
            </p:nvSpPr>
            <p:spPr>
              <a:xfrm rot="5400000">
                <a:off x="5182865" y="5123367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</p:grpSp>
        <p:sp>
          <p:nvSpPr>
            <p:cNvPr id="44" name="43 Flecha izquierda y derecha"/>
            <p:cNvSpPr/>
            <p:nvPr/>
          </p:nvSpPr>
          <p:spPr>
            <a:xfrm rot="5400000">
              <a:off x="5657961" y="5331155"/>
              <a:ext cx="564534" cy="69802"/>
            </a:xfrm>
            <a:prstGeom prst="left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44 Flecha izquierda y derecha"/>
            <p:cNvSpPr/>
            <p:nvPr/>
          </p:nvSpPr>
          <p:spPr>
            <a:xfrm rot="5400000">
              <a:off x="6322861" y="5332612"/>
              <a:ext cx="564534" cy="69802"/>
            </a:xfrm>
            <a:prstGeom prst="left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6" name="45 Flecha izquierda y derecha"/>
            <p:cNvSpPr/>
            <p:nvPr/>
          </p:nvSpPr>
          <p:spPr>
            <a:xfrm rot="5400000">
              <a:off x="6993750" y="5332612"/>
              <a:ext cx="564534" cy="69802"/>
            </a:xfrm>
            <a:prstGeom prst="left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7" name="46 Flecha izquierda y derecha"/>
            <p:cNvSpPr/>
            <p:nvPr/>
          </p:nvSpPr>
          <p:spPr>
            <a:xfrm rot="5400000">
              <a:off x="7652661" y="5332612"/>
              <a:ext cx="564534" cy="69802"/>
            </a:xfrm>
            <a:prstGeom prst="left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sp>
        <p:nvSpPr>
          <p:cNvPr id="92" name="91 Rectángulo"/>
          <p:cNvSpPr/>
          <p:nvPr/>
        </p:nvSpPr>
        <p:spPr>
          <a:xfrm>
            <a:off x="6030072" y="1773238"/>
            <a:ext cx="609959" cy="79294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186 Rectángulo"/>
          <p:cNvSpPr/>
          <p:nvPr/>
        </p:nvSpPr>
        <p:spPr>
          <a:xfrm>
            <a:off x="6252361" y="2030623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188 Rectángulo"/>
          <p:cNvSpPr/>
          <p:nvPr/>
        </p:nvSpPr>
        <p:spPr>
          <a:xfrm>
            <a:off x="6252361" y="2030623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189 Rectángulo"/>
          <p:cNvSpPr/>
          <p:nvPr/>
        </p:nvSpPr>
        <p:spPr>
          <a:xfrm>
            <a:off x="6252361" y="2030623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190 Rectángulo"/>
          <p:cNvSpPr/>
          <p:nvPr/>
        </p:nvSpPr>
        <p:spPr>
          <a:xfrm>
            <a:off x="6252361" y="2030623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191 Rectángulo"/>
          <p:cNvSpPr/>
          <p:nvPr/>
        </p:nvSpPr>
        <p:spPr>
          <a:xfrm>
            <a:off x="6252361" y="2030623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192 Rectángulo"/>
          <p:cNvSpPr/>
          <p:nvPr/>
        </p:nvSpPr>
        <p:spPr>
          <a:xfrm>
            <a:off x="6252361" y="2030623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193 Rectángulo"/>
          <p:cNvSpPr/>
          <p:nvPr/>
        </p:nvSpPr>
        <p:spPr>
          <a:xfrm>
            <a:off x="6252361" y="2030623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6 L 0.02518 0.07268 L -0.04739 0.07106 L -0.07257 0.00092 " pathEditMode="relative" rAng="0" ptsTypes="AAAA">
                                      <p:cBhvr>
                                        <p:cTn id="19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8579E-6 L 0.02518 0.07267 L 0.09861 0.0729 L 0.07292 0.00162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8579E-6 L 0.02518 0.07267 L 0.17014 0.0692 L 0.14775 -0.00092 " pathEditMode="relative" rAng="0" ptsTypes="AAAA">
                                      <p:cBhvr>
                                        <p:cTn id="32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8579E-6 L 0.02518 0.07267 L 0.02413 0.40963 L -0.04687 0.40709 L -0.07205 0.56006 " pathEditMode="relative" rAng="0" ptsTypes="AAAAA">
                                      <p:cBhvr>
                                        <p:cTn id="38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2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8579E-6 L 0.02518 0.07267 L 0.02413 0.40963 L -0.00052 0.55821 " pathEditMode="relative" rAng="0" ptsTypes="AAAA">
                                      <p:cBhvr>
                                        <p:cTn id="44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2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8579E-6 L 0.02518 0.07267 L 0.02413 0.40963 L 0.09861 0.40894 L 0.0724 0.55913 " pathEditMode="relative" rAng="0" ptsTypes="AAAAA">
                                      <p:cBhvr>
                                        <p:cTn id="50" dur="2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2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8579E-6 L 0.02518 0.07267 L 0.02413 0.40963 L 0.17153 0.40454 L 0.14688 0.55913 " pathEditMode="relative" rAng="0" ptsTypes="AAAAA">
                                      <p:cBhvr>
                                        <p:cTn id="56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2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187" grpId="0" animBg="1"/>
      <p:bldP spid="187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Features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Some network features can ease protocol design significantly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In-network multicast support</a:t>
            </a:r>
          </a:p>
          <a:p>
            <a:pPr lvl="1"/>
            <a:r>
              <a:rPr lang="en-US" sz="2000" dirty="0" smtClean="0"/>
              <a:t>Can reduce or eliminate directory  overheads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Adaptive multicast</a:t>
            </a:r>
          </a:p>
          <a:p>
            <a:pPr lvl="1"/>
            <a:r>
              <a:rPr lang="en-US" sz="2000" dirty="0" smtClean="0"/>
              <a:t>Adjust the multicast tree to network conditions</a:t>
            </a:r>
          </a:p>
          <a:p>
            <a:endParaRPr lang="en-US" sz="2400" dirty="0"/>
          </a:p>
        </p:txBody>
      </p:sp>
      <p:grpSp>
        <p:nvGrpSpPr>
          <p:cNvPr id="4" name="9 Grupo"/>
          <p:cNvGrpSpPr/>
          <p:nvPr/>
        </p:nvGrpSpPr>
        <p:grpSpPr>
          <a:xfrm>
            <a:off x="5365172" y="1773238"/>
            <a:ext cx="2604659" cy="792946"/>
            <a:chOff x="1635370" y="1910862"/>
            <a:chExt cx="3118327" cy="1066800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1635370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Core0</a:t>
              </a:r>
              <a:endParaRPr lang="en-US" sz="1100" dirty="0"/>
            </a:p>
          </p:txBody>
        </p:sp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2431396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Core1</a:t>
              </a:r>
              <a:endParaRPr lang="en-US" sz="1100" dirty="0"/>
            </a:p>
          </p:txBody>
        </p:sp>
        <p:sp>
          <p:nvSpPr>
            <p:cNvPr id="8" name="Rectangle 2"/>
            <p:cNvSpPr>
              <a:spLocks noChangeArrowheads="1"/>
            </p:cNvSpPr>
            <p:nvPr/>
          </p:nvSpPr>
          <p:spPr bwMode="auto">
            <a:xfrm>
              <a:off x="3227422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Core2</a:t>
              </a:r>
              <a:endParaRPr lang="en-US" sz="1100" dirty="0"/>
            </a:p>
          </p:txBody>
        </p:sp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4023447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Core3</a:t>
              </a:r>
              <a:endParaRPr lang="en-US" sz="1100" dirty="0"/>
            </a:p>
          </p:txBody>
        </p:sp>
      </p:grpSp>
      <p:grpSp>
        <p:nvGrpSpPr>
          <p:cNvPr id="5" name="126 Grupo"/>
          <p:cNvGrpSpPr/>
          <p:nvPr/>
        </p:nvGrpSpPr>
        <p:grpSpPr>
          <a:xfrm>
            <a:off x="5365170" y="5604679"/>
            <a:ext cx="2604659" cy="792946"/>
            <a:chOff x="1635370" y="1910862"/>
            <a:chExt cx="3118327" cy="1066800"/>
          </a:xfrm>
        </p:grpSpPr>
        <p:sp>
          <p:nvSpPr>
            <p:cNvPr id="16" name="Rectangle 2"/>
            <p:cNvSpPr>
              <a:spLocks noChangeArrowheads="1"/>
            </p:cNvSpPr>
            <p:nvPr/>
          </p:nvSpPr>
          <p:spPr bwMode="auto">
            <a:xfrm>
              <a:off x="1635370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Core4</a:t>
              </a:r>
              <a:endParaRPr lang="en-US" sz="1100" dirty="0"/>
            </a:p>
          </p:txBody>
        </p:sp>
        <p:sp>
          <p:nvSpPr>
            <p:cNvPr id="17" name="Rectangle 2"/>
            <p:cNvSpPr>
              <a:spLocks noChangeArrowheads="1"/>
            </p:cNvSpPr>
            <p:nvPr/>
          </p:nvSpPr>
          <p:spPr bwMode="auto">
            <a:xfrm>
              <a:off x="2431396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Core5</a:t>
              </a:r>
              <a:endParaRPr lang="en-US" sz="1100" dirty="0"/>
            </a:p>
          </p:txBody>
        </p:sp>
        <p:sp>
          <p:nvSpPr>
            <p:cNvPr id="18" name="Rectangle 2"/>
            <p:cNvSpPr>
              <a:spLocks noChangeArrowheads="1"/>
            </p:cNvSpPr>
            <p:nvPr/>
          </p:nvSpPr>
          <p:spPr bwMode="auto">
            <a:xfrm>
              <a:off x="3227421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Core6</a:t>
              </a:r>
              <a:endParaRPr lang="en-US" sz="1100" dirty="0"/>
            </a:p>
          </p:txBody>
        </p:sp>
        <p:sp>
          <p:nvSpPr>
            <p:cNvPr id="19" name="Rectangle 2"/>
            <p:cNvSpPr>
              <a:spLocks noChangeArrowheads="1"/>
            </p:cNvSpPr>
            <p:nvPr/>
          </p:nvSpPr>
          <p:spPr bwMode="auto">
            <a:xfrm>
              <a:off x="4023447" y="1910862"/>
              <a:ext cx="730250" cy="1066800"/>
            </a:xfrm>
            <a:prstGeom prst="rect">
              <a:avLst/>
            </a:prstGeom>
            <a:blipFill dpi="0" rotWithShape="1">
              <a:blip r:embed="rId2" cstate="print">
                <a:alphaModFix amt="25000"/>
                <a:duotone>
                  <a:prstClr val="black"/>
                  <a:schemeClr val="accent1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BFBFBF"/>
              </a:outerShdw>
            </a:effectLst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100" dirty="0" smtClean="0"/>
                <a:t>Core7</a:t>
              </a:r>
              <a:endParaRPr lang="en-US" sz="1100" dirty="0"/>
            </a:p>
          </p:txBody>
        </p:sp>
      </p:grpSp>
      <p:grpSp>
        <p:nvGrpSpPr>
          <p:cNvPr id="10" name="118 Grupo"/>
          <p:cNvGrpSpPr/>
          <p:nvPr/>
        </p:nvGrpSpPr>
        <p:grpSpPr>
          <a:xfrm>
            <a:off x="5365172" y="2566184"/>
            <a:ext cx="2604658" cy="3039953"/>
            <a:chOff x="2804085" y="3259112"/>
            <a:chExt cx="2676957" cy="2824985"/>
          </a:xfrm>
        </p:grpSpPr>
        <p:sp>
          <p:nvSpPr>
            <p:cNvPr id="26" name="Rectangle 2"/>
            <p:cNvSpPr>
              <a:spLocks noChangeArrowheads="1"/>
            </p:cNvSpPr>
            <p:nvPr/>
          </p:nvSpPr>
          <p:spPr bwMode="auto">
            <a:xfrm>
              <a:off x="2804085" y="5421543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27" name="Rectangle 2"/>
            <p:cNvSpPr>
              <a:spLocks noChangeArrowheads="1"/>
            </p:cNvSpPr>
            <p:nvPr/>
          </p:nvSpPr>
          <p:spPr bwMode="auto">
            <a:xfrm>
              <a:off x="3487441" y="5422897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28" name="Rectangle 2"/>
            <p:cNvSpPr>
              <a:spLocks noChangeArrowheads="1"/>
            </p:cNvSpPr>
            <p:nvPr/>
          </p:nvSpPr>
          <p:spPr bwMode="auto">
            <a:xfrm>
              <a:off x="4170797" y="5422897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29" name="Rectangle 2"/>
            <p:cNvSpPr>
              <a:spLocks noChangeArrowheads="1"/>
            </p:cNvSpPr>
            <p:nvPr/>
          </p:nvSpPr>
          <p:spPr bwMode="auto">
            <a:xfrm>
              <a:off x="4854152" y="5421543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0" name="Rectangle 2"/>
            <p:cNvSpPr>
              <a:spLocks noChangeArrowheads="1"/>
            </p:cNvSpPr>
            <p:nvPr/>
          </p:nvSpPr>
          <p:spPr bwMode="auto">
            <a:xfrm>
              <a:off x="2804085" y="3979922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1" name="Rectangle 2"/>
            <p:cNvSpPr>
              <a:spLocks noChangeArrowheads="1"/>
            </p:cNvSpPr>
            <p:nvPr/>
          </p:nvSpPr>
          <p:spPr bwMode="auto">
            <a:xfrm>
              <a:off x="3487441" y="3981276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2" name="Rectangle 2"/>
            <p:cNvSpPr>
              <a:spLocks noChangeArrowheads="1"/>
            </p:cNvSpPr>
            <p:nvPr/>
          </p:nvSpPr>
          <p:spPr bwMode="auto">
            <a:xfrm>
              <a:off x="4170797" y="3981276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3" name="Rectangle 2"/>
            <p:cNvSpPr>
              <a:spLocks noChangeArrowheads="1"/>
            </p:cNvSpPr>
            <p:nvPr/>
          </p:nvSpPr>
          <p:spPr bwMode="auto">
            <a:xfrm>
              <a:off x="4854152" y="3979922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4" name="Rectangle 2"/>
            <p:cNvSpPr>
              <a:spLocks noChangeArrowheads="1"/>
            </p:cNvSpPr>
            <p:nvPr/>
          </p:nvSpPr>
          <p:spPr bwMode="auto">
            <a:xfrm>
              <a:off x="2804085" y="4700733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5" name="Rectangle 2"/>
            <p:cNvSpPr>
              <a:spLocks noChangeArrowheads="1"/>
            </p:cNvSpPr>
            <p:nvPr/>
          </p:nvSpPr>
          <p:spPr bwMode="auto">
            <a:xfrm>
              <a:off x="3487441" y="4702087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6" name="Rectangle 2"/>
            <p:cNvSpPr>
              <a:spLocks noChangeArrowheads="1"/>
            </p:cNvSpPr>
            <p:nvPr/>
          </p:nvSpPr>
          <p:spPr bwMode="auto">
            <a:xfrm>
              <a:off x="4170797" y="4702087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7" name="Rectangle 2"/>
            <p:cNvSpPr>
              <a:spLocks noChangeArrowheads="1"/>
            </p:cNvSpPr>
            <p:nvPr/>
          </p:nvSpPr>
          <p:spPr bwMode="auto">
            <a:xfrm>
              <a:off x="4854152" y="4700733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8" name="Rectangle 2"/>
            <p:cNvSpPr>
              <a:spLocks noChangeArrowheads="1"/>
            </p:cNvSpPr>
            <p:nvPr/>
          </p:nvSpPr>
          <p:spPr bwMode="auto">
            <a:xfrm>
              <a:off x="2804085" y="3259112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39" name="Rectangle 2"/>
            <p:cNvSpPr>
              <a:spLocks noChangeArrowheads="1"/>
            </p:cNvSpPr>
            <p:nvPr/>
          </p:nvSpPr>
          <p:spPr bwMode="auto">
            <a:xfrm>
              <a:off x="3487441" y="3260466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40" name="Rectangle 2"/>
            <p:cNvSpPr>
              <a:spLocks noChangeArrowheads="1"/>
            </p:cNvSpPr>
            <p:nvPr/>
          </p:nvSpPr>
          <p:spPr bwMode="auto">
            <a:xfrm>
              <a:off x="4170797" y="3260466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  <p:sp>
          <p:nvSpPr>
            <p:cNvPr id="41" name="Rectangle 2"/>
            <p:cNvSpPr>
              <a:spLocks noChangeArrowheads="1"/>
            </p:cNvSpPr>
            <p:nvPr/>
          </p:nvSpPr>
          <p:spPr bwMode="auto">
            <a:xfrm>
              <a:off x="4854152" y="3259112"/>
              <a:ext cx="626890" cy="661200"/>
            </a:xfrm>
            <a:prstGeom prst="rect">
              <a:avLst/>
            </a:prstGeom>
            <a:blipFill dpi="0" rotWithShape="1">
              <a:blip r:embed="rId3" cstate="print">
                <a:alphaModFix amt="25000"/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a:blip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en-US" sz="1000" dirty="0" smtClean="0"/>
                <a:t/>
              </a:r>
              <a:br>
                <a:rPr lang="en-US" sz="1000" dirty="0" smtClean="0"/>
              </a:br>
              <a:r>
                <a:rPr lang="en-US" sz="1000" dirty="0" smtClean="0"/>
                <a:t>LLC</a:t>
              </a:r>
            </a:p>
            <a:p>
              <a:r>
                <a:rPr lang="en-US" sz="1000" dirty="0" smtClean="0"/>
                <a:t>Bank</a:t>
              </a:r>
              <a:endParaRPr lang="en-US" sz="1000" dirty="0"/>
            </a:p>
          </p:txBody>
        </p:sp>
      </p:grpSp>
      <p:grpSp>
        <p:nvGrpSpPr>
          <p:cNvPr id="11" name="41 Grupo"/>
          <p:cNvGrpSpPr/>
          <p:nvPr/>
        </p:nvGrpSpPr>
        <p:grpSpPr>
          <a:xfrm>
            <a:off x="5820676" y="2566184"/>
            <a:ext cx="2149154" cy="3083596"/>
            <a:chOff x="5820676" y="2566184"/>
            <a:chExt cx="2149154" cy="3083596"/>
          </a:xfrm>
        </p:grpSpPr>
        <p:grpSp>
          <p:nvGrpSpPr>
            <p:cNvPr id="12" name="119 Grupo"/>
            <p:cNvGrpSpPr/>
            <p:nvPr/>
          </p:nvGrpSpPr>
          <p:grpSpPr>
            <a:xfrm>
              <a:off x="5820676" y="2566184"/>
              <a:ext cx="2149154" cy="2519061"/>
              <a:chOff x="3272233" y="3259112"/>
              <a:chExt cx="2208809" cy="2340928"/>
            </a:xfrm>
          </p:grpSpPr>
          <p:sp>
            <p:nvSpPr>
              <p:cNvPr id="52" name="51 Rectángulo"/>
              <p:cNvSpPr/>
              <p:nvPr/>
            </p:nvSpPr>
            <p:spPr>
              <a:xfrm>
                <a:off x="3272233" y="5421543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>
                <a:off x="3955589" y="5422897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>
                <a:off x="4638945" y="5422897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55" name="54 Rectángulo"/>
              <p:cNvSpPr/>
              <p:nvPr/>
            </p:nvSpPr>
            <p:spPr>
              <a:xfrm>
                <a:off x="5322300" y="5421543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56" name="55 Flecha izquierda y derecha"/>
              <p:cNvSpPr/>
              <p:nvPr/>
            </p:nvSpPr>
            <p:spPr>
              <a:xfrm>
                <a:off x="3430975" y="545909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57" name="56 Flecha izquierda y derecha"/>
              <p:cNvSpPr/>
              <p:nvPr/>
            </p:nvSpPr>
            <p:spPr>
              <a:xfrm>
                <a:off x="4114331" y="545909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58" name="57 Flecha izquierda y derecha"/>
              <p:cNvSpPr/>
              <p:nvPr/>
            </p:nvSpPr>
            <p:spPr>
              <a:xfrm>
                <a:off x="4797686" y="545909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59" name="58 Rectángulo"/>
              <p:cNvSpPr/>
              <p:nvPr/>
            </p:nvSpPr>
            <p:spPr>
              <a:xfrm>
                <a:off x="3272233" y="3979922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0" name="59 Rectángulo"/>
              <p:cNvSpPr/>
              <p:nvPr/>
            </p:nvSpPr>
            <p:spPr>
              <a:xfrm>
                <a:off x="3955589" y="3981276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1" name="60 Rectángulo"/>
              <p:cNvSpPr/>
              <p:nvPr/>
            </p:nvSpPr>
            <p:spPr>
              <a:xfrm>
                <a:off x="4638945" y="3981276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2" name="61 Rectángulo"/>
              <p:cNvSpPr/>
              <p:nvPr/>
            </p:nvSpPr>
            <p:spPr>
              <a:xfrm>
                <a:off x="5322300" y="3979922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3" name="62 Flecha izquierda y derecha"/>
              <p:cNvSpPr/>
              <p:nvPr/>
            </p:nvSpPr>
            <p:spPr>
              <a:xfrm>
                <a:off x="3430975" y="401747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4" name="63 Flecha izquierda y derecha"/>
              <p:cNvSpPr/>
              <p:nvPr/>
            </p:nvSpPr>
            <p:spPr>
              <a:xfrm>
                <a:off x="4114331" y="401747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5" name="64 Flecha izquierda y derecha"/>
              <p:cNvSpPr/>
              <p:nvPr/>
            </p:nvSpPr>
            <p:spPr>
              <a:xfrm>
                <a:off x="4797686" y="401747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66" name="65 Rectángulo"/>
              <p:cNvSpPr/>
              <p:nvPr/>
            </p:nvSpPr>
            <p:spPr>
              <a:xfrm>
                <a:off x="3272233" y="4700733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7" name="66 Rectángulo"/>
              <p:cNvSpPr/>
              <p:nvPr/>
            </p:nvSpPr>
            <p:spPr>
              <a:xfrm>
                <a:off x="3955589" y="4702087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8" name="67 Rectángulo"/>
              <p:cNvSpPr/>
              <p:nvPr/>
            </p:nvSpPr>
            <p:spPr>
              <a:xfrm>
                <a:off x="4638945" y="4702087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69" name="68 Rectángulo"/>
              <p:cNvSpPr/>
              <p:nvPr/>
            </p:nvSpPr>
            <p:spPr>
              <a:xfrm>
                <a:off x="5322300" y="4700733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0" name="69 Flecha izquierda y derecha"/>
              <p:cNvSpPr/>
              <p:nvPr/>
            </p:nvSpPr>
            <p:spPr>
              <a:xfrm>
                <a:off x="3430975" y="473828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1" name="70 Flecha izquierda y derecha"/>
              <p:cNvSpPr/>
              <p:nvPr/>
            </p:nvSpPr>
            <p:spPr>
              <a:xfrm>
                <a:off x="4114331" y="473828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2" name="71 Flecha izquierda y derecha"/>
              <p:cNvSpPr/>
              <p:nvPr/>
            </p:nvSpPr>
            <p:spPr>
              <a:xfrm>
                <a:off x="4797686" y="4738281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3" name="72 Rectángulo"/>
              <p:cNvSpPr/>
              <p:nvPr/>
            </p:nvSpPr>
            <p:spPr>
              <a:xfrm>
                <a:off x="3272233" y="3259112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4" name="73 Rectángulo"/>
              <p:cNvSpPr/>
              <p:nvPr/>
            </p:nvSpPr>
            <p:spPr>
              <a:xfrm>
                <a:off x="3955589" y="3260466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5" name="74 Rectángulo"/>
              <p:cNvSpPr/>
              <p:nvPr/>
            </p:nvSpPr>
            <p:spPr>
              <a:xfrm>
                <a:off x="4638945" y="3260466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6" name="75 Rectángulo"/>
              <p:cNvSpPr/>
              <p:nvPr/>
            </p:nvSpPr>
            <p:spPr>
              <a:xfrm>
                <a:off x="5322300" y="3259112"/>
                <a:ext cx="158742" cy="177143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dirty="0" smtClean="0"/>
                  <a:t>R</a:t>
                </a:r>
                <a:endParaRPr lang="en-US" sz="1000" dirty="0"/>
              </a:p>
            </p:txBody>
          </p:sp>
          <p:sp>
            <p:nvSpPr>
              <p:cNvPr id="77" name="76 Flecha izquierda y derecha"/>
              <p:cNvSpPr/>
              <p:nvPr/>
            </p:nvSpPr>
            <p:spPr>
              <a:xfrm>
                <a:off x="3430975" y="329666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8" name="77 Flecha izquierda y derecha"/>
              <p:cNvSpPr/>
              <p:nvPr/>
            </p:nvSpPr>
            <p:spPr>
              <a:xfrm>
                <a:off x="4114331" y="329666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79" name="78 Flecha izquierda y derecha"/>
              <p:cNvSpPr/>
              <p:nvPr/>
            </p:nvSpPr>
            <p:spPr>
              <a:xfrm>
                <a:off x="4797686" y="3296660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0" name="79 Flecha izquierda y derecha"/>
              <p:cNvSpPr/>
              <p:nvPr/>
            </p:nvSpPr>
            <p:spPr>
              <a:xfrm rot="5400000">
                <a:off x="3132798" y="3664045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1" name="80 Flecha izquierda y derecha"/>
              <p:cNvSpPr/>
              <p:nvPr/>
            </p:nvSpPr>
            <p:spPr>
              <a:xfrm rot="5400000">
                <a:off x="3132798" y="4384856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2" name="81 Flecha izquierda y derecha"/>
              <p:cNvSpPr/>
              <p:nvPr/>
            </p:nvSpPr>
            <p:spPr>
              <a:xfrm rot="5400000">
                <a:off x="3132798" y="5105667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3" name="82 Flecha izquierda y derecha"/>
              <p:cNvSpPr/>
              <p:nvPr/>
            </p:nvSpPr>
            <p:spPr>
              <a:xfrm rot="5400000">
                <a:off x="3816154" y="3681745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4" name="83 Flecha izquierda y derecha"/>
              <p:cNvSpPr/>
              <p:nvPr/>
            </p:nvSpPr>
            <p:spPr>
              <a:xfrm rot="5400000">
                <a:off x="3816154" y="4402556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5" name="84 Flecha izquierda y derecha"/>
              <p:cNvSpPr/>
              <p:nvPr/>
            </p:nvSpPr>
            <p:spPr>
              <a:xfrm rot="5400000">
                <a:off x="3816154" y="5123367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6" name="85 Flecha izquierda y derecha"/>
              <p:cNvSpPr/>
              <p:nvPr/>
            </p:nvSpPr>
            <p:spPr>
              <a:xfrm rot="5400000">
                <a:off x="4505664" y="3681745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7" name="86 Flecha izquierda y derecha"/>
              <p:cNvSpPr/>
              <p:nvPr/>
            </p:nvSpPr>
            <p:spPr>
              <a:xfrm rot="5400000">
                <a:off x="4505664" y="4402556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8" name="87 Flecha izquierda y derecha"/>
              <p:cNvSpPr/>
              <p:nvPr/>
            </p:nvSpPr>
            <p:spPr>
              <a:xfrm rot="5400000">
                <a:off x="4505664" y="5123367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89" name="88 Flecha izquierda y derecha"/>
              <p:cNvSpPr/>
              <p:nvPr/>
            </p:nvSpPr>
            <p:spPr>
              <a:xfrm rot="5400000">
                <a:off x="5182865" y="3681745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90" name="89 Flecha izquierda y derecha"/>
              <p:cNvSpPr/>
              <p:nvPr/>
            </p:nvSpPr>
            <p:spPr>
              <a:xfrm rot="5400000">
                <a:off x="5182865" y="4402556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  <p:sp>
            <p:nvSpPr>
              <p:cNvPr id="91" name="90 Flecha izquierda y derecha"/>
              <p:cNvSpPr/>
              <p:nvPr/>
            </p:nvSpPr>
            <p:spPr>
              <a:xfrm rot="5400000">
                <a:off x="5182865" y="5123367"/>
                <a:ext cx="524613" cy="71740"/>
              </a:xfrm>
              <a:prstGeom prst="left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0"/>
              </a:p>
            </p:txBody>
          </p:sp>
        </p:grpSp>
        <p:sp>
          <p:nvSpPr>
            <p:cNvPr id="44" name="43 Flecha izquierda y derecha"/>
            <p:cNvSpPr/>
            <p:nvPr/>
          </p:nvSpPr>
          <p:spPr>
            <a:xfrm rot="5400000">
              <a:off x="5657961" y="5331155"/>
              <a:ext cx="564534" cy="69802"/>
            </a:xfrm>
            <a:prstGeom prst="left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5" name="44 Flecha izquierda y derecha"/>
            <p:cNvSpPr/>
            <p:nvPr/>
          </p:nvSpPr>
          <p:spPr>
            <a:xfrm rot="5400000">
              <a:off x="6322861" y="5332612"/>
              <a:ext cx="564534" cy="69802"/>
            </a:xfrm>
            <a:prstGeom prst="left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6" name="45 Flecha izquierda y derecha"/>
            <p:cNvSpPr/>
            <p:nvPr/>
          </p:nvSpPr>
          <p:spPr>
            <a:xfrm rot="5400000">
              <a:off x="6993750" y="5332612"/>
              <a:ext cx="564534" cy="69802"/>
            </a:xfrm>
            <a:prstGeom prst="left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47" name="46 Flecha izquierda y derecha"/>
            <p:cNvSpPr/>
            <p:nvPr/>
          </p:nvSpPr>
          <p:spPr>
            <a:xfrm rot="5400000">
              <a:off x="7652661" y="5332612"/>
              <a:ext cx="564534" cy="69802"/>
            </a:xfrm>
            <a:prstGeom prst="left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</p:grpSp>
      <p:sp>
        <p:nvSpPr>
          <p:cNvPr id="92" name="91 Rectángulo"/>
          <p:cNvSpPr/>
          <p:nvPr/>
        </p:nvSpPr>
        <p:spPr>
          <a:xfrm>
            <a:off x="6030072" y="1773238"/>
            <a:ext cx="609959" cy="79294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193 Rectángulo"/>
          <p:cNvSpPr/>
          <p:nvPr/>
        </p:nvSpPr>
        <p:spPr>
          <a:xfrm>
            <a:off x="6235027" y="2045482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92 Rectángulo"/>
          <p:cNvSpPr/>
          <p:nvPr/>
        </p:nvSpPr>
        <p:spPr>
          <a:xfrm>
            <a:off x="6461900" y="2515944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93 Rectángulo"/>
          <p:cNvSpPr/>
          <p:nvPr/>
        </p:nvSpPr>
        <p:spPr>
          <a:xfrm>
            <a:off x="6461900" y="2515944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94 Rectángulo"/>
          <p:cNvSpPr/>
          <p:nvPr/>
        </p:nvSpPr>
        <p:spPr>
          <a:xfrm>
            <a:off x="7132789" y="2553105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96 Rectángulo"/>
          <p:cNvSpPr/>
          <p:nvPr/>
        </p:nvSpPr>
        <p:spPr>
          <a:xfrm>
            <a:off x="6461900" y="4822422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97 Rectángulo"/>
          <p:cNvSpPr/>
          <p:nvPr/>
        </p:nvSpPr>
        <p:spPr>
          <a:xfrm>
            <a:off x="6461902" y="4830477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98 Rectángulo"/>
          <p:cNvSpPr/>
          <p:nvPr/>
        </p:nvSpPr>
        <p:spPr>
          <a:xfrm>
            <a:off x="6461902" y="4822422"/>
            <a:ext cx="178129" cy="26136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6302E-6 L 0.02517 0.0726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18 0.07266 L 0.02552 0.41008 " pathEditMode="relative" ptsTypes="AA">
                                      <p:cBhvr>
                                        <p:cTn id="16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7257 0.00023 " pathEditMode="relative" ptsTypes="AA">
                                      <p:cBhvr>
                                        <p:cTn id="1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-0.00139 L -0.07639 -0.0053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122 -0.0007 0.02587 -0.00046 0.07587 -0.00046 L 0.04931 -0.07313 " pathEditMode="relative" ptsTypes="fAA">
                                      <p:cBhvr>
                                        <p:cTn id="29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639 -0.00532 L -0.09809 -0.0775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" y="-3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57 0.00023 L 0.0493 -0.0735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-3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3.48762E-6 L 0.07465 0.0064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" y="3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66 0.00648 L 0.05053 0.1504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" y="72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393 L 0.15018 0.0078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931 -2.21939E-6 L 0.12309 0.1478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74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256 0.00116 L -0.0967 0.15413 " pathEditMode="relative" ptsTypes="AAA">
                                      <p:cBhvr>
                                        <p:cTn id="52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552 0.41009 L 3.33333E-6 0.5591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" grpId="0" animBg="1"/>
      <p:bldP spid="194" grpId="1" animBg="1"/>
      <p:bldP spid="194" grpId="2" animBg="1"/>
      <p:bldP spid="194" grpId="3" animBg="1"/>
      <p:bldP spid="93" grpId="0" animBg="1"/>
      <p:bldP spid="93" grpId="1" animBg="1"/>
      <p:bldP spid="93" grpId="3" animBg="1"/>
      <p:bldP spid="94" grpId="0" animBg="1"/>
      <p:bldP spid="94" grpId="1" animBg="1"/>
      <p:bldP spid="94" grpId="2" animBg="1"/>
      <p:bldP spid="95" grpId="0" animBg="1"/>
      <p:bldP spid="95" grpId="1" animBg="1"/>
      <p:bldP spid="97" grpId="0" animBg="1"/>
      <p:bldP spid="97" grpId="1" animBg="1"/>
      <p:bldP spid="97" grpId="2" animBg="1"/>
      <p:bldP spid="98" grpId="0" animBg="1"/>
      <p:bldP spid="98" grpId="1" animBg="1"/>
      <p:bldP spid="98" grpId="2" animBg="1"/>
      <p:bldP spid="99" grpId="0" animBg="1"/>
      <p:bldP spid="9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u="sng" dirty="0" err="1" smtClean="0"/>
              <a:t>LIG</a:t>
            </a:r>
            <a:r>
              <a:rPr lang="en-US" dirty="0" err="1" smtClean="0"/>
              <a:t>htweight</a:t>
            </a:r>
            <a:r>
              <a:rPr lang="en-US" dirty="0" smtClean="0"/>
              <a:t> but </a:t>
            </a:r>
            <a:r>
              <a:rPr lang="en-US" b="1" u="sng" dirty="0" smtClean="0"/>
              <a:t>E</a:t>
            </a:r>
            <a:r>
              <a:rPr lang="en-US" dirty="0" smtClean="0"/>
              <a:t>fficient </a:t>
            </a:r>
            <a:r>
              <a:rPr lang="en-US" b="1" u="sng" dirty="0" err="1" smtClean="0"/>
              <a:t>RO</a:t>
            </a:r>
            <a:r>
              <a:rPr lang="en-US" dirty="0" err="1" smtClean="0"/>
              <a:t>uter</a:t>
            </a:r>
            <a:endParaRPr lang="en-US" dirty="0" smtClean="0"/>
          </a:p>
          <a:p>
            <a:pPr lvl="1"/>
            <a:r>
              <a:rPr lang="en-US" dirty="0" smtClean="0"/>
              <a:t>Keep router complexity as low as possible but having as much as possible performance benefits</a:t>
            </a:r>
          </a:p>
          <a:p>
            <a:pPr lvl="1"/>
            <a:r>
              <a:rPr lang="en-US" dirty="0" smtClean="0"/>
              <a:t>Help as much as possible coherence protocol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Goals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1-cycle pass-through latency under low load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Adaptive routing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Low buffering requirements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End-to-end deadlock avoidance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Adaptive in-network multicast support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 order delivery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103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8.4|22.8|12.6|5.4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|25.7|18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|25.7|18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3|3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10|17.5|10.7|4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Personalizado 7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D8D8D8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8022</TotalTime>
  <Words>1187</Words>
  <Application>Microsoft Office PowerPoint</Application>
  <PresentationFormat>Presentación en pantalla (4:3)</PresentationFormat>
  <Paragraphs>583</Paragraphs>
  <Slides>29</Slides>
  <Notes>3</Notes>
  <HiddenSlides>1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1" baseType="lpstr">
      <vt:lpstr>Módulo</vt:lpstr>
      <vt:lpstr>Picture</vt:lpstr>
      <vt:lpstr>LIGERO: A Light but Efficient Router Conceived for Cache Coherent Chip Multi Processors</vt:lpstr>
      <vt:lpstr>Networks on Chip FOR cache Coherent CMPs</vt:lpstr>
      <vt:lpstr>Correctness</vt:lpstr>
      <vt:lpstr>Example: End-to-End Deadlock</vt:lpstr>
      <vt:lpstr>Options for Network Designer</vt:lpstr>
      <vt:lpstr>Optimal Network Design Point</vt:lpstr>
      <vt:lpstr>Helping Features</vt:lpstr>
      <vt:lpstr>Helping Features</vt:lpstr>
      <vt:lpstr>LIGERO</vt:lpstr>
      <vt:lpstr>LIGERO</vt:lpstr>
      <vt:lpstr>LIGERO</vt:lpstr>
      <vt:lpstr>LIGERO</vt:lpstr>
      <vt:lpstr>Network Correctness</vt:lpstr>
      <vt:lpstr>Network Correctness</vt:lpstr>
      <vt:lpstr>End-to-end Deadlock Avoidance</vt:lpstr>
      <vt:lpstr>End-to-end Deadlock Avoidance</vt:lpstr>
      <vt:lpstr>Adaptive In-network Multicast</vt:lpstr>
      <vt:lpstr>Adaptive In-network Multicast</vt:lpstr>
      <vt:lpstr>Adaptive In-network Multicast</vt:lpstr>
      <vt:lpstr>Adaptive In-network Multicast</vt:lpstr>
      <vt:lpstr>Adaptive In-network Multicast</vt:lpstr>
      <vt:lpstr>Evaluation Framework</vt:lpstr>
      <vt:lpstr>Counterpart Routers</vt:lpstr>
      <vt:lpstr>Synthetic Traffic Results (4x4 Torus)</vt:lpstr>
      <vt:lpstr>Broadcast Based Coherence Protocol</vt:lpstr>
      <vt:lpstr>Energy Delay Product</vt:lpstr>
      <vt:lpstr>Directory Based Coherence Protocol</vt:lpstr>
      <vt:lpstr>Concluding Remarks</vt:lpstr>
      <vt:lpstr>Available to experiment with</vt:lpstr>
    </vt:vector>
  </TitlesOfParts>
  <Company>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LIGERO: A Light but Efficient Router Conceived for Cache Coherent Chip Multi Processors</dc:title>
  <dc:creator>Valentin Puente</dc:creator>
  <cp:lastModifiedBy>vpuente</cp:lastModifiedBy>
  <cp:revision>150</cp:revision>
  <dcterms:created xsi:type="dcterms:W3CDTF">2013-01-03T17:31:07Z</dcterms:created>
  <dcterms:modified xsi:type="dcterms:W3CDTF">2013-01-19T19:10:55Z</dcterms:modified>
</cp:coreProperties>
</file>